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6"/>
  </p:notesMasterIdLst>
  <p:handoutMasterIdLst>
    <p:handoutMasterId r:id="rId67"/>
  </p:handoutMasterIdLst>
  <p:sldIdLst>
    <p:sldId id="324" r:id="rId2"/>
    <p:sldId id="288" r:id="rId3"/>
    <p:sldId id="392" r:id="rId4"/>
    <p:sldId id="418" r:id="rId5"/>
    <p:sldId id="419" r:id="rId6"/>
    <p:sldId id="420" r:id="rId7"/>
    <p:sldId id="421" r:id="rId8"/>
    <p:sldId id="422" r:id="rId9"/>
    <p:sldId id="423" r:id="rId10"/>
    <p:sldId id="424" r:id="rId11"/>
    <p:sldId id="426" r:id="rId12"/>
    <p:sldId id="427" r:id="rId13"/>
    <p:sldId id="428" r:id="rId14"/>
    <p:sldId id="429" r:id="rId15"/>
    <p:sldId id="430" r:id="rId16"/>
    <p:sldId id="431" r:id="rId17"/>
    <p:sldId id="432" r:id="rId18"/>
    <p:sldId id="434" r:id="rId19"/>
    <p:sldId id="435" r:id="rId20"/>
    <p:sldId id="442" r:id="rId21"/>
    <p:sldId id="443" r:id="rId22"/>
    <p:sldId id="445" r:id="rId23"/>
    <p:sldId id="436" r:id="rId24"/>
    <p:sldId id="437" r:id="rId25"/>
    <p:sldId id="438" r:id="rId26"/>
    <p:sldId id="439" r:id="rId27"/>
    <p:sldId id="440" r:id="rId28"/>
    <p:sldId id="458" r:id="rId29"/>
    <p:sldId id="441" r:id="rId30"/>
    <p:sldId id="446" r:id="rId31"/>
    <p:sldId id="447" r:id="rId32"/>
    <p:sldId id="448" r:id="rId33"/>
    <p:sldId id="449" r:id="rId34"/>
    <p:sldId id="450" r:id="rId35"/>
    <p:sldId id="451" r:id="rId36"/>
    <p:sldId id="452" r:id="rId37"/>
    <p:sldId id="454" r:id="rId38"/>
    <p:sldId id="455" r:id="rId39"/>
    <p:sldId id="453" r:id="rId40"/>
    <p:sldId id="459" r:id="rId41"/>
    <p:sldId id="456" r:id="rId42"/>
    <p:sldId id="460" r:id="rId43"/>
    <p:sldId id="461" r:id="rId44"/>
    <p:sldId id="462" r:id="rId45"/>
    <p:sldId id="472" r:id="rId46"/>
    <p:sldId id="473" r:id="rId47"/>
    <p:sldId id="475" r:id="rId48"/>
    <p:sldId id="463" r:id="rId49"/>
    <p:sldId id="464" r:id="rId50"/>
    <p:sldId id="465" r:id="rId51"/>
    <p:sldId id="466" r:id="rId52"/>
    <p:sldId id="467" r:id="rId53"/>
    <p:sldId id="476" r:id="rId54"/>
    <p:sldId id="478" r:id="rId55"/>
    <p:sldId id="479" r:id="rId56"/>
    <p:sldId id="468" r:id="rId57"/>
    <p:sldId id="481" r:id="rId58"/>
    <p:sldId id="469" r:id="rId59"/>
    <p:sldId id="470" r:id="rId60"/>
    <p:sldId id="471" r:id="rId61"/>
    <p:sldId id="482" r:id="rId62"/>
    <p:sldId id="486" r:id="rId63"/>
    <p:sldId id="484" r:id="rId64"/>
    <p:sldId id="417" r:id="rId65"/>
  </p:sldIdLst>
  <p:sldSz cx="12192000" cy="6858000"/>
  <p:notesSz cx="6858000" cy="9144000"/>
  <p:embeddedFontLst>
    <p:embeddedFont>
      <p:font typeface="Roboto Condensed Light" panose="02000000000000000000" pitchFamily="2" charset="0"/>
      <p:regular r:id="rId68"/>
      <p:italic r:id="rId69"/>
    </p:embeddedFont>
    <p:embeddedFont>
      <p:font typeface="Segoe UI Black" panose="020B0A02040204020203" pitchFamily="34" charset="0"/>
      <p:bold r:id="rId70"/>
      <p:boldItalic r:id="rId71"/>
    </p:embeddedFont>
    <p:embeddedFont>
      <p:font typeface="Wingdings 3" panose="05040102010807070707" pitchFamily="18" charset="2"/>
      <p:regular r:id="rId72"/>
    </p:embeddedFont>
    <p:embeddedFont>
      <p:font typeface="Open Sans" panose="020B0606030504020204" pitchFamily="34" charset="0"/>
      <p:regular r:id="rId73"/>
      <p:bold r:id="rId74"/>
      <p:italic r:id="rId75"/>
      <p:boldItalic r:id="rId76"/>
    </p:embeddedFont>
    <p:embeddedFont>
      <p:font typeface="Arial Unicode MS" panose="020B0604020202020204" pitchFamily="34" charset="-128"/>
      <p:regular r:id="rId77"/>
    </p:embeddedFont>
    <p:embeddedFont>
      <p:font typeface="Wingdings 2" panose="05020102010507070707" pitchFamily="18" charset="2"/>
      <p:regular r:id="rId78"/>
    </p:embeddedFont>
    <p:embeddedFont>
      <p:font typeface="Open Sans SemiBold" panose="020B0706030804020204" pitchFamily="34" charset="0"/>
      <p:bold r:id="rId79"/>
      <p:boldItalic r:id="rId80"/>
    </p:embeddedFont>
    <p:embeddedFont>
      <p:font typeface="Century Schoolbook" panose="02040604050505020304" pitchFamily="18" charset="0"/>
      <p:regular r:id="rId81"/>
      <p:bold r:id="rId82"/>
      <p:italic r:id="rId83"/>
      <p:boldItalic r:id="rId84"/>
    </p:embeddedFont>
    <p:embeddedFont>
      <p:font typeface="Bookman Old Style" panose="02050604050505020204" pitchFamily="18" charset="0"/>
      <p:regular r:id="rId85"/>
      <p:bold r:id="rId86"/>
      <p:italic r:id="rId87"/>
      <p:boldItalic r:id="rId88"/>
    </p:embeddedFont>
    <p:embeddedFont>
      <p:font typeface="Cambria Math" panose="02040503050406030204" pitchFamily="18" charset="0"/>
      <p:regular r:id="rId89"/>
    </p:embeddedFont>
    <p:embeddedFont>
      <p:font typeface="Consolas" panose="020B0609020204030204" pitchFamily="49" charset="0"/>
      <p:regular r:id="rId90"/>
      <p:bold r:id="rId91"/>
      <p:italic r:id="rId92"/>
      <p:boldItalic r:id="rId93"/>
    </p:embeddedFont>
    <p:embeddedFont>
      <p:font typeface="Calibri" panose="020F0502020204030204" pitchFamily="34" charset="0"/>
      <p:regular r:id="rId94"/>
      <p:bold r:id="rId95"/>
      <p:italic r:id="rId96"/>
      <p:boldItalic r:id="rId97"/>
    </p:embeddedFont>
    <p:embeddedFont>
      <p:font typeface="Roboto Condensed" panose="02000000000000000000" pitchFamily="2" charset="0"/>
      <p:regular r:id="rId98"/>
      <p:bold r:id="rId99"/>
      <p:italic r:id="rId100"/>
      <p:boldItalic r:id="rId10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r4BsnxHUlkxSy2mSuHdASw==" hashData="SgFdgIFUd68wpdklJr+kdVZ2iSzSjswT2NIYs/VFTYoqu/xOdasWTuvO/jWel5u1l0yud580XRGmOUnXI6HIXQ=="/>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99"/>
    <a:srgbClr val="F48CAF"/>
    <a:srgbClr val="424242"/>
    <a:srgbClr val="0000FF"/>
    <a:srgbClr val="AD1457"/>
    <a:srgbClr val="B5E61D"/>
    <a:srgbClr val="FFFFFF"/>
    <a:srgbClr val="EEDAE7"/>
    <a:srgbClr val="E7CBDE"/>
    <a:srgbClr val="B9679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1" d="100"/>
          <a:sy n="71" d="100"/>
        </p:scale>
        <p:origin x="618" y="60"/>
      </p:cViewPr>
      <p:guideLst/>
    </p:cSldViewPr>
  </p:slideViewPr>
  <p:notesTextViewPr>
    <p:cViewPr>
      <p:scale>
        <a:sx n="1" d="1"/>
        <a:sy n="1" d="1"/>
      </p:scale>
      <p:origin x="0" y="0"/>
    </p:cViewPr>
  </p:notesTextViewPr>
  <p:notesViewPr>
    <p:cSldViewPr snapToGrid="0">
      <p:cViewPr varScale="1">
        <p:scale>
          <a:sx n="53" d="100"/>
          <a:sy n="53" d="100"/>
        </p:scale>
        <p:origin x="2844"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1.fntdata"/><Relationship Id="rId84" Type="http://schemas.openxmlformats.org/officeDocument/2006/relationships/font" Target="fonts/font17.fntdata"/><Relationship Id="rId89" Type="http://schemas.openxmlformats.org/officeDocument/2006/relationships/font" Target="fonts/font2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7.fntdata"/><Relationship Id="rId79" Type="http://schemas.openxmlformats.org/officeDocument/2006/relationships/font" Target="fonts/font12.fntdata"/><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font" Target="fonts/font23.fntdata"/><Relationship Id="rId95" Type="http://schemas.openxmlformats.org/officeDocument/2006/relationships/font" Target="fonts/font2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font" Target="fonts/font2.fntdata"/><Relationship Id="rId80" Type="http://schemas.openxmlformats.org/officeDocument/2006/relationships/font" Target="fonts/font13.fntdata"/><Relationship Id="rId85" Type="http://schemas.openxmlformats.org/officeDocument/2006/relationships/font" Target="fonts/font18.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font" Target="fonts/font16.fntdata"/><Relationship Id="rId88" Type="http://schemas.openxmlformats.org/officeDocument/2006/relationships/font" Target="fonts/font21.fntdata"/><Relationship Id="rId91" Type="http://schemas.openxmlformats.org/officeDocument/2006/relationships/font" Target="fonts/font24.fntdata"/><Relationship Id="rId96" Type="http://schemas.openxmlformats.org/officeDocument/2006/relationships/font" Target="fonts/font2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86" Type="http://schemas.openxmlformats.org/officeDocument/2006/relationships/font" Target="fonts/font19.fntdata"/><Relationship Id="rId94" Type="http://schemas.openxmlformats.org/officeDocument/2006/relationships/font" Target="fonts/font27.fntdata"/><Relationship Id="rId99" Type="http://schemas.openxmlformats.org/officeDocument/2006/relationships/font" Target="fonts/font32.fntdata"/><Relationship Id="rId101" Type="http://schemas.openxmlformats.org/officeDocument/2006/relationships/font" Target="fonts/font3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9.fntdata"/><Relationship Id="rId97" Type="http://schemas.openxmlformats.org/officeDocument/2006/relationships/font" Target="fonts/font30.fntdata"/><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4.fntdata"/><Relationship Id="rId92" Type="http://schemas.openxmlformats.org/officeDocument/2006/relationships/font" Target="fonts/font2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notesMaster" Target="notesMasters/notesMaster1.xml"/><Relationship Id="rId87" Type="http://schemas.openxmlformats.org/officeDocument/2006/relationships/font" Target="fonts/font20.fntdata"/><Relationship Id="rId61" Type="http://schemas.openxmlformats.org/officeDocument/2006/relationships/slide" Target="slides/slide60.xml"/><Relationship Id="rId82"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10.fntdata"/><Relationship Id="rId100" Type="http://schemas.openxmlformats.org/officeDocument/2006/relationships/font" Target="fonts/font33.fntdata"/><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5.fntdata"/><Relationship Id="rId93" Type="http://schemas.openxmlformats.org/officeDocument/2006/relationships/font" Target="fonts/font26.fntdata"/><Relationship Id="rId98" Type="http://schemas.openxmlformats.org/officeDocument/2006/relationships/font" Target="fonts/font3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E2921DC-3109-4569-9FE5-3F5BA0747F75}" type="datetimeFigureOut">
              <a:rPr lang="en-US" smtClean="0"/>
              <a:t>7/22/2021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9E4867-9854-45D8-A58B-AED9F0BB4DCA}" type="slidenum">
              <a:rPr lang="en-US" smtClean="0"/>
              <a:t>‹#›</a:t>
            </a:fld>
            <a:endParaRPr lang="en-US"/>
          </a:p>
        </p:txBody>
      </p:sp>
    </p:spTree>
    <p:extLst>
      <p:ext uri="{BB962C8B-B14F-4D97-AF65-F5344CB8AC3E}">
        <p14:creationId xmlns:p14="http://schemas.microsoft.com/office/powerpoint/2010/main" val="38757690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t>7/22/2021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12.jpeg"/><Relationship Id="rId4" Type="http://schemas.openxmlformats.org/officeDocument/2006/relationships/image" Target="../media/image3.png"/><Relationship Id="rId9" Type="http://schemas.microsoft.com/office/2007/relationships/hdphoto" Target="../media/hdphoto1.wdp"/></Relationships>
</file>

<file path=ppt/slideLayouts/_rels/slideLayout2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3.png"/><Relationship Id="rId4" Type="http://schemas.openxmlformats.org/officeDocument/2006/relationships/image" Target="../media/image4.png"/><Relationship Id="rId9" Type="http://schemas.openxmlformats.org/officeDocument/2006/relationships/image" Target="../media/image9.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png"/><Relationship Id="rId4" Type="http://schemas.microsoft.com/office/2007/relationships/hdphoto" Target="../media/hdphoto2.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 xmlns:a16="http://schemas.microsoft.com/office/drawing/2014/main" id="{E0042908-6588-4C7A-9615-8D5899E8A9FA}"/>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 xmlns:a16="http://schemas.microsoft.com/office/drawing/2014/main" id="{3C805A05-DDF6-4BA6-8EDB-D97128A43BFF}"/>
              </a:ext>
            </a:extLst>
          </p:cNvPr>
          <p:cNvPicPr>
            <a:picLocks noChangeAspect="1" noChangeArrowheads="1"/>
          </p:cNvPicPr>
          <p:nvPr userDrawn="1"/>
        </p:nvPicPr>
        <p:blipFill>
          <a:blip r:embed="rId11"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57059326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0331201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 xmlns:a16="http://schemas.microsoft.com/office/drawing/2014/main" id="{4A8E0F54-DC01-449D-B951-DC7CBAFD9546}"/>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 xmlns:a16="http://schemas.microsoft.com/office/drawing/2014/main"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0888083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 xmlns:a16="http://schemas.microsoft.com/office/drawing/2014/main" id="{5F55812D-505A-4B1A-9EB5-16DCD08F2B82}"/>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 xmlns:a16="http://schemas.microsoft.com/office/drawing/2014/main"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6457040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 xmlns:a16="http://schemas.microsoft.com/office/drawing/2014/main" id="{AE6570A8-081D-45CE-A0DD-F78F5EDB0F9B}"/>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 xmlns:a16="http://schemas.microsoft.com/office/drawing/2014/main"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8503394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 xmlns:a16="http://schemas.microsoft.com/office/drawing/2014/main" id="{00C9ED70-1CC8-4EF2-BE10-AAFE24AAC5D7}"/>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61585978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 xmlns:a16="http://schemas.microsoft.com/office/drawing/2014/main" id="{80BF4AFD-B365-46D4-AAC5-485DFA5A7D42}"/>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3162591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 xmlns:a16="http://schemas.microsoft.com/office/drawing/2014/main" id="{AEB45C91-0DA6-4973-9AEA-FF1388508ACC}"/>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5188163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 xmlns:a16="http://schemas.microsoft.com/office/drawing/2014/main" id="{7E386D9D-B92A-4F40-9089-A1FD00CD387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 xmlns:a16="http://schemas.microsoft.com/office/drawing/2014/main"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80652624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 xmlns:a16="http://schemas.microsoft.com/office/drawing/2014/main" id="{BE300026-40E8-4FB1-998A-9CEB5F7A1B8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401228099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 xmlns:a16="http://schemas.microsoft.com/office/drawing/2014/main" id="{C3A13D11-EC6C-4E81-AD83-7AC73D273FD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53280755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grpSp>
        <p:nvGrpSpPr>
          <p:cNvPr id="4" name="Group 3">
            <a:extLst>
              <a:ext uri="{FF2B5EF4-FFF2-40B4-BE49-F238E27FC236}">
                <a16:creationId xmlns="" xmlns:a16="http://schemas.microsoft.com/office/drawing/2014/main" id="{2967F7A9-F404-4412-B868-8EB67A41E2A4}"/>
              </a:ext>
            </a:extLst>
          </p:cNvPr>
          <p:cNvGrpSpPr/>
          <p:nvPr userDrawn="1"/>
        </p:nvGrpSpPr>
        <p:grpSpPr>
          <a:xfrm>
            <a:off x="9576895" y="861192"/>
            <a:ext cx="2554143" cy="587454"/>
            <a:chOff x="131177" y="5775962"/>
            <a:chExt cx="2530239" cy="581956"/>
          </a:xfrm>
        </p:grpSpPr>
        <p:pic>
          <p:nvPicPr>
            <p:cNvPr id="16" name="Picture 15">
              <a:extLst>
                <a:ext uri="{FF2B5EF4-FFF2-40B4-BE49-F238E27FC236}">
                  <a16:creationId xmlns="" xmlns:a16="http://schemas.microsoft.com/office/drawing/2014/main" id="{23F8D339-A0AA-4150-B7E8-C84E7F2AB7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Dr.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Gopi</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Sanghani</a:t>
            </a:r>
            <a:endPar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 xmlns:a16="http://schemas.microsoft.com/office/drawing/2014/main" id="{BF2BE79E-EA17-4AB9-8CB5-714A52A6B2F5}"/>
              </a:ext>
            </a:extLst>
          </p:cNvPr>
          <p:cNvSpPr txBox="1">
            <a:spLocks/>
          </p:cNvSpPr>
          <p:nvPr userDrawn="1"/>
        </p:nvSpPr>
        <p:spPr>
          <a:xfrm>
            <a:off x="3326852" y="6604000"/>
            <a:ext cx="5538296"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3170716 (AI)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Unit 2 – Problems, State Space Search &amp; Heuristic Search Techniques</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3" name="Slide Number Placeholder 3">
            <a:extLst>
              <a:ext uri="{FF2B5EF4-FFF2-40B4-BE49-F238E27FC236}">
                <a16:creationId xmlns=""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 xmlns:a16="http://schemas.microsoft.com/office/drawing/2014/main" id="{ACB01872-4321-4181-A609-1C503C074C10}"/>
              </a:ext>
            </a:extLst>
          </p:cNvPr>
          <p:cNvPicPr preferRelativeResize="0"/>
          <p:nvPr userDrawn="1"/>
        </p:nvPicPr>
        <p:blipFill rotWithShape="1">
          <a:blip r:embed="rId3"/>
          <a:srcRect t="86739" r="1768" b="3535"/>
          <a:stretch/>
        </p:blipFill>
        <p:spPr>
          <a:xfrm>
            <a:off x="0" y="0"/>
            <a:ext cx="12192000" cy="711201"/>
          </a:xfrm>
          <a:prstGeom prst="rect">
            <a:avLst/>
          </a:prstGeom>
          <a:solidFill>
            <a:srgbClr val="DFDFDF">
              <a:alpha val="49804"/>
            </a:srgbClr>
          </a:solidFill>
          <a:ln>
            <a:noFill/>
          </a:ln>
        </p:spPr>
      </p:pic>
      <p:sp>
        <p:nvSpPr>
          <p:cNvPr id="2" name="Title 1">
            <a:extLst>
              <a:ext uri="{FF2B5EF4-FFF2-40B4-BE49-F238E27FC236}">
                <a16:creationId xmlns="" xmlns:a16="http://schemas.microsoft.com/office/drawing/2014/main" id="{D5CD07E8-CBAA-45BA-85CF-1233D4AA86C9}"/>
              </a:ext>
            </a:extLst>
          </p:cNvPr>
          <p:cNvSpPr>
            <a:spLocks noGrp="1"/>
          </p:cNvSpPr>
          <p:nvPr>
            <p:ph type="title"/>
          </p:nvPr>
        </p:nvSpPr>
        <p:spPr>
          <a:xfrm>
            <a:off x="0" y="1"/>
            <a:ext cx="12192000" cy="711200"/>
          </a:xfrm>
          <a:solidFill>
            <a:srgbClr val="DFDFDF">
              <a:alpha val="49804"/>
            </a:srgbClr>
          </a:solidFill>
          <a:ln>
            <a:noFill/>
          </a:ln>
        </p:spPr>
        <p:txBody>
          <a:bodyPr vert="horz" lIns="216000" tIns="108000" rIns="216000" bIns="108000" rtlCol="0" anchor="ctr">
            <a:normAutofit/>
          </a:bodyPr>
          <a:lstStyle>
            <a:lvl1pPr>
              <a:defRPr lang="en-US" sz="3400" b="1" dirty="0">
                <a:solidFill>
                  <a:schemeClr val="tx1">
                    <a:lumMod val="90000"/>
                    <a:lumOff val="10000"/>
                  </a:schemeClr>
                </a:solidFill>
                <a:effectLst/>
              </a:defRPr>
            </a:lvl1pPr>
          </a:lstStyle>
          <a:p>
            <a:pPr lvl="0"/>
            <a:r>
              <a:rPr lang="en-US" dirty="0"/>
              <a:t>Click to edit Master title style</a:t>
            </a:r>
          </a:p>
        </p:txBody>
      </p:sp>
      <p:sp>
        <p:nvSpPr>
          <p:cNvPr id="3" name="Content Placeholder 2">
            <a:extLst>
              <a:ext uri="{FF2B5EF4-FFF2-40B4-BE49-F238E27FC236}">
                <a16:creationId xmlns=""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633316"/>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 xmlns:a16="http://schemas.microsoft.com/office/drawing/2014/main" id="{77B7B864-C091-4493-B14B-F5B61B586EED}"/>
              </a:ext>
            </a:extLst>
          </p:cNvPr>
          <p:cNvPicPr>
            <a:picLocks noChangeAspect="1"/>
          </p:cNvPicPr>
          <p:nvPr userDrawn="1"/>
        </p:nvPicPr>
        <p:blipFill>
          <a:blip r:embed="rId10"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 xmlns:a16="http://schemas.microsoft.com/office/drawing/2014/main" id="{177B86E9-222D-4757-BE64-59540DB794E6}"/>
              </a:ext>
            </a:extLst>
          </p:cNvPr>
          <p:cNvPicPr>
            <a:picLocks noChangeAspect="1" noChangeArrowheads="1"/>
          </p:cNvPicPr>
          <p:nvPr userDrawn="1"/>
        </p:nvPicPr>
        <p:blipFill>
          <a:blip r:embed="rId11"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65131949"/>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lgn="ctr"/>
            <a:endParaRPr lang="en-US" dirty="0"/>
          </a:p>
        </p:txBody>
      </p:sp>
      <p:sp>
        <p:nvSpPr>
          <p:cNvPr id="23" name="Freeform 17">
            <a:extLst>
              <a:ext uri="{FF2B5EF4-FFF2-40B4-BE49-F238E27FC236}">
                <a16:creationId xmlns=""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 xmlns:a16="http://schemas.microsoft.com/office/drawing/2014/main" id="{1917B14A-5130-41DB-8F00-6C6611C994D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85918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r>
              <a:rPr lang="en-US" sz="1800" b="1" dirty="0" smtClean="0"/>
              <a:t>Analysis and Design of Algorithms </a:t>
            </a:r>
            <a:r>
              <a:rPr lang="en-US" sz="1800" dirty="0" smtClean="0">
                <a:latin typeface="Roboto Condensed Light" panose="02000000000000000000" pitchFamily="2" charset="0"/>
                <a:ea typeface="Roboto Condensed Light" panose="02000000000000000000" pitchFamily="2" charset="0"/>
              </a:rPr>
              <a:t>(ADA</a:t>
            </a:r>
            <a:r>
              <a:rPr lang="en-US" dirty="0" smtClean="0">
                <a:latin typeface="Roboto Condensed Light" panose="02000000000000000000" pitchFamily="2" charset="0"/>
                <a:ea typeface="Roboto Condensed Light" panose="02000000000000000000" pitchFamily="2" charset="0"/>
              </a:rPr>
              <a:t>)</a:t>
            </a:r>
          </a:p>
          <a:p>
            <a:r>
              <a:rPr lang="en-US" dirty="0" smtClean="0">
                <a:latin typeface="Roboto Condensed Light" panose="02000000000000000000" pitchFamily="2" charset="0"/>
                <a:ea typeface="Roboto Condensed Light" panose="02000000000000000000" pitchFamily="2" charset="0"/>
              </a:rPr>
              <a:t>GTU # 3150703</a:t>
            </a:r>
          </a:p>
        </p:txBody>
      </p:sp>
      <p:pic>
        <p:nvPicPr>
          <p:cNvPr id="21" name="Picture 20" descr="User icon Royalty Free Vector Image - VectorStock">
            <a:extLst>
              <a:ext uri="{FF2B5EF4-FFF2-40B4-BE49-F238E27FC236}">
                <a16:creationId xmlns="" xmlns:a16="http://schemas.microsoft.com/office/drawing/2014/main" id="{A2F1AAAC-C051-4A31-837B-4A9977722A4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 xmlns:a16="http://schemas.microsoft.com/office/drawing/2014/main"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a:blip r:embed="rId10"/>
          <a:stretch>
            <a:fillRect/>
          </a:stretch>
        </p:blipFill>
        <p:spPr>
          <a:xfrm>
            <a:off x="8948527" y="2262677"/>
            <a:ext cx="2560320" cy="16751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705025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4000" y="106364"/>
            <a:ext cx="11684000" cy="808037"/>
          </a:xfrm>
        </p:spPr>
        <p:txBody>
          <a:bodyPr/>
          <a:lstStyle>
            <a:lvl1pPr algn="l">
              <a:defRPr>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254000" y="990600"/>
            <a:ext cx="11684000" cy="5334000"/>
          </a:xfrm>
        </p:spPr>
        <p:txBody>
          <a:bodyPr>
            <a:normAutofit/>
          </a:bodyPr>
          <a:lstStyle>
            <a:lvl1pPr marL="342900" indent="-342900" algn="just">
              <a:lnSpc>
                <a:spcPct val="110000"/>
              </a:lnSpc>
              <a:spcBef>
                <a:spcPts val="0"/>
              </a:spcBef>
              <a:spcAft>
                <a:spcPts val="600"/>
              </a:spcAft>
              <a:buClrTx/>
              <a:buFont typeface="Wingdings" panose="05000000000000000000" pitchFamily="2" charset="2"/>
              <a:buChar char="§"/>
              <a:defRPr sz="2400">
                <a:latin typeface="+mj-lt"/>
                <a:ea typeface="Times New Roman" panose="02020603050405020304" pitchFamily="18" charset="0"/>
                <a:cs typeface="Times New Roman" panose="02020603050405020304" pitchFamily="18" charset="0"/>
              </a:defRPr>
            </a:lvl1pPr>
            <a:lvl2pPr marL="742950" indent="-285750" algn="just">
              <a:lnSpc>
                <a:spcPct val="110000"/>
              </a:lnSpc>
              <a:spcBef>
                <a:spcPts val="0"/>
              </a:spcBef>
              <a:spcAft>
                <a:spcPts val="600"/>
              </a:spcAft>
              <a:buClrTx/>
              <a:buFont typeface="Arial" panose="020B0604020202020204" pitchFamily="34" charset="0"/>
              <a:buChar char="•"/>
              <a:defRPr sz="2200">
                <a:latin typeface="+mj-lt"/>
                <a:ea typeface="Times New Roman" panose="02020603050405020304" pitchFamily="18" charset="0"/>
                <a:cs typeface="Times New Roman" panose="02020603050405020304" pitchFamily="18" charset="0"/>
              </a:defRPr>
            </a:lvl2pPr>
            <a:lvl3pPr marL="1200150" indent="-285750" algn="just">
              <a:lnSpc>
                <a:spcPct val="110000"/>
              </a:lnSpc>
              <a:spcBef>
                <a:spcPts val="0"/>
              </a:spcBef>
              <a:spcAft>
                <a:spcPts val="600"/>
              </a:spcAft>
              <a:buClrTx/>
              <a:buSzPct val="80000"/>
              <a:buFont typeface="Wingdings" panose="05000000000000000000" pitchFamily="2" charset="2"/>
              <a:buChar char="q"/>
              <a:defRPr sz="2000">
                <a:latin typeface="+mj-lt"/>
                <a:ea typeface="Times New Roman" panose="02020603050405020304" pitchFamily="18" charset="0"/>
                <a:cs typeface="Times New Roman" panose="02020603050405020304" pitchFamily="18" charset="0"/>
              </a:defRPr>
            </a:lvl3pPr>
            <a:lvl4pPr algn="just">
              <a:lnSpc>
                <a:spcPct val="110000"/>
              </a:lnSpc>
              <a:spcBef>
                <a:spcPts val="0"/>
              </a:spcBef>
              <a:spcAft>
                <a:spcPts val="600"/>
              </a:spcAft>
              <a:buClrTx/>
              <a:defRPr sz="1600">
                <a:latin typeface="+mj-lt"/>
                <a:ea typeface="Times New Roman" panose="02020603050405020304" pitchFamily="18" charset="0"/>
                <a:cs typeface="Times New Roman" panose="02020603050405020304" pitchFamily="18" charset="0"/>
              </a:defRPr>
            </a:lvl4pPr>
            <a:lvl5pPr algn="just">
              <a:lnSpc>
                <a:spcPct val="110000"/>
              </a:lnSpc>
              <a:spcBef>
                <a:spcPts val="0"/>
              </a:spcBef>
              <a:spcAft>
                <a:spcPts val="600"/>
              </a:spcAft>
              <a:buClrTx/>
              <a:defRPr sz="1600">
                <a:latin typeface="+mj-lt"/>
                <a:ea typeface="Times New Roman" panose="02020603050405020304" pitchFamily="18" charset="0"/>
                <a:cs typeface="Times New Roman" panose="02020603050405020304" pitchFamily="18"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ktangel 11"/>
          <p:cNvSpPr/>
          <p:nvPr userDrawn="1"/>
        </p:nvSpPr>
        <p:spPr>
          <a:xfrm>
            <a:off x="0" y="6477000"/>
            <a:ext cx="12192000" cy="381000"/>
          </a:xfrm>
          <a:prstGeom prst="rect">
            <a:avLst/>
          </a:prstGeom>
          <a:solidFill>
            <a:srgbClr val="0070C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lgn="ctr">
              <a:defRPr/>
            </a:pPr>
            <a:r>
              <a:rPr lang="en-US" sz="1800" noProof="1" smtClean="0">
                <a:solidFill>
                  <a:srgbClr val="FFFFFF"/>
                </a:solidFill>
                <a:latin typeface="+mj-lt"/>
                <a:ea typeface="Open Sans" panose="020B0606030504020204" pitchFamily="34" charset="0"/>
                <a:cs typeface="Open Sans" panose="020B0606030504020204" pitchFamily="34" charset="0"/>
              </a:rPr>
              <a:t>Basics of Algorithms and Mathematics</a:t>
            </a:r>
            <a:r>
              <a:rPr lang="da-DK" sz="1800" noProof="1" smtClean="0">
                <a:solidFill>
                  <a:srgbClr val="FFFFFF"/>
                </a:solidFill>
                <a:latin typeface="+mj-lt"/>
                <a:ea typeface="Open Sans" panose="020B0606030504020204" pitchFamily="34" charset="0"/>
                <a:cs typeface="Open Sans" panose="020B0606030504020204" pitchFamily="34" charset="0"/>
              </a:rPr>
              <a:t>     </a:t>
            </a:r>
            <a:fld id="{0DFAFC65-7612-4714-8C31-D331BBD2B88A}" type="slidenum">
              <a:rPr lang="da-DK" sz="1800" noProof="1" smtClean="0">
                <a:solidFill>
                  <a:srgbClr val="FFFFFF"/>
                </a:solidFill>
                <a:latin typeface="+mj-lt"/>
                <a:ea typeface="Open Sans" panose="020B0606030504020204" pitchFamily="34" charset="0"/>
                <a:cs typeface="Open Sans" panose="020B0606030504020204" pitchFamily="34" charset="0"/>
              </a:rPr>
              <a:pPr indent="-342900" algn="ctr">
                <a:defRPr/>
              </a:pPr>
              <a:t>‹#›</a:t>
            </a:fld>
            <a:r>
              <a:rPr lang="da-DK" sz="1800" noProof="1" smtClean="0">
                <a:solidFill>
                  <a:srgbClr val="FFFFFF"/>
                </a:solidFill>
                <a:latin typeface="+mj-lt"/>
                <a:ea typeface="Open Sans" panose="020B0606030504020204" pitchFamily="34" charset="0"/>
                <a:cs typeface="Open Sans" panose="020B0606030504020204" pitchFamily="34" charset="0"/>
              </a:rPr>
              <a:t>           Darshan </a:t>
            </a:r>
            <a:r>
              <a:rPr lang="da-DK" sz="1800" noProof="1">
                <a:solidFill>
                  <a:srgbClr val="FFFFFF"/>
                </a:solidFill>
                <a:latin typeface="+mj-lt"/>
                <a:ea typeface="Open Sans" panose="020B0606030504020204" pitchFamily="34" charset="0"/>
                <a:cs typeface="Open Sans" panose="020B0606030504020204" pitchFamily="34" charset="0"/>
              </a:rPr>
              <a:t>Institute of Engineering &amp; </a:t>
            </a:r>
            <a:r>
              <a:rPr lang="da-DK" sz="1800" noProof="1" smtClean="0">
                <a:solidFill>
                  <a:srgbClr val="FFFFFF"/>
                </a:solidFill>
                <a:latin typeface="+mj-lt"/>
                <a:ea typeface="Open Sans" panose="020B0606030504020204" pitchFamily="34" charset="0"/>
                <a:cs typeface="Open Sans" panose="020B0606030504020204" pitchFamily="34" charset="0"/>
              </a:rPr>
              <a:t>Technology</a:t>
            </a:r>
            <a:endParaRPr lang="da-DK" sz="1800" noProof="1">
              <a:solidFill>
                <a:srgbClr val="FFFFFF"/>
              </a:solidFill>
              <a:latin typeface="+mj-lt"/>
              <a:ea typeface="Open Sans" panose="020B0606030504020204" pitchFamily="34" charset="0"/>
              <a:cs typeface="Open Sans" panose="020B0606030504020204" pitchFamily="34" charset="0"/>
            </a:endParaRPr>
          </a:p>
        </p:txBody>
      </p:sp>
      <p:cxnSp>
        <p:nvCxnSpPr>
          <p:cNvPr id="6" name="Straight Connector 5"/>
          <p:cNvCxnSpPr/>
          <p:nvPr userDrawn="1"/>
        </p:nvCxnSpPr>
        <p:spPr>
          <a:xfrm>
            <a:off x="254000" y="914400"/>
            <a:ext cx="1168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552906"/>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A8BEFB-AE5B-48F9-BBAD-B489CDE48C80}" type="slidenum">
              <a:rPr lang="en-US" smtClean="0"/>
              <a:pPr/>
              <a:t>‹#›</a:t>
            </a:fld>
            <a:endParaRPr lang="en-US"/>
          </a:p>
        </p:txBody>
      </p:sp>
    </p:spTree>
    <p:extLst>
      <p:ext uri="{BB962C8B-B14F-4D97-AF65-F5344CB8AC3E}">
        <p14:creationId xmlns:p14="http://schemas.microsoft.com/office/powerpoint/2010/main" val="350413959"/>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Complete Blanck">
    <p:spTree>
      <p:nvGrpSpPr>
        <p:cNvPr id="1" name=""/>
        <p:cNvGrpSpPr/>
        <p:nvPr/>
      </p:nvGrpSpPr>
      <p:grpSpPr>
        <a:xfrm>
          <a:off x="0" y="0"/>
          <a:ext cx="0" cy="0"/>
          <a:chOff x="0" y="0"/>
          <a:chExt cx="0" cy="0"/>
        </a:xfrm>
      </p:grpSpPr>
      <p:sp>
        <p:nvSpPr>
          <p:cNvPr id="9" name="Title 1">
            <a:extLst>
              <a:ext uri="{FF2B5EF4-FFF2-40B4-BE49-F238E27FC236}">
                <a16:creationId xmlns="" xmlns:a16="http://schemas.microsoft.com/office/drawing/2014/main" id="{D5CD07E8-CBAA-45BA-85CF-1233D4AA86C9}"/>
              </a:ext>
            </a:extLst>
          </p:cNvPr>
          <p:cNvSpPr>
            <a:spLocks noGrp="1"/>
          </p:cNvSpPr>
          <p:nvPr>
            <p:ph type="title"/>
          </p:nvPr>
        </p:nvSpPr>
        <p:spPr>
          <a:xfrm>
            <a:off x="0" y="1"/>
            <a:ext cx="914400" cy="6858000"/>
          </a:xfrm>
          <a:solidFill>
            <a:srgbClr val="FFA3C2">
              <a:alpha val="49804"/>
            </a:srgbClr>
          </a:solidFill>
          <a:ln>
            <a:noFill/>
          </a:ln>
        </p:spPr>
        <p:txBody>
          <a:bodyPr vert="vert270" lIns="216000" tIns="108000" rIns="182880" bIns="108000">
            <a:normAutofit/>
          </a:bodyPr>
          <a:lstStyle>
            <a:lvl1pPr algn="r">
              <a:defRPr lang="en-US" sz="3400" b="1" kern="1200" dirty="0">
                <a:solidFill>
                  <a:schemeClr val="tx1">
                    <a:lumMod val="90000"/>
                    <a:lumOff val="10000"/>
                  </a:schemeClr>
                </a:solidFill>
                <a:effectLst/>
                <a:latin typeface="+mj-lt"/>
                <a:ea typeface="+mj-ea"/>
                <a:cs typeface="+mj-cs"/>
              </a:defRPr>
            </a:lvl1pPr>
          </a:lstStyle>
          <a:p>
            <a:endParaRPr lang="en-US" dirty="0"/>
          </a:p>
        </p:txBody>
      </p:sp>
      <p:sp>
        <p:nvSpPr>
          <p:cNvPr id="12" name="Right Triangle 11"/>
          <p:cNvSpPr/>
          <p:nvPr userDrawn="1"/>
        </p:nvSpPr>
        <p:spPr>
          <a:xfrm>
            <a:off x="0" y="5741894"/>
            <a:ext cx="914400" cy="1116106"/>
          </a:xfrm>
          <a:prstGeom prst="rtTriangle">
            <a:avLst/>
          </a:prstGeom>
          <a:solidFill>
            <a:srgbClr val="AD145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979215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grpSp>
        <p:nvGrpSpPr>
          <p:cNvPr id="4" name="Group 3">
            <a:extLst>
              <a:ext uri="{FF2B5EF4-FFF2-40B4-BE49-F238E27FC236}">
                <a16:creationId xmlns="" xmlns:a16="http://schemas.microsoft.com/office/drawing/2014/main" id="{2967F7A9-F404-4412-B868-8EB67A41E2A4}"/>
              </a:ext>
            </a:extLst>
          </p:cNvPr>
          <p:cNvGrpSpPr/>
          <p:nvPr userDrawn="1"/>
        </p:nvGrpSpPr>
        <p:grpSpPr>
          <a:xfrm>
            <a:off x="9576895" y="5890392"/>
            <a:ext cx="2554143" cy="587454"/>
            <a:chOff x="131177" y="5775962"/>
            <a:chExt cx="2530239" cy="581956"/>
          </a:xfrm>
        </p:grpSpPr>
        <p:pic>
          <p:nvPicPr>
            <p:cNvPr id="16" name="Picture 15">
              <a:extLst>
                <a:ext uri="{FF2B5EF4-FFF2-40B4-BE49-F238E27FC236}">
                  <a16:creationId xmlns="" xmlns:a16="http://schemas.microsoft.com/office/drawing/2014/main" id="{23F8D339-A0AA-4150-B7E8-C84E7F2AB7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Dr.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Gopi</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Sanghani</a:t>
            </a:r>
            <a:endPar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 xmlns:a16="http://schemas.microsoft.com/office/drawing/2014/main" id="{BF2BE79E-EA17-4AB9-8CB5-714A52A6B2F5}"/>
              </a:ext>
            </a:extLst>
          </p:cNvPr>
          <p:cNvSpPr txBox="1">
            <a:spLocks/>
          </p:cNvSpPr>
          <p:nvPr userDrawn="1"/>
        </p:nvSpPr>
        <p:spPr>
          <a:xfrm>
            <a:off x="3215811" y="6604000"/>
            <a:ext cx="5517222"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#3170716 (AI)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Unit 2 – Problems, State Space Search &amp; Heuristic Search Techniques</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3" name="Slide Number Placeholder 3">
            <a:extLst>
              <a:ext uri="{FF2B5EF4-FFF2-40B4-BE49-F238E27FC236}">
                <a16:creationId xmlns=""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solidFill>
            <a:srgbClr val="F48CAF"/>
          </a:solidFill>
          <a:ln>
            <a:noFill/>
          </a:ln>
          <a:effectLst/>
        </p:spPr>
      </p:pic>
      <p:sp>
        <p:nvSpPr>
          <p:cNvPr id="2" name="Title 1">
            <a:extLst>
              <a:ext uri="{FF2B5EF4-FFF2-40B4-BE49-F238E27FC236}">
                <a16:creationId xmlns="" xmlns:a16="http://schemas.microsoft.com/office/drawing/2014/main" id="{D5CD07E8-CBAA-45BA-85CF-1233D4AA86C9}"/>
              </a:ext>
            </a:extLst>
          </p:cNvPr>
          <p:cNvSpPr>
            <a:spLocks noGrp="1"/>
          </p:cNvSpPr>
          <p:nvPr>
            <p:ph type="title"/>
          </p:nvPr>
        </p:nvSpPr>
        <p:spPr>
          <a:xfrm>
            <a:off x="0" y="1"/>
            <a:ext cx="12192000" cy="711200"/>
          </a:xfrm>
          <a:solidFill>
            <a:srgbClr val="DFDFDF">
              <a:alpha val="49804"/>
            </a:srgbClr>
          </a:solidFill>
          <a:ln>
            <a:noFill/>
          </a:ln>
        </p:spPr>
        <p:txBody>
          <a:bodyPr vert="horz" lIns="216000" tIns="108000" rIns="216000" bIns="108000" rtlCol="0" anchor="ctr">
            <a:normAutofit/>
          </a:bodyPr>
          <a:lstStyle>
            <a:lvl1pPr>
              <a:defRPr lang="en-US" sz="3400" b="1" dirty="0">
                <a:solidFill>
                  <a:schemeClr val="tx1">
                    <a:lumMod val="90000"/>
                    <a:lumOff val="10000"/>
                  </a:schemeClr>
                </a:solidFill>
                <a:effectLst/>
              </a:defRPr>
            </a:lvl1pPr>
          </a:lstStyle>
          <a:p>
            <a:pPr lvl="0"/>
            <a:r>
              <a:rPr lang="en-US" dirty="0"/>
              <a:t>Click to edit Master title style</a:t>
            </a:r>
          </a:p>
        </p:txBody>
      </p:sp>
      <p:sp>
        <p:nvSpPr>
          <p:cNvPr id="3" name="Content Placeholder 2">
            <a:extLst>
              <a:ext uri="{FF2B5EF4-FFF2-40B4-BE49-F238E27FC236}">
                <a16:creationId xmlns=""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rgbClr val="AD1457"/>
              </a:buClr>
              <a:buFont typeface="Wingdings 3" panose="05040102010807070707" pitchFamily="18" charset="2"/>
              <a:buChar char=""/>
              <a:defRPr sz="2400">
                <a:solidFill>
                  <a:schemeClr val="tx1"/>
                </a:solidFill>
              </a:defRPr>
            </a:lvl1pPr>
            <a:lvl2pPr marL="809625" indent="-352425" algn="just">
              <a:buClr>
                <a:srgbClr val="AD1457"/>
              </a:buClr>
              <a:buFont typeface="Wingdings 3" panose="05040102010807070707" pitchFamily="18" charset="2"/>
              <a:buChar char=""/>
              <a:defRPr sz="2000">
                <a:solidFill>
                  <a:schemeClr val="tx1"/>
                </a:solidFill>
              </a:defRPr>
            </a:lvl2pPr>
            <a:lvl3pPr marL="1143000" indent="-228600" algn="just">
              <a:buClr>
                <a:srgbClr val="AD1457"/>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 xmlns:a16="http://schemas.microsoft.com/office/drawing/2014/main" id="{05596C8C-2163-45E8-B709-8118C381771F}"/>
              </a:ext>
            </a:extLst>
          </p:cNvPr>
          <p:cNvCxnSpPr/>
          <p:nvPr userDrawn="1"/>
        </p:nvCxnSpPr>
        <p:spPr>
          <a:xfrm>
            <a:off x="0" y="711201"/>
            <a:ext cx="12192000" cy="0"/>
          </a:xfrm>
          <a:prstGeom prst="line">
            <a:avLst/>
          </a:prstGeom>
          <a:solidFill>
            <a:srgbClr val="DFDFDF">
              <a:alpha val="49804"/>
            </a:srgbClr>
          </a:solidFill>
          <a:ln>
            <a:noFill/>
          </a:ln>
        </p:spPr>
      </p:cxnSp>
      <p:cxnSp>
        <p:nvCxnSpPr>
          <p:cNvPr id="24" name="Straight Connector 23">
            <a:extLst>
              <a:ext uri="{FF2B5EF4-FFF2-40B4-BE49-F238E27FC236}">
                <a16:creationId xmlns=""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76124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grpSp>
        <p:nvGrpSpPr>
          <p:cNvPr id="4" name="Group 3">
            <a:extLst>
              <a:ext uri="{FF2B5EF4-FFF2-40B4-BE49-F238E27FC236}">
                <a16:creationId xmlns="" xmlns:a16="http://schemas.microsoft.com/office/drawing/2014/main" id="{2967F7A9-F404-4412-B868-8EB67A41E2A4}"/>
              </a:ext>
            </a:extLst>
          </p:cNvPr>
          <p:cNvGrpSpPr/>
          <p:nvPr userDrawn="1"/>
        </p:nvGrpSpPr>
        <p:grpSpPr>
          <a:xfrm>
            <a:off x="128095" y="5890392"/>
            <a:ext cx="2554143" cy="587454"/>
            <a:chOff x="131177" y="5775962"/>
            <a:chExt cx="2530239" cy="581956"/>
          </a:xfrm>
        </p:grpSpPr>
        <p:pic>
          <p:nvPicPr>
            <p:cNvPr id="16" name="Picture 15">
              <a:extLst>
                <a:ext uri="{FF2B5EF4-FFF2-40B4-BE49-F238E27FC236}">
                  <a16:creationId xmlns="" xmlns:a16="http://schemas.microsoft.com/office/drawing/2014/main" id="{23F8D339-A0AA-4150-B7E8-C84E7F2AB7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Dr.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Gopi</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Sanghani</a:t>
            </a:r>
            <a:endPar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 xmlns:a16="http://schemas.microsoft.com/office/drawing/2014/main" id="{BF2BE79E-EA17-4AB9-8CB5-714A52A6B2F5}"/>
              </a:ext>
            </a:extLst>
          </p:cNvPr>
          <p:cNvSpPr txBox="1">
            <a:spLocks/>
          </p:cNvSpPr>
          <p:nvPr userDrawn="1"/>
        </p:nvSpPr>
        <p:spPr>
          <a:xfrm>
            <a:off x="4038600" y="6604000"/>
            <a:ext cx="4297018"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#3150703 (ADA)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Unit 9 –Introduction to NP-Completeness</a:t>
            </a:r>
          </a:p>
        </p:txBody>
      </p:sp>
      <p:sp>
        <p:nvSpPr>
          <p:cNvPr id="23" name="Slide Number Placeholder 3">
            <a:extLst>
              <a:ext uri="{FF2B5EF4-FFF2-40B4-BE49-F238E27FC236}">
                <a16:creationId xmlns=""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 xmlns:a16="http://schemas.microsoft.com/office/drawing/2014/main" id="{D5CD07E8-CBAA-45BA-85CF-1233D4AA86C9}"/>
              </a:ext>
            </a:extLst>
          </p:cNvPr>
          <p:cNvSpPr>
            <a:spLocks noGrp="1"/>
          </p:cNvSpPr>
          <p:nvPr>
            <p:ph type="title"/>
          </p:nvPr>
        </p:nvSpPr>
        <p:spPr>
          <a:xfrm>
            <a:off x="0" y="1"/>
            <a:ext cx="12192000" cy="711200"/>
          </a:xfrm>
          <a:solidFill>
            <a:srgbClr val="DFDFDF">
              <a:alpha val="49804"/>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86285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 xmlns:a16="http://schemas.microsoft.com/office/drawing/2014/main" id="{1639DF2A-5426-428D-B32D-78E9191D8A0C}"/>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10000">
                      <a:srgbClr val="890E4F"/>
                    </a:gs>
                    <a:gs pos="100000">
                      <a:srgbClr val="D81A60"/>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grpSp>
        <p:nvGrpSpPr>
          <p:cNvPr id="9" name="Group 8">
            <a:extLst>
              <a:ext uri="{FF2B5EF4-FFF2-40B4-BE49-F238E27FC236}">
                <a16:creationId xmlns="" xmlns:a16="http://schemas.microsoft.com/office/drawing/2014/main" id="{2802A992-B18A-47D4-8497-02E7586DF58D}"/>
              </a:ext>
            </a:extLst>
          </p:cNvPr>
          <p:cNvGrpSpPr/>
          <p:nvPr userDrawn="1"/>
        </p:nvGrpSpPr>
        <p:grpSpPr>
          <a:xfrm>
            <a:off x="9437223" y="6087939"/>
            <a:ext cx="2554143" cy="587454"/>
            <a:chOff x="131177" y="5775962"/>
            <a:chExt cx="2530239" cy="581956"/>
          </a:xfrm>
        </p:grpSpPr>
        <p:pic>
          <p:nvPicPr>
            <p:cNvPr id="13" name="Picture 12">
              <a:extLst>
                <a:ext uri="{FF2B5EF4-FFF2-40B4-BE49-F238E27FC236}">
                  <a16:creationId xmlns="" xmlns:a16="http://schemas.microsoft.com/office/drawing/2014/main" id="{8DD61FEC-075B-4EDD-97CA-36E6F72630F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4" name="Rectangle 13">
              <a:extLst>
                <a:ext uri="{FF2B5EF4-FFF2-40B4-BE49-F238E27FC236}">
                  <a16:creationId xmlns="" xmlns:a16="http://schemas.microsoft.com/office/drawing/2014/main" id="{CB550E12-AA95-4B1B-A8D2-ED01E515FC43}"/>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17">
            <a:extLst>
              <a:ext uri="{FF2B5EF4-FFF2-40B4-BE49-F238E27FC236}">
                <a16:creationId xmlns=""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Tree>
    <p:extLst>
      <p:ext uri="{BB962C8B-B14F-4D97-AF65-F5344CB8AC3E}">
        <p14:creationId xmlns:p14="http://schemas.microsoft.com/office/powerpoint/2010/main" val="200169294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Dr.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Gopi</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Sanghani</a:t>
            </a:r>
            <a:endPar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 xmlns:a16="http://schemas.microsoft.com/office/drawing/2014/main" id="{59055D82-7978-44A5-82D1-0A4E00B382BF}"/>
              </a:ext>
            </a:extLst>
          </p:cNvPr>
          <p:cNvSpPr txBox="1">
            <a:spLocks/>
          </p:cNvSpPr>
          <p:nvPr userDrawn="1"/>
        </p:nvSpPr>
        <p:spPr>
          <a:xfrm>
            <a:off x="3261360" y="6604000"/>
            <a:ext cx="566928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#3170716 (AI)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Unit 2 –Problems, State Space Search &amp; Heuristic Search Techniques</a:t>
            </a:r>
          </a:p>
        </p:txBody>
      </p:sp>
      <p:sp>
        <p:nvSpPr>
          <p:cNvPr id="18" name="Slide Number Placeholder 3">
            <a:extLst>
              <a:ext uri="{FF2B5EF4-FFF2-40B4-BE49-F238E27FC236}">
                <a16:creationId xmlns=""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 xmlns:a16="http://schemas.microsoft.com/office/drawing/2014/main" id="{FE191CF5-3D57-422B-B2EB-FF235E30DB22}"/>
              </a:ext>
            </a:extLst>
          </p:cNvPr>
          <p:cNvGrpSpPr/>
          <p:nvPr userDrawn="1"/>
        </p:nvGrpSpPr>
        <p:grpSpPr>
          <a:xfrm>
            <a:off x="9576895" y="99192"/>
            <a:ext cx="2554143" cy="587454"/>
            <a:chOff x="131177" y="5775962"/>
            <a:chExt cx="2530239" cy="581956"/>
          </a:xfrm>
        </p:grpSpPr>
        <p:pic>
          <p:nvPicPr>
            <p:cNvPr id="12" name="Picture 11">
              <a:extLst>
                <a:ext uri="{FF2B5EF4-FFF2-40B4-BE49-F238E27FC236}">
                  <a16:creationId xmlns="" xmlns:a16="http://schemas.microsoft.com/office/drawing/2014/main" id="{C9B183D5-5DE8-48E7-85E7-60CE9D0FD2D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 xmlns:a16="http://schemas.microsoft.com/office/drawing/2014/main" id="{62445F4B-50F2-4CA0-A5C5-6D690A29F3F2}"/>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7197250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Dr.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Gopi</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Sanghani</a:t>
            </a:r>
            <a:endPar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 xmlns:a16="http://schemas.microsoft.com/office/drawing/2014/main" id="{59055D82-7978-44A5-82D1-0A4E00B382BF}"/>
              </a:ext>
            </a:extLst>
          </p:cNvPr>
          <p:cNvSpPr txBox="1">
            <a:spLocks/>
          </p:cNvSpPr>
          <p:nvPr userDrawn="1"/>
        </p:nvSpPr>
        <p:spPr>
          <a:xfrm>
            <a:off x="4038599" y="6604000"/>
            <a:ext cx="439954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#3150703 (ADA)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Unit 9 –Introduction to NP-Completeness</a:t>
            </a:r>
          </a:p>
        </p:txBody>
      </p:sp>
      <p:sp>
        <p:nvSpPr>
          <p:cNvPr id="18" name="Slide Number Placeholder 3">
            <a:extLst>
              <a:ext uri="{FF2B5EF4-FFF2-40B4-BE49-F238E27FC236}">
                <a16:creationId xmlns=""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 xmlns:a16="http://schemas.microsoft.com/office/drawing/2014/main" id="{86C86632-7EFD-4A64-85B1-0CE7D13E0C97}"/>
              </a:ext>
            </a:extLst>
          </p:cNvPr>
          <p:cNvCxnSpPr/>
          <p:nvPr userDrawn="1"/>
        </p:nvCxnSpPr>
        <p:spPr>
          <a:xfrm>
            <a:off x="91440" y="6593188"/>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 xmlns:a16="http://schemas.microsoft.com/office/drawing/2014/main" id="{913602D2-CAF0-4790-95E8-87990761ED0C}"/>
              </a:ext>
            </a:extLst>
          </p:cNvPr>
          <p:cNvGrpSpPr/>
          <p:nvPr userDrawn="1"/>
        </p:nvGrpSpPr>
        <p:grpSpPr>
          <a:xfrm>
            <a:off x="9576895" y="5890392"/>
            <a:ext cx="2554143" cy="587454"/>
            <a:chOff x="131177" y="5775962"/>
            <a:chExt cx="2530239" cy="581956"/>
          </a:xfrm>
        </p:grpSpPr>
        <p:pic>
          <p:nvPicPr>
            <p:cNvPr id="12" name="Picture 11">
              <a:extLst>
                <a:ext uri="{FF2B5EF4-FFF2-40B4-BE49-F238E27FC236}">
                  <a16:creationId xmlns="" xmlns:a16="http://schemas.microsoft.com/office/drawing/2014/main" id="{A378A2C8-EF9C-479C-ACF0-D9819B46DF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 xmlns:a16="http://schemas.microsoft.com/office/drawing/2014/main" id="{61DE4F58-7D48-453D-89E1-B25767150977}"/>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0624780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Dr.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Gopi</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Sanghani</a:t>
            </a:r>
            <a:endPar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 xmlns:a16="http://schemas.microsoft.com/office/drawing/2014/main" id="{59055D82-7978-44A5-82D1-0A4E00B382BF}"/>
              </a:ext>
            </a:extLst>
          </p:cNvPr>
          <p:cNvSpPr txBox="1">
            <a:spLocks/>
          </p:cNvSpPr>
          <p:nvPr userDrawn="1"/>
        </p:nvSpPr>
        <p:spPr>
          <a:xfrm>
            <a:off x="4038599" y="6604000"/>
            <a:ext cx="4335379"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#3150703 (ADA)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Unit 9 –Introduction to NP-Completeness</a:t>
            </a:r>
          </a:p>
        </p:txBody>
      </p:sp>
      <p:sp>
        <p:nvSpPr>
          <p:cNvPr id="18" name="Slide Number Placeholder 3">
            <a:extLst>
              <a:ext uri="{FF2B5EF4-FFF2-40B4-BE49-F238E27FC236}">
                <a16:creationId xmlns=""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 xmlns:a16="http://schemas.microsoft.com/office/drawing/2014/main" id="{15C60ED7-12D4-496E-AF73-0995BE8C12FD}"/>
              </a:ext>
            </a:extLst>
          </p:cNvPr>
          <p:cNvGrpSpPr/>
          <p:nvPr userDrawn="1"/>
        </p:nvGrpSpPr>
        <p:grpSpPr>
          <a:xfrm>
            <a:off x="128095" y="5890392"/>
            <a:ext cx="2554143" cy="587454"/>
            <a:chOff x="131177" y="5775962"/>
            <a:chExt cx="2530239" cy="581956"/>
          </a:xfrm>
        </p:grpSpPr>
        <p:pic>
          <p:nvPicPr>
            <p:cNvPr id="12" name="Picture 11">
              <a:extLst>
                <a:ext uri="{FF2B5EF4-FFF2-40B4-BE49-F238E27FC236}">
                  <a16:creationId xmlns="" xmlns:a16="http://schemas.microsoft.com/office/drawing/2014/main" id="{30CB04CE-0025-4B1F-B962-A759D179D84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 xmlns:a16="http://schemas.microsoft.com/office/drawing/2014/main" id="{43F480CB-A4AF-424E-90DB-5B677403441A}"/>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331452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31161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7/22/2021</a:t>
            </a:fld>
            <a:endParaRPr lang="en-US"/>
          </a:p>
        </p:txBody>
      </p:sp>
      <p:sp>
        <p:nvSpPr>
          <p:cNvPr id="5" name="Footer Placeholder 4">
            <a:extLst>
              <a:ext uri="{FF2B5EF4-FFF2-40B4-BE49-F238E27FC236}">
                <a16:creationId xmlns=""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67" r:id="rId1"/>
    <p:sldLayoutId id="2147483670" r:id="rId2"/>
    <p:sldLayoutId id="2147483687" r:id="rId3"/>
    <p:sldLayoutId id="2147483688" r:id="rId4"/>
    <p:sldLayoutId id="2147483671" r:id="rId5"/>
    <p:sldLayoutId id="2147483672" r:id="rId6"/>
    <p:sldLayoutId id="2147483689" r:id="rId7"/>
    <p:sldLayoutId id="2147483690" r:id="rId8"/>
    <p:sldLayoutId id="2147483673" r:id="rId9"/>
    <p:sldLayoutId id="2147483691" r:id="rId10"/>
    <p:sldLayoutId id="2147483674" r:id="rId11"/>
    <p:sldLayoutId id="2147483676" r:id="rId12"/>
    <p:sldLayoutId id="2147483677" r:id="rId13"/>
    <p:sldLayoutId id="2147483678" r:id="rId14"/>
    <p:sldLayoutId id="2147483679" r:id="rId15"/>
    <p:sldLayoutId id="2147483681" r:id="rId16"/>
    <p:sldLayoutId id="2147483683" r:id="rId17"/>
    <p:sldLayoutId id="2147483682" r:id="rId18"/>
    <p:sldLayoutId id="2147483684" r:id="rId19"/>
    <p:sldLayoutId id="2147483685" r:id="rId20"/>
    <p:sldLayoutId id="2147483686" r:id="rId21"/>
    <p:sldLayoutId id="2147483692" r:id="rId22"/>
    <p:sldLayoutId id="2147483693" r:id="rId23"/>
    <p:sldLayoutId id="2147483694" r:id="rId2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 xmlns:a16="http://schemas.microsoft.com/office/drawing/2014/main" id="{6700F155-879E-4253-A2D1-B37B688D171B}"/>
              </a:ext>
            </a:extLst>
          </p:cNvPr>
          <p:cNvSpPr>
            <a:spLocks noGrp="1"/>
          </p:cNvSpPr>
          <p:nvPr>
            <p:ph type="ctrTitle"/>
          </p:nvPr>
        </p:nvSpPr>
        <p:spPr>
          <a:xfrm>
            <a:off x="559490" y="1122363"/>
            <a:ext cx="7035300" cy="3740801"/>
          </a:xfrm>
        </p:spPr>
        <p:txBody>
          <a:bodyPr/>
          <a:lstStyle/>
          <a:p>
            <a:r>
              <a:rPr lang="en-US" sz="5400" b="0" dirty="0" smtClean="0"/>
              <a:t>Unit-2:</a:t>
            </a:r>
            <a:r>
              <a:rPr lang="en-US" sz="5400" dirty="0" smtClean="0"/>
              <a:t> </a:t>
            </a:r>
            <a:r>
              <a:rPr lang="en-US" sz="5400" dirty="0"/>
              <a:t/>
            </a:r>
            <a:br>
              <a:rPr lang="en-US" sz="5400" dirty="0"/>
            </a:br>
            <a:r>
              <a:rPr lang="en-US" sz="5400" b="0" dirty="0"/>
              <a:t>Problems, State Space Search &amp; </a:t>
            </a:r>
            <a:r>
              <a:rPr lang="en-US" sz="5400" dirty="0"/>
              <a:t>Heuristic Search Techniques</a:t>
            </a:r>
          </a:p>
        </p:txBody>
      </p:sp>
      <p:sp>
        <p:nvSpPr>
          <p:cNvPr id="10" name="Text Placeholder 9">
            <a:extLst>
              <a:ext uri="{FF2B5EF4-FFF2-40B4-BE49-F238E27FC236}">
                <a16:creationId xmlns="" xmlns:a16="http://schemas.microsoft.com/office/drawing/2014/main" id="{91BCC6A4-CA58-4C8C-86C4-5A5EA7071D0F}"/>
              </a:ext>
            </a:extLst>
          </p:cNvPr>
          <p:cNvSpPr>
            <a:spLocks noGrp="1"/>
          </p:cNvSpPr>
          <p:nvPr>
            <p:ph type="body" sz="quarter" idx="11"/>
          </p:nvPr>
        </p:nvSpPr>
        <p:spPr/>
        <p:txBody>
          <a:bodyPr/>
          <a:lstStyle/>
          <a:p>
            <a:r>
              <a:rPr lang="en-US" dirty="0" smtClean="0"/>
              <a:t>gopi.sanghani@darshan.ac.in</a:t>
            </a:r>
            <a:endParaRPr lang="en-US" dirty="0"/>
          </a:p>
        </p:txBody>
      </p:sp>
      <p:sp>
        <p:nvSpPr>
          <p:cNvPr id="11" name="Text Placeholder 10">
            <a:extLst>
              <a:ext uri="{FF2B5EF4-FFF2-40B4-BE49-F238E27FC236}">
                <a16:creationId xmlns="" xmlns:a16="http://schemas.microsoft.com/office/drawing/2014/main" id="{73DAF969-5487-4485-9486-76BDA533800E}"/>
              </a:ext>
            </a:extLst>
          </p:cNvPr>
          <p:cNvSpPr>
            <a:spLocks noGrp="1"/>
          </p:cNvSpPr>
          <p:nvPr>
            <p:ph type="body" sz="quarter" idx="12"/>
          </p:nvPr>
        </p:nvSpPr>
        <p:spPr/>
        <p:txBody>
          <a:bodyPr/>
          <a:lstStyle/>
          <a:p>
            <a:r>
              <a:rPr lang="en-US" dirty="0"/>
              <a:t>9825621471</a:t>
            </a:r>
          </a:p>
        </p:txBody>
      </p:sp>
      <p:sp>
        <p:nvSpPr>
          <p:cNvPr id="12" name="Text Placeholder 11">
            <a:extLst>
              <a:ext uri="{FF2B5EF4-FFF2-40B4-BE49-F238E27FC236}">
                <a16:creationId xmlns="" xmlns:a16="http://schemas.microsoft.com/office/drawing/2014/main" id="{CB882FCE-AB64-406E-AD3E-C406330FA233}"/>
              </a:ext>
            </a:extLst>
          </p:cNvPr>
          <p:cNvSpPr>
            <a:spLocks noGrp="1"/>
          </p:cNvSpPr>
          <p:nvPr>
            <p:ph type="body" sz="quarter" idx="13"/>
          </p:nvPr>
        </p:nvSpPr>
        <p:spPr/>
        <p:txBody>
          <a:bodyPr/>
          <a:lstStyle/>
          <a:p>
            <a:r>
              <a:rPr lang="en-US" dirty="0"/>
              <a:t>Computer Engineering </a:t>
            </a:r>
            <a:r>
              <a:rPr lang="en-US" dirty="0" smtClean="0"/>
              <a:t>Department</a:t>
            </a:r>
            <a:endParaRPr lang="en-US" dirty="0"/>
          </a:p>
        </p:txBody>
      </p:sp>
      <p:sp>
        <p:nvSpPr>
          <p:cNvPr id="13" name="Text Placeholder 12">
            <a:extLst>
              <a:ext uri="{FF2B5EF4-FFF2-40B4-BE49-F238E27FC236}">
                <a16:creationId xmlns="" xmlns:a16="http://schemas.microsoft.com/office/drawing/2014/main" id="{C06E432F-88D3-43E4-900F-2EEC807E9E4D}"/>
              </a:ext>
            </a:extLst>
          </p:cNvPr>
          <p:cNvSpPr>
            <a:spLocks noGrp="1"/>
          </p:cNvSpPr>
          <p:nvPr>
            <p:ph type="body" sz="quarter" idx="14"/>
          </p:nvPr>
        </p:nvSpPr>
        <p:spPr/>
        <p:txBody>
          <a:bodyPr/>
          <a:lstStyle/>
          <a:p>
            <a:r>
              <a:rPr lang="en-US" dirty="0"/>
              <a:t>Dr. </a:t>
            </a:r>
            <a:r>
              <a:rPr lang="en-US" dirty="0" err="1"/>
              <a:t>Gopi</a:t>
            </a:r>
            <a:r>
              <a:rPr lang="en-US" dirty="0"/>
              <a:t> </a:t>
            </a:r>
            <a:r>
              <a:rPr lang="en-US" dirty="0" err="1" smtClean="0"/>
              <a:t>Sanghani</a:t>
            </a:r>
            <a:endParaRPr lang="en-US" dirty="0"/>
          </a:p>
        </p:txBody>
      </p:sp>
      <p:sp>
        <p:nvSpPr>
          <p:cNvPr id="14" name="Text Placeholder 13">
            <a:extLst>
              <a:ext uri="{FF2B5EF4-FFF2-40B4-BE49-F238E27FC236}">
                <a16:creationId xmlns="" xmlns:a16="http://schemas.microsoft.com/office/drawing/2014/main" id="{64FB63FA-504F-4C2F-94BC-4E75D37EEF6A}"/>
              </a:ext>
            </a:extLst>
          </p:cNvPr>
          <p:cNvSpPr>
            <a:spLocks noGrp="1"/>
          </p:cNvSpPr>
          <p:nvPr>
            <p:ph type="body" sz="quarter" idx="16"/>
          </p:nvPr>
        </p:nvSpPr>
        <p:spPr>
          <a:xfrm>
            <a:off x="2756567" y="13855"/>
            <a:ext cx="4572000" cy="734653"/>
          </a:xfrm>
        </p:spPr>
        <p:txBody>
          <a:bodyPr/>
          <a:lstStyle/>
          <a:p>
            <a:r>
              <a:rPr lang="en-US" sz="2000" b="1" dirty="0"/>
              <a:t>Artificial Intelligence (AI)</a:t>
            </a:r>
          </a:p>
          <a:p>
            <a:r>
              <a:rPr lang="en-US" sz="2000" b="1" dirty="0"/>
              <a:t>3170716</a:t>
            </a:r>
          </a:p>
        </p:txBody>
      </p:sp>
      <p:pic>
        <p:nvPicPr>
          <p:cNvPr id="6" name="Picture Placeholder 5"/>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6667" r="16667"/>
          <a:stretch>
            <a:fillRect/>
          </a:stretch>
        </p:blipFill>
        <p:spPr/>
      </p:pic>
    </p:spTree>
    <p:extLst>
      <p:ext uri="{BB962C8B-B14F-4D97-AF65-F5344CB8AC3E}">
        <p14:creationId xmlns:p14="http://schemas.microsoft.com/office/powerpoint/2010/main" val="15353292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Space Representation – Water Jug</a:t>
            </a:r>
          </a:p>
        </p:txBody>
      </p:sp>
      <p:sp>
        <p:nvSpPr>
          <p:cNvPr id="4" name="Content Placeholder 2"/>
          <p:cNvSpPr txBox="1">
            <a:spLocks/>
          </p:cNvSpPr>
          <p:nvPr/>
        </p:nvSpPr>
        <p:spPr>
          <a:xfrm>
            <a:off x="131178" y="867819"/>
            <a:ext cx="11929641"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AD1457"/>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AD1457"/>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AD1457"/>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2"/>
            </a:pPr>
            <a:r>
              <a:rPr lang="en-US" b="1" dirty="0" smtClean="0"/>
              <a:t>Production Rules</a:t>
            </a:r>
          </a:p>
          <a:p>
            <a:endParaRPr lang="en-US" dirty="0"/>
          </a:p>
        </p:txBody>
      </p:sp>
      <p:sp>
        <p:nvSpPr>
          <p:cNvPr id="5" name="Rectangle 4"/>
          <p:cNvSpPr/>
          <p:nvPr/>
        </p:nvSpPr>
        <p:spPr>
          <a:xfrm>
            <a:off x="623048" y="1423139"/>
            <a:ext cx="10887634" cy="428961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12698" y="1519518"/>
            <a:ext cx="10698480" cy="430887"/>
          </a:xfrm>
          <a:prstGeom prst="rect">
            <a:avLst/>
          </a:prstGeom>
          <a:solidFill>
            <a:srgbClr val="CC3399"/>
          </a:solidFill>
        </p:spPr>
        <p:txBody>
          <a:bodyPr wrap="square" rtlCol="0">
            <a:spAutoFit/>
          </a:bodyPr>
          <a:lstStyle/>
          <a:p>
            <a:pPr fontAlgn="t"/>
            <a:r>
              <a:rPr lang="en-US" sz="2200" b="1" dirty="0" smtClean="0">
                <a:solidFill>
                  <a:schemeClr val="bg1"/>
                </a:solidFill>
              </a:rPr>
              <a:t>Sr.	Current state		Next </a:t>
            </a:r>
            <a:r>
              <a:rPr lang="en-US" sz="2200" b="1" dirty="0">
                <a:solidFill>
                  <a:schemeClr val="bg1"/>
                </a:solidFill>
              </a:rPr>
              <a:t>state </a:t>
            </a:r>
            <a:r>
              <a:rPr lang="en-US" sz="2200" b="1" dirty="0" smtClean="0">
                <a:solidFill>
                  <a:schemeClr val="bg1"/>
                </a:solidFill>
              </a:rPr>
              <a:t>		Description </a:t>
            </a:r>
            <a:endParaRPr lang="en-US" sz="2200" dirty="0">
              <a:solidFill>
                <a:schemeClr val="bg1"/>
              </a:solidFill>
            </a:endParaRPr>
          </a:p>
        </p:txBody>
      </p:sp>
      <p:sp>
        <p:nvSpPr>
          <p:cNvPr id="7" name="TextBox 6"/>
          <p:cNvSpPr txBox="1"/>
          <p:nvPr/>
        </p:nvSpPr>
        <p:spPr>
          <a:xfrm>
            <a:off x="722410" y="2135004"/>
            <a:ext cx="10698480" cy="430887"/>
          </a:xfrm>
          <a:prstGeom prst="rect">
            <a:avLst/>
          </a:prstGeom>
          <a:noFill/>
        </p:spPr>
        <p:txBody>
          <a:bodyPr wrap="square" rtlCol="0">
            <a:spAutoFit/>
          </a:bodyPr>
          <a:lstStyle/>
          <a:p>
            <a:pPr fontAlgn="t"/>
            <a:r>
              <a:rPr lang="en-US" sz="2200" dirty="0" smtClean="0"/>
              <a:t>1	(x</a:t>
            </a:r>
            <a:r>
              <a:rPr lang="en-US" sz="2200" dirty="0"/>
              <a:t>, </a:t>
            </a:r>
            <a:r>
              <a:rPr lang="en-US" sz="2200" dirty="0" smtClean="0"/>
              <a:t>y) If x&lt;4</a:t>
            </a:r>
            <a:r>
              <a:rPr lang="en-US" sz="2200" dirty="0"/>
              <a:t>	</a:t>
            </a:r>
            <a:r>
              <a:rPr lang="en-US" sz="2200" dirty="0" smtClean="0"/>
              <a:t>	(</a:t>
            </a:r>
            <a:r>
              <a:rPr lang="en-US" sz="2200" dirty="0"/>
              <a:t>4, </a:t>
            </a:r>
            <a:r>
              <a:rPr lang="en-US" sz="2200" dirty="0" smtClean="0"/>
              <a:t>y)		fill </a:t>
            </a:r>
            <a:r>
              <a:rPr lang="en-US" sz="2200" dirty="0"/>
              <a:t>the 4- gallon jug </a:t>
            </a:r>
          </a:p>
        </p:txBody>
      </p:sp>
      <p:sp>
        <p:nvSpPr>
          <p:cNvPr id="8" name="TextBox 7"/>
          <p:cNvSpPr txBox="1"/>
          <p:nvPr/>
        </p:nvSpPr>
        <p:spPr>
          <a:xfrm>
            <a:off x="732122" y="2750490"/>
            <a:ext cx="10698480" cy="430887"/>
          </a:xfrm>
          <a:prstGeom prst="rect">
            <a:avLst/>
          </a:prstGeom>
          <a:noFill/>
        </p:spPr>
        <p:txBody>
          <a:bodyPr wrap="square" rtlCol="0">
            <a:spAutoFit/>
          </a:bodyPr>
          <a:lstStyle/>
          <a:p>
            <a:r>
              <a:rPr lang="en-US" sz="2200" dirty="0" smtClean="0"/>
              <a:t>2	(x</a:t>
            </a:r>
            <a:r>
              <a:rPr lang="en-US" sz="2200" dirty="0"/>
              <a:t>, </a:t>
            </a:r>
            <a:r>
              <a:rPr lang="en-US" sz="2200" dirty="0" smtClean="0"/>
              <a:t>y) If x&lt;3		(x,3)		fill </a:t>
            </a:r>
            <a:r>
              <a:rPr lang="en-US" sz="2200" dirty="0"/>
              <a:t>the 3-gallon jug</a:t>
            </a:r>
          </a:p>
        </p:txBody>
      </p:sp>
      <p:sp>
        <p:nvSpPr>
          <p:cNvPr id="9" name="TextBox 8"/>
          <p:cNvSpPr txBox="1"/>
          <p:nvPr/>
        </p:nvSpPr>
        <p:spPr>
          <a:xfrm>
            <a:off x="741834" y="3365976"/>
            <a:ext cx="10698480" cy="430887"/>
          </a:xfrm>
          <a:prstGeom prst="rect">
            <a:avLst/>
          </a:prstGeom>
          <a:noFill/>
        </p:spPr>
        <p:txBody>
          <a:bodyPr wrap="square" rtlCol="0">
            <a:spAutoFit/>
          </a:bodyPr>
          <a:lstStyle/>
          <a:p>
            <a:r>
              <a:rPr lang="en-US" sz="2200" dirty="0" smtClean="0"/>
              <a:t>3	(x</a:t>
            </a:r>
            <a:r>
              <a:rPr lang="en-US" sz="2200" dirty="0"/>
              <a:t>, </a:t>
            </a:r>
            <a:r>
              <a:rPr lang="en-US" sz="2200" dirty="0" smtClean="0"/>
              <a:t>y) If x&gt;0		(x-d</a:t>
            </a:r>
            <a:r>
              <a:rPr lang="en-US" sz="2200" dirty="0"/>
              <a:t>, </a:t>
            </a:r>
            <a:r>
              <a:rPr lang="en-US" sz="2200" dirty="0" smtClean="0"/>
              <a:t>y)		pour some water out of the 4- gallon jug</a:t>
            </a:r>
            <a:endParaRPr lang="en-US" sz="2200" dirty="0"/>
          </a:p>
        </p:txBody>
      </p:sp>
      <p:sp>
        <p:nvSpPr>
          <p:cNvPr id="10" name="TextBox 9"/>
          <p:cNvSpPr txBox="1"/>
          <p:nvPr/>
        </p:nvSpPr>
        <p:spPr>
          <a:xfrm>
            <a:off x="761258" y="3981462"/>
            <a:ext cx="10698480" cy="430887"/>
          </a:xfrm>
          <a:prstGeom prst="rect">
            <a:avLst/>
          </a:prstGeom>
          <a:noFill/>
        </p:spPr>
        <p:txBody>
          <a:bodyPr wrap="square" rtlCol="0">
            <a:spAutoFit/>
          </a:bodyPr>
          <a:lstStyle/>
          <a:p>
            <a:r>
              <a:rPr lang="en-US" sz="2200" dirty="0" smtClean="0"/>
              <a:t>4	(x</a:t>
            </a:r>
            <a:r>
              <a:rPr lang="en-US" sz="2200" dirty="0"/>
              <a:t>, </a:t>
            </a:r>
            <a:r>
              <a:rPr lang="en-US" sz="2200" dirty="0" smtClean="0"/>
              <a:t>y) If y&gt;0		(x, y-d)		pour </a:t>
            </a:r>
            <a:r>
              <a:rPr lang="en-US" sz="2200" dirty="0"/>
              <a:t>some water out of the 3- gallon jug</a:t>
            </a:r>
          </a:p>
        </p:txBody>
      </p:sp>
      <p:sp>
        <p:nvSpPr>
          <p:cNvPr id="11" name="TextBox 10"/>
          <p:cNvSpPr txBox="1"/>
          <p:nvPr/>
        </p:nvSpPr>
        <p:spPr>
          <a:xfrm>
            <a:off x="770969" y="4596948"/>
            <a:ext cx="10698480" cy="429768"/>
          </a:xfrm>
          <a:prstGeom prst="rect">
            <a:avLst/>
          </a:prstGeom>
          <a:noFill/>
        </p:spPr>
        <p:txBody>
          <a:bodyPr wrap="square" rtlCol="0">
            <a:spAutoFit/>
          </a:bodyPr>
          <a:lstStyle/>
          <a:p>
            <a:r>
              <a:rPr lang="en-US" sz="2200" dirty="0" smtClean="0"/>
              <a:t>5	(x</a:t>
            </a:r>
            <a:r>
              <a:rPr lang="en-US" sz="2200" dirty="0"/>
              <a:t>, </a:t>
            </a:r>
            <a:r>
              <a:rPr lang="en-US" sz="2200" dirty="0" smtClean="0"/>
              <a:t>y) If x&gt;0		(</a:t>
            </a:r>
            <a:r>
              <a:rPr lang="en-US" sz="2200" dirty="0"/>
              <a:t>0, </a:t>
            </a:r>
            <a:r>
              <a:rPr lang="en-US" sz="2200" dirty="0" smtClean="0"/>
              <a:t>y)		empty </a:t>
            </a:r>
            <a:r>
              <a:rPr lang="en-US" sz="2200" dirty="0"/>
              <a:t>the 4- gallon jug on the  ground </a:t>
            </a:r>
          </a:p>
        </p:txBody>
      </p:sp>
      <p:sp>
        <p:nvSpPr>
          <p:cNvPr id="12" name="TextBox 11"/>
          <p:cNvSpPr txBox="1"/>
          <p:nvPr/>
        </p:nvSpPr>
        <p:spPr>
          <a:xfrm>
            <a:off x="751546" y="5211313"/>
            <a:ext cx="10698480" cy="430887"/>
          </a:xfrm>
          <a:prstGeom prst="rect">
            <a:avLst/>
          </a:prstGeom>
          <a:noFill/>
        </p:spPr>
        <p:txBody>
          <a:bodyPr wrap="square" rtlCol="0">
            <a:spAutoFit/>
          </a:bodyPr>
          <a:lstStyle/>
          <a:p>
            <a:pPr fontAlgn="t"/>
            <a:r>
              <a:rPr lang="en-US" sz="2200" dirty="0" smtClean="0"/>
              <a:t>6	(x</a:t>
            </a:r>
            <a:r>
              <a:rPr lang="en-US" sz="2200" dirty="0"/>
              <a:t>, </a:t>
            </a:r>
            <a:r>
              <a:rPr lang="en-US" sz="2200" dirty="0" smtClean="0"/>
              <a:t>y) If y&gt;0		(x</a:t>
            </a:r>
            <a:r>
              <a:rPr lang="en-US" sz="2200" dirty="0"/>
              <a:t>, </a:t>
            </a:r>
            <a:r>
              <a:rPr lang="en-US" sz="2200" dirty="0" smtClean="0"/>
              <a:t>0)		empty </a:t>
            </a:r>
            <a:r>
              <a:rPr lang="en-US" sz="2200" dirty="0"/>
              <a:t>the 3- gallon jug on the  ground </a:t>
            </a:r>
          </a:p>
        </p:txBody>
      </p:sp>
    </p:spTree>
    <p:extLst>
      <p:ext uri="{BB962C8B-B14F-4D97-AF65-F5344CB8AC3E}">
        <p14:creationId xmlns:p14="http://schemas.microsoft.com/office/powerpoint/2010/main" val="741384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par>
                          <p:cTn id="13" fill="hold">
                            <p:stCondLst>
                              <p:cond delay="2000"/>
                            </p:stCondLst>
                            <p:childTnLst>
                              <p:par>
                                <p:cTn id="14" presetID="22" presetClass="entr" presetSubtype="8"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left)">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left)">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left)">
                                      <p:cBhvr>
                                        <p:cTn id="4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P spid="9" grpId="0"/>
      <p:bldP spid="10"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Space Representation – Water Jug</a:t>
            </a:r>
          </a:p>
        </p:txBody>
      </p:sp>
      <p:sp>
        <p:nvSpPr>
          <p:cNvPr id="4" name="Content Placeholder 2"/>
          <p:cNvSpPr txBox="1">
            <a:spLocks/>
          </p:cNvSpPr>
          <p:nvPr/>
        </p:nvSpPr>
        <p:spPr>
          <a:xfrm>
            <a:off x="131178" y="867819"/>
            <a:ext cx="11929641"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AD1457"/>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AD1457"/>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AD1457"/>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2"/>
            </a:pPr>
            <a:r>
              <a:rPr lang="en-US" b="1" smtClean="0"/>
              <a:t>Production Rules</a:t>
            </a:r>
          </a:p>
          <a:p>
            <a:endParaRPr lang="en-US" dirty="0"/>
          </a:p>
        </p:txBody>
      </p:sp>
      <p:sp>
        <p:nvSpPr>
          <p:cNvPr id="13" name="Rectangle 12"/>
          <p:cNvSpPr/>
          <p:nvPr/>
        </p:nvSpPr>
        <p:spPr>
          <a:xfrm>
            <a:off x="623048" y="1423139"/>
            <a:ext cx="10887634" cy="428961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12698" y="1519518"/>
            <a:ext cx="10698480" cy="430887"/>
          </a:xfrm>
          <a:prstGeom prst="rect">
            <a:avLst/>
          </a:prstGeom>
          <a:solidFill>
            <a:srgbClr val="CC3399"/>
          </a:solidFill>
        </p:spPr>
        <p:txBody>
          <a:bodyPr wrap="square" rtlCol="0">
            <a:spAutoFit/>
          </a:bodyPr>
          <a:lstStyle>
            <a:defPPr>
              <a:defRPr lang="en-US"/>
            </a:defPPr>
            <a:lvl1pPr fontAlgn="t">
              <a:defRPr sz="2200" b="1">
                <a:solidFill>
                  <a:schemeClr val="bg1"/>
                </a:solidFill>
              </a:defRPr>
            </a:lvl1pPr>
          </a:lstStyle>
          <a:p>
            <a:r>
              <a:rPr lang="en-US" dirty="0"/>
              <a:t>Sr.	Current state		</a:t>
            </a:r>
            <a:r>
              <a:rPr lang="en-US" dirty="0" smtClean="0"/>
              <a:t>	Next </a:t>
            </a:r>
            <a:r>
              <a:rPr lang="en-US" dirty="0"/>
              <a:t>state 		Description </a:t>
            </a:r>
          </a:p>
        </p:txBody>
      </p:sp>
      <p:sp>
        <p:nvSpPr>
          <p:cNvPr id="15" name="TextBox 14"/>
          <p:cNvSpPr txBox="1"/>
          <p:nvPr/>
        </p:nvSpPr>
        <p:spPr>
          <a:xfrm>
            <a:off x="722410" y="2135004"/>
            <a:ext cx="10698480" cy="1107996"/>
          </a:xfrm>
          <a:prstGeom prst="rect">
            <a:avLst/>
          </a:prstGeom>
          <a:noFill/>
        </p:spPr>
        <p:txBody>
          <a:bodyPr wrap="square" rtlCol="0">
            <a:spAutoFit/>
          </a:bodyPr>
          <a:lstStyle/>
          <a:p>
            <a:pPr fontAlgn="t"/>
            <a:r>
              <a:rPr lang="en-US" sz="2200" dirty="0" smtClean="0"/>
              <a:t>7	(x</a:t>
            </a:r>
            <a:r>
              <a:rPr lang="en-US" sz="2200" dirty="0"/>
              <a:t>, y</a:t>
            </a:r>
            <a:r>
              <a:rPr lang="en-US" sz="2200" dirty="0" smtClean="0"/>
              <a:t>) </a:t>
            </a:r>
            <a:r>
              <a:rPr lang="en-US" sz="2200" dirty="0"/>
              <a:t>If x + y &gt;= 4 &amp; </a:t>
            </a:r>
            <a:r>
              <a:rPr lang="en-US" sz="2200" dirty="0" smtClean="0"/>
              <a:t>y&gt;0		(4,y-</a:t>
            </a:r>
            <a:r>
              <a:rPr lang="en-US" sz="2200" dirty="0"/>
              <a:t>(4-x</a:t>
            </a:r>
            <a:r>
              <a:rPr lang="en-US" sz="2200" dirty="0" smtClean="0"/>
              <a:t>))	pour </a:t>
            </a:r>
            <a:r>
              <a:rPr lang="en-US" sz="2200" dirty="0"/>
              <a:t>water from the 3- gallon jug </a:t>
            </a:r>
            <a:r>
              <a:rPr lang="en-US" sz="2200" dirty="0" smtClean="0"/>
              <a:t>								into the 4-gallon </a:t>
            </a:r>
            <a:r>
              <a:rPr lang="en-US" sz="2200" dirty="0"/>
              <a:t>jug until the </a:t>
            </a:r>
            <a:r>
              <a:rPr lang="en-US" sz="2200" dirty="0" smtClean="0"/>
              <a:t>4-								gallon </a:t>
            </a:r>
            <a:r>
              <a:rPr lang="en-US" sz="2200" dirty="0"/>
              <a:t>jug </a:t>
            </a:r>
            <a:r>
              <a:rPr lang="en-US" sz="2200" dirty="0" smtClean="0"/>
              <a:t>is </a:t>
            </a:r>
            <a:r>
              <a:rPr lang="en-US" sz="2200" dirty="0"/>
              <a:t>full </a:t>
            </a:r>
          </a:p>
        </p:txBody>
      </p:sp>
      <p:sp>
        <p:nvSpPr>
          <p:cNvPr id="16" name="TextBox 15"/>
          <p:cNvSpPr txBox="1"/>
          <p:nvPr/>
        </p:nvSpPr>
        <p:spPr>
          <a:xfrm>
            <a:off x="732122" y="3483352"/>
            <a:ext cx="10698480" cy="1107996"/>
          </a:xfrm>
          <a:prstGeom prst="rect">
            <a:avLst/>
          </a:prstGeom>
          <a:noFill/>
        </p:spPr>
        <p:txBody>
          <a:bodyPr wrap="square" rtlCol="0">
            <a:spAutoFit/>
          </a:bodyPr>
          <a:lstStyle/>
          <a:p>
            <a:pPr fontAlgn="t"/>
            <a:r>
              <a:rPr lang="en-US" sz="2200" dirty="0" smtClean="0"/>
              <a:t>8	(x</a:t>
            </a:r>
            <a:r>
              <a:rPr lang="en-US" sz="2200" dirty="0"/>
              <a:t>, y</a:t>
            </a:r>
            <a:r>
              <a:rPr lang="en-US" sz="2200" dirty="0" smtClean="0"/>
              <a:t>) </a:t>
            </a:r>
            <a:r>
              <a:rPr lang="en-US" sz="2200" dirty="0"/>
              <a:t>If x + y &gt;= 3 &amp; </a:t>
            </a:r>
            <a:r>
              <a:rPr lang="en-US" sz="2200" dirty="0" smtClean="0"/>
              <a:t>x&gt;0 		(x-</a:t>
            </a:r>
            <a:r>
              <a:rPr lang="en-US" sz="2200" dirty="0"/>
              <a:t>(3-y),3</a:t>
            </a:r>
            <a:r>
              <a:rPr lang="en-US" sz="2200" dirty="0" smtClean="0"/>
              <a:t>))	pour </a:t>
            </a:r>
            <a:r>
              <a:rPr lang="en-US" sz="2200" dirty="0"/>
              <a:t>water from the 4- gallon jug </a:t>
            </a:r>
            <a:r>
              <a:rPr lang="en-US" sz="2200" dirty="0" smtClean="0"/>
              <a:t>								into the </a:t>
            </a:r>
            <a:r>
              <a:rPr lang="en-US" sz="2200" dirty="0"/>
              <a:t>3-gallon jug until the </a:t>
            </a:r>
            <a:r>
              <a:rPr lang="en-US" sz="2200" dirty="0" smtClean="0"/>
              <a:t>3-								gallon </a:t>
            </a:r>
            <a:r>
              <a:rPr lang="en-US" sz="2200" dirty="0"/>
              <a:t>jug </a:t>
            </a:r>
            <a:r>
              <a:rPr lang="en-US" sz="2200" dirty="0" smtClean="0"/>
              <a:t>is </a:t>
            </a:r>
            <a:r>
              <a:rPr lang="en-US" sz="2200" dirty="0"/>
              <a:t>full </a:t>
            </a:r>
          </a:p>
        </p:txBody>
      </p:sp>
      <p:sp>
        <p:nvSpPr>
          <p:cNvPr id="17" name="TextBox 16"/>
          <p:cNvSpPr txBox="1"/>
          <p:nvPr/>
        </p:nvSpPr>
        <p:spPr>
          <a:xfrm>
            <a:off x="741834" y="4831699"/>
            <a:ext cx="10698480" cy="769441"/>
          </a:xfrm>
          <a:prstGeom prst="rect">
            <a:avLst/>
          </a:prstGeom>
          <a:noFill/>
        </p:spPr>
        <p:txBody>
          <a:bodyPr wrap="square" rtlCol="0">
            <a:spAutoFit/>
          </a:bodyPr>
          <a:lstStyle/>
          <a:p>
            <a:r>
              <a:rPr lang="en-US" sz="2200" dirty="0" smtClean="0"/>
              <a:t>9	(x</a:t>
            </a:r>
            <a:r>
              <a:rPr lang="en-US" sz="2200" dirty="0"/>
              <a:t>, y</a:t>
            </a:r>
            <a:r>
              <a:rPr lang="en-US" sz="2200" dirty="0" smtClean="0"/>
              <a:t>) </a:t>
            </a:r>
            <a:r>
              <a:rPr lang="en-US" sz="2200" dirty="0"/>
              <a:t>If x + y &lt;= 4 &amp; </a:t>
            </a:r>
            <a:r>
              <a:rPr lang="en-US" sz="2200" dirty="0" smtClean="0"/>
              <a:t>y&gt;0		(x+y,0)		pour </a:t>
            </a:r>
            <a:r>
              <a:rPr lang="en-US" sz="2200" dirty="0"/>
              <a:t>all the water from  the </a:t>
            </a:r>
            <a:r>
              <a:rPr lang="en-US" sz="2200" dirty="0" smtClean="0"/>
              <a:t>3-								gallon </a:t>
            </a:r>
            <a:r>
              <a:rPr lang="en-US" sz="2200" dirty="0"/>
              <a:t>jug into the </a:t>
            </a:r>
            <a:r>
              <a:rPr lang="en-US" sz="2200" dirty="0" smtClean="0"/>
              <a:t>4-gallon </a:t>
            </a:r>
            <a:r>
              <a:rPr lang="en-US" sz="2200" dirty="0"/>
              <a:t>jug </a:t>
            </a:r>
          </a:p>
        </p:txBody>
      </p:sp>
    </p:spTree>
    <p:extLst>
      <p:ext uri="{BB962C8B-B14F-4D97-AF65-F5344CB8AC3E}">
        <p14:creationId xmlns:p14="http://schemas.microsoft.com/office/powerpoint/2010/main" val="2717721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Space Representation – Water Jug</a:t>
            </a:r>
          </a:p>
        </p:txBody>
      </p:sp>
      <p:sp>
        <p:nvSpPr>
          <p:cNvPr id="4" name="Content Placeholder 2"/>
          <p:cNvSpPr txBox="1">
            <a:spLocks/>
          </p:cNvSpPr>
          <p:nvPr/>
        </p:nvSpPr>
        <p:spPr>
          <a:xfrm>
            <a:off x="131178" y="867819"/>
            <a:ext cx="11929641"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AD1457"/>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AD1457"/>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AD1457"/>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2"/>
            </a:pPr>
            <a:r>
              <a:rPr lang="en-US" b="1" smtClean="0"/>
              <a:t>Production Rules</a:t>
            </a:r>
          </a:p>
          <a:p>
            <a:endParaRPr lang="en-US" dirty="0"/>
          </a:p>
        </p:txBody>
      </p:sp>
      <p:sp>
        <p:nvSpPr>
          <p:cNvPr id="13" name="Rectangle 12"/>
          <p:cNvSpPr/>
          <p:nvPr/>
        </p:nvSpPr>
        <p:spPr>
          <a:xfrm>
            <a:off x="623048" y="1423139"/>
            <a:ext cx="10887634" cy="428961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12698" y="1519518"/>
            <a:ext cx="10698480" cy="430887"/>
          </a:xfrm>
          <a:prstGeom prst="rect">
            <a:avLst/>
          </a:prstGeom>
          <a:solidFill>
            <a:srgbClr val="CC3399"/>
          </a:solidFill>
        </p:spPr>
        <p:txBody>
          <a:bodyPr wrap="square" rtlCol="0">
            <a:spAutoFit/>
          </a:bodyPr>
          <a:lstStyle>
            <a:defPPr>
              <a:defRPr lang="en-US"/>
            </a:defPPr>
            <a:lvl1pPr fontAlgn="t">
              <a:defRPr sz="2200" b="1">
                <a:solidFill>
                  <a:schemeClr val="bg1"/>
                </a:solidFill>
              </a:defRPr>
            </a:lvl1pPr>
          </a:lstStyle>
          <a:p>
            <a:r>
              <a:rPr lang="en-US" dirty="0"/>
              <a:t>Sr.	Current state			Next state 		Description </a:t>
            </a:r>
          </a:p>
        </p:txBody>
      </p:sp>
      <p:sp>
        <p:nvSpPr>
          <p:cNvPr id="15" name="TextBox 14"/>
          <p:cNvSpPr txBox="1"/>
          <p:nvPr/>
        </p:nvSpPr>
        <p:spPr>
          <a:xfrm>
            <a:off x="722410" y="2135004"/>
            <a:ext cx="10698480" cy="769441"/>
          </a:xfrm>
          <a:prstGeom prst="rect">
            <a:avLst/>
          </a:prstGeom>
          <a:noFill/>
        </p:spPr>
        <p:txBody>
          <a:bodyPr wrap="square" rtlCol="0">
            <a:spAutoFit/>
          </a:bodyPr>
          <a:lstStyle/>
          <a:p>
            <a:r>
              <a:rPr lang="en-US" sz="2200" dirty="0" smtClean="0"/>
              <a:t>10	(x</a:t>
            </a:r>
            <a:r>
              <a:rPr lang="en-US" sz="2200" dirty="0"/>
              <a:t>, y</a:t>
            </a:r>
            <a:r>
              <a:rPr lang="en-US" sz="2200" dirty="0" smtClean="0"/>
              <a:t>) </a:t>
            </a:r>
            <a:r>
              <a:rPr lang="en-US" sz="2200" dirty="0"/>
              <a:t>If x + y &lt;= 3 &amp; </a:t>
            </a:r>
            <a:r>
              <a:rPr lang="en-US" sz="2200" dirty="0" smtClean="0"/>
              <a:t>x&gt;0		(0,x+y)		pour </a:t>
            </a:r>
            <a:r>
              <a:rPr lang="en-US" sz="2200" dirty="0"/>
              <a:t>all the water from  the 4 </a:t>
            </a:r>
            <a:r>
              <a:rPr lang="en-US" sz="2200" dirty="0" smtClean="0"/>
              <a:t>-								gallon </a:t>
            </a:r>
            <a:r>
              <a:rPr lang="en-US" sz="2200" dirty="0"/>
              <a:t>jug into the 3-gallon jug </a:t>
            </a:r>
          </a:p>
        </p:txBody>
      </p:sp>
      <p:sp>
        <p:nvSpPr>
          <p:cNvPr id="16" name="TextBox 15"/>
          <p:cNvSpPr txBox="1"/>
          <p:nvPr/>
        </p:nvSpPr>
        <p:spPr>
          <a:xfrm>
            <a:off x="732122" y="3483351"/>
            <a:ext cx="10698480" cy="769441"/>
          </a:xfrm>
          <a:prstGeom prst="rect">
            <a:avLst/>
          </a:prstGeom>
          <a:noFill/>
        </p:spPr>
        <p:txBody>
          <a:bodyPr wrap="square" rtlCol="0">
            <a:spAutoFit/>
          </a:bodyPr>
          <a:lstStyle/>
          <a:p>
            <a:r>
              <a:rPr lang="en-US" sz="2200" dirty="0" smtClean="0"/>
              <a:t>11	(0,2)				(2,0)		pour </a:t>
            </a:r>
            <a:r>
              <a:rPr lang="en-US" sz="2200" dirty="0"/>
              <a:t>the 2-gallon </a:t>
            </a:r>
            <a:r>
              <a:rPr lang="en-US" sz="2200" dirty="0" smtClean="0"/>
              <a:t>from the </a:t>
            </a:r>
            <a:r>
              <a:rPr lang="en-US" sz="2200" dirty="0"/>
              <a:t>3 </a:t>
            </a:r>
            <a:r>
              <a:rPr lang="en-US" sz="2200" dirty="0" smtClean="0"/>
              <a:t>–								gallon jug </a:t>
            </a:r>
            <a:r>
              <a:rPr lang="en-US" sz="2200" dirty="0"/>
              <a:t>into the 4-gallon jug  </a:t>
            </a:r>
          </a:p>
        </p:txBody>
      </p:sp>
      <p:sp>
        <p:nvSpPr>
          <p:cNvPr id="17" name="TextBox 16"/>
          <p:cNvSpPr txBox="1"/>
          <p:nvPr/>
        </p:nvSpPr>
        <p:spPr>
          <a:xfrm>
            <a:off x="741834" y="4831699"/>
            <a:ext cx="10698480" cy="769441"/>
          </a:xfrm>
          <a:prstGeom prst="rect">
            <a:avLst/>
          </a:prstGeom>
          <a:noFill/>
        </p:spPr>
        <p:txBody>
          <a:bodyPr wrap="square" rtlCol="0">
            <a:spAutoFit/>
          </a:bodyPr>
          <a:lstStyle/>
          <a:p>
            <a:r>
              <a:rPr lang="en-US" sz="2200" dirty="0" smtClean="0"/>
              <a:t>12	(2,y)				(</a:t>
            </a:r>
            <a:r>
              <a:rPr lang="en-US" sz="2200" dirty="0"/>
              <a:t>0, </a:t>
            </a:r>
            <a:r>
              <a:rPr lang="en-US" sz="2200" dirty="0" smtClean="0"/>
              <a:t>x)		empty </a:t>
            </a:r>
            <a:r>
              <a:rPr lang="en-US" sz="2200" dirty="0"/>
              <a:t>the 2 gallon in the 4 gallon </a:t>
            </a:r>
            <a:r>
              <a:rPr lang="en-US" sz="2200" dirty="0" smtClean="0"/>
              <a:t>							on </a:t>
            </a:r>
            <a:r>
              <a:rPr lang="en-US" sz="2200" dirty="0"/>
              <a:t>the ground</a:t>
            </a:r>
          </a:p>
        </p:txBody>
      </p:sp>
    </p:spTree>
    <p:extLst>
      <p:ext uri="{BB962C8B-B14F-4D97-AF65-F5344CB8AC3E}">
        <p14:creationId xmlns:p14="http://schemas.microsoft.com/office/powerpoint/2010/main" val="2147954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Water Jug – Solution </a:t>
            </a:r>
            <a:endParaRPr lang="en-US" dirty="0"/>
          </a:p>
        </p:txBody>
      </p:sp>
      <p:sp>
        <p:nvSpPr>
          <p:cNvPr id="4" name="Content Placeholder 3"/>
          <p:cNvSpPr>
            <a:spLocks noGrp="1"/>
          </p:cNvSpPr>
          <p:nvPr>
            <p:ph idx="1"/>
          </p:nvPr>
        </p:nvSpPr>
        <p:spPr/>
        <p:txBody>
          <a:bodyPr/>
          <a:lstStyle/>
          <a:p>
            <a:pPr marL="457200" indent="-457200">
              <a:buFont typeface="+mj-lt"/>
              <a:buAutoNum type="arabicPeriod" startAt="3"/>
            </a:pPr>
            <a:r>
              <a:rPr lang="en-US" dirty="0" smtClean="0"/>
              <a:t>Productions </a:t>
            </a:r>
            <a:r>
              <a:rPr lang="en-US" dirty="0"/>
              <a:t>for the water jug problem </a:t>
            </a:r>
          </a:p>
        </p:txBody>
      </p:sp>
      <p:sp>
        <p:nvSpPr>
          <p:cNvPr id="5" name="Rectangle 4"/>
          <p:cNvSpPr/>
          <p:nvPr/>
        </p:nvSpPr>
        <p:spPr>
          <a:xfrm>
            <a:off x="623048" y="1423138"/>
            <a:ext cx="10887634" cy="446667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12698" y="1519518"/>
            <a:ext cx="10698480" cy="430887"/>
          </a:xfrm>
          <a:prstGeom prst="rect">
            <a:avLst/>
          </a:prstGeom>
          <a:solidFill>
            <a:srgbClr val="CC3399"/>
          </a:solidFill>
        </p:spPr>
        <p:txBody>
          <a:bodyPr wrap="square" rtlCol="0">
            <a:spAutoFit/>
          </a:bodyPr>
          <a:lstStyle>
            <a:defPPr>
              <a:defRPr lang="en-US"/>
            </a:defPPr>
            <a:lvl1pPr fontAlgn="t">
              <a:defRPr sz="2200" b="1">
                <a:solidFill>
                  <a:schemeClr val="bg1"/>
                </a:solidFill>
              </a:defRPr>
            </a:lvl1pPr>
          </a:lstStyle>
          <a:p>
            <a:r>
              <a:rPr lang="en-US" dirty="0"/>
              <a:t>Gallons in the 4- gallon Jug   	</a:t>
            </a:r>
            <a:r>
              <a:rPr lang="en-US" dirty="0" smtClean="0"/>
              <a:t>	Gallons </a:t>
            </a:r>
            <a:r>
              <a:rPr lang="en-US" dirty="0"/>
              <a:t>in the 3- gallon              </a:t>
            </a:r>
            <a:r>
              <a:rPr lang="en-US" dirty="0" smtClean="0"/>
              <a:t>	Rule </a:t>
            </a:r>
            <a:r>
              <a:rPr lang="en-US" dirty="0"/>
              <a:t>Applied</a:t>
            </a:r>
          </a:p>
        </p:txBody>
      </p:sp>
      <p:sp>
        <p:nvSpPr>
          <p:cNvPr id="7" name="TextBox 6"/>
          <p:cNvSpPr txBox="1"/>
          <p:nvPr/>
        </p:nvSpPr>
        <p:spPr>
          <a:xfrm>
            <a:off x="722410" y="2054322"/>
            <a:ext cx="10698480" cy="461665"/>
          </a:xfrm>
          <a:prstGeom prst="rect">
            <a:avLst/>
          </a:prstGeom>
          <a:noFill/>
        </p:spPr>
        <p:txBody>
          <a:bodyPr wrap="square" rtlCol="0">
            <a:spAutoFit/>
          </a:bodyPr>
          <a:lstStyle/>
          <a:p>
            <a:pPr fontAlgn="t"/>
            <a:r>
              <a:rPr lang="en-US" sz="2400" b="1" dirty="0" smtClean="0">
                <a:solidFill>
                  <a:srgbClr val="00B0F0"/>
                </a:solidFill>
              </a:rPr>
              <a:t>		0                                        	0</a:t>
            </a:r>
            <a:endParaRPr lang="en-US" sz="2200" b="1" dirty="0">
              <a:solidFill>
                <a:srgbClr val="00B0F0"/>
              </a:solidFill>
            </a:endParaRPr>
          </a:p>
        </p:txBody>
      </p:sp>
      <p:sp>
        <p:nvSpPr>
          <p:cNvPr id="8" name="TextBox 7"/>
          <p:cNvSpPr txBox="1"/>
          <p:nvPr/>
        </p:nvSpPr>
        <p:spPr>
          <a:xfrm>
            <a:off x="730503" y="2601405"/>
            <a:ext cx="10698480" cy="461665"/>
          </a:xfrm>
          <a:prstGeom prst="rect">
            <a:avLst/>
          </a:prstGeom>
          <a:noFill/>
        </p:spPr>
        <p:txBody>
          <a:bodyPr wrap="square" rtlCol="0">
            <a:spAutoFit/>
          </a:bodyPr>
          <a:lstStyle/>
          <a:p>
            <a:r>
              <a:rPr lang="en-US" sz="2400" b="1" dirty="0">
                <a:solidFill>
                  <a:srgbClr val="00B0F0"/>
                </a:solidFill>
              </a:rPr>
              <a:t> </a:t>
            </a:r>
            <a:r>
              <a:rPr lang="en-US" sz="2400" b="1" dirty="0" smtClean="0">
                <a:solidFill>
                  <a:srgbClr val="00B0F0"/>
                </a:solidFill>
              </a:rPr>
              <a:t>		0                                        	3                                        	2</a:t>
            </a:r>
            <a:endParaRPr lang="en-US" sz="2200" b="1" dirty="0">
              <a:solidFill>
                <a:srgbClr val="00B0F0"/>
              </a:solidFill>
            </a:endParaRPr>
          </a:p>
        </p:txBody>
      </p:sp>
      <p:sp>
        <p:nvSpPr>
          <p:cNvPr id="9" name="TextBox 8"/>
          <p:cNvSpPr txBox="1"/>
          <p:nvPr/>
        </p:nvSpPr>
        <p:spPr>
          <a:xfrm>
            <a:off x="738596" y="3148488"/>
            <a:ext cx="10698480" cy="461665"/>
          </a:xfrm>
          <a:prstGeom prst="rect">
            <a:avLst/>
          </a:prstGeom>
          <a:noFill/>
        </p:spPr>
        <p:txBody>
          <a:bodyPr wrap="square" rtlCol="0">
            <a:spAutoFit/>
          </a:bodyPr>
          <a:lstStyle/>
          <a:p>
            <a:r>
              <a:rPr lang="en-US" sz="2400" b="1" dirty="0">
                <a:solidFill>
                  <a:srgbClr val="00B0F0"/>
                </a:solidFill>
              </a:rPr>
              <a:t> </a:t>
            </a:r>
            <a:r>
              <a:rPr lang="en-US" sz="2400" b="1" dirty="0" smtClean="0">
                <a:solidFill>
                  <a:srgbClr val="00B0F0"/>
                </a:solidFill>
              </a:rPr>
              <a:t>		3                                        	0                                        </a:t>
            </a:r>
            <a:r>
              <a:rPr lang="en-US" sz="2400" b="1" dirty="0">
                <a:solidFill>
                  <a:srgbClr val="00B0F0"/>
                </a:solidFill>
              </a:rPr>
              <a:t>	9</a:t>
            </a:r>
            <a:endParaRPr lang="en-US" sz="2200" b="1" dirty="0">
              <a:solidFill>
                <a:srgbClr val="00B0F0"/>
              </a:solidFill>
            </a:endParaRPr>
          </a:p>
        </p:txBody>
      </p:sp>
      <p:sp>
        <p:nvSpPr>
          <p:cNvPr id="10" name="TextBox 9"/>
          <p:cNvSpPr txBox="1"/>
          <p:nvPr/>
        </p:nvSpPr>
        <p:spPr>
          <a:xfrm>
            <a:off x="754782" y="3695571"/>
            <a:ext cx="10698480" cy="461665"/>
          </a:xfrm>
          <a:prstGeom prst="rect">
            <a:avLst/>
          </a:prstGeom>
          <a:noFill/>
        </p:spPr>
        <p:txBody>
          <a:bodyPr wrap="square" rtlCol="0">
            <a:spAutoFit/>
          </a:bodyPr>
          <a:lstStyle/>
          <a:p>
            <a:r>
              <a:rPr lang="en-US" sz="2400" b="1" dirty="0">
                <a:solidFill>
                  <a:srgbClr val="00B0F0"/>
                </a:solidFill>
              </a:rPr>
              <a:t> </a:t>
            </a:r>
            <a:r>
              <a:rPr lang="en-US" sz="2400" b="1" dirty="0" smtClean="0">
                <a:solidFill>
                  <a:srgbClr val="00B0F0"/>
                </a:solidFill>
              </a:rPr>
              <a:t>		3                                        	3                                        </a:t>
            </a:r>
            <a:r>
              <a:rPr lang="en-US" sz="2400" b="1" dirty="0">
                <a:solidFill>
                  <a:srgbClr val="00B0F0"/>
                </a:solidFill>
              </a:rPr>
              <a:t>	2</a:t>
            </a:r>
            <a:endParaRPr lang="en-US" sz="2200" b="1" dirty="0">
              <a:solidFill>
                <a:srgbClr val="00B0F0"/>
              </a:solidFill>
            </a:endParaRPr>
          </a:p>
        </p:txBody>
      </p:sp>
      <p:sp>
        <p:nvSpPr>
          <p:cNvPr id="11" name="TextBox 10"/>
          <p:cNvSpPr txBox="1"/>
          <p:nvPr/>
        </p:nvSpPr>
        <p:spPr>
          <a:xfrm>
            <a:off x="770969" y="4242654"/>
            <a:ext cx="10698480" cy="461665"/>
          </a:xfrm>
          <a:prstGeom prst="rect">
            <a:avLst/>
          </a:prstGeom>
          <a:noFill/>
        </p:spPr>
        <p:txBody>
          <a:bodyPr wrap="square" rtlCol="0">
            <a:spAutoFit/>
          </a:bodyPr>
          <a:lstStyle/>
          <a:p>
            <a:pPr marL="400050" lvl="1" indent="0">
              <a:buNone/>
            </a:pPr>
            <a:r>
              <a:rPr lang="en-US" sz="2400" b="1" dirty="0" smtClean="0">
                <a:solidFill>
                  <a:srgbClr val="00B0F0"/>
                </a:solidFill>
              </a:rPr>
              <a:t>		4                                        	2                                        </a:t>
            </a:r>
            <a:r>
              <a:rPr lang="en-US" sz="2400" b="1" dirty="0">
                <a:solidFill>
                  <a:srgbClr val="00B0F0"/>
                </a:solidFill>
              </a:rPr>
              <a:t>	</a:t>
            </a:r>
            <a:r>
              <a:rPr lang="en-US" sz="2400" b="1" dirty="0" smtClean="0">
                <a:solidFill>
                  <a:srgbClr val="00B0F0"/>
                </a:solidFill>
              </a:rPr>
              <a:t>7</a:t>
            </a:r>
            <a:endParaRPr lang="en-US" sz="2400" b="1" dirty="0">
              <a:solidFill>
                <a:srgbClr val="00B0F0"/>
              </a:solidFill>
            </a:endParaRPr>
          </a:p>
        </p:txBody>
      </p:sp>
      <p:sp>
        <p:nvSpPr>
          <p:cNvPr id="12" name="TextBox 11"/>
          <p:cNvSpPr txBox="1"/>
          <p:nvPr/>
        </p:nvSpPr>
        <p:spPr>
          <a:xfrm>
            <a:off x="746689" y="4789737"/>
            <a:ext cx="10698480" cy="461665"/>
          </a:xfrm>
          <a:prstGeom prst="rect">
            <a:avLst/>
          </a:prstGeom>
          <a:noFill/>
        </p:spPr>
        <p:txBody>
          <a:bodyPr wrap="square" rtlCol="0">
            <a:spAutoFit/>
          </a:bodyPr>
          <a:lstStyle/>
          <a:p>
            <a:pPr marL="400050" lvl="1" indent="0">
              <a:buNone/>
            </a:pPr>
            <a:r>
              <a:rPr lang="en-US" sz="2400" b="1" dirty="0" smtClean="0">
                <a:solidFill>
                  <a:srgbClr val="00B0F0"/>
                </a:solidFill>
              </a:rPr>
              <a:t>		0                                        	2                                       </a:t>
            </a:r>
            <a:r>
              <a:rPr lang="en-US" sz="2400" b="1" dirty="0">
                <a:solidFill>
                  <a:srgbClr val="00B0F0"/>
                </a:solidFill>
              </a:rPr>
              <a:t>	</a:t>
            </a:r>
            <a:r>
              <a:rPr lang="en-US" sz="2400" b="1" dirty="0" smtClean="0">
                <a:solidFill>
                  <a:srgbClr val="00B0F0"/>
                </a:solidFill>
              </a:rPr>
              <a:t>5 </a:t>
            </a:r>
            <a:r>
              <a:rPr lang="en-US" sz="2400" b="1" dirty="0">
                <a:solidFill>
                  <a:srgbClr val="00B0F0"/>
                </a:solidFill>
              </a:rPr>
              <a:t>or 12</a:t>
            </a:r>
          </a:p>
        </p:txBody>
      </p:sp>
      <p:sp>
        <p:nvSpPr>
          <p:cNvPr id="13" name="TextBox 12"/>
          <p:cNvSpPr txBox="1"/>
          <p:nvPr/>
        </p:nvSpPr>
        <p:spPr>
          <a:xfrm>
            <a:off x="762875" y="5336819"/>
            <a:ext cx="10698480" cy="461665"/>
          </a:xfrm>
          <a:prstGeom prst="rect">
            <a:avLst/>
          </a:prstGeom>
          <a:noFill/>
        </p:spPr>
        <p:txBody>
          <a:bodyPr wrap="square" rtlCol="0">
            <a:spAutoFit/>
          </a:bodyPr>
          <a:lstStyle/>
          <a:p>
            <a:pPr marL="400050" lvl="1" indent="0">
              <a:buNone/>
            </a:pPr>
            <a:r>
              <a:rPr lang="en-US" sz="2400" b="1" dirty="0" smtClean="0">
                <a:solidFill>
                  <a:srgbClr val="00B0F0"/>
                </a:solidFill>
              </a:rPr>
              <a:t>		2                                       	0                                        </a:t>
            </a:r>
            <a:r>
              <a:rPr lang="en-US" sz="2400" b="1" dirty="0">
                <a:solidFill>
                  <a:srgbClr val="00B0F0"/>
                </a:solidFill>
              </a:rPr>
              <a:t>	9 or 11</a:t>
            </a:r>
          </a:p>
        </p:txBody>
      </p:sp>
    </p:spTree>
    <p:extLst>
      <p:ext uri="{BB962C8B-B14F-4D97-AF65-F5344CB8AC3E}">
        <p14:creationId xmlns:p14="http://schemas.microsoft.com/office/powerpoint/2010/main" val="303857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par>
                          <p:cTn id="13" fill="hold">
                            <p:stCondLst>
                              <p:cond delay="2000"/>
                            </p:stCondLst>
                            <p:childTnLst>
                              <p:par>
                                <p:cTn id="14" presetID="22" presetClass="entr" presetSubtype="8"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2500"/>
                            </p:stCondLst>
                            <p:childTnLst>
                              <p:par>
                                <p:cTn id="18" presetID="22" presetClass="entr" presetSubtype="8"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par>
                          <p:cTn id="21" fill="hold">
                            <p:stCondLst>
                              <p:cond delay="3000"/>
                            </p:stCondLst>
                            <p:childTnLst>
                              <p:par>
                                <p:cTn id="22" presetID="22" presetClass="entr" presetSubtype="8"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500"/>
                                        <p:tgtEl>
                                          <p:spTgt spid="8"/>
                                        </p:tgtEl>
                                      </p:cBhvr>
                                    </p:animEffect>
                                  </p:childTnLst>
                                </p:cTn>
                              </p:par>
                            </p:childTnLst>
                          </p:cTn>
                        </p:par>
                        <p:par>
                          <p:cTn id="25" fill="hold">
                            <p:stCondLst>
                              <p:cond delay="3500"/>
                            </p:stCondLst>
                            <p:childTnLst>
                              <p:par>
                                <p:cTn id="26" presetID="22" presetClass="entr" presetSubtype="8"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childTnLst>
                          </p:cTn>
                        </p:par>
                        <p:par>
                          <p:cTn id="29" fill="hold">
                            <p:stCondLst>
                              <p:cond delay="4000"/>
                            </p:stCondLst>
                            <p:childTnLst>
                              <p:par>
                                <p:cTn id="30" presetID="22" presetClass="entr" presetSubtype="8"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par>
                          <p:cTn id="33" fill="hold">
                            <p:stCondLst>
                              <p:cond delay="4500"/>
                            </p:stCondLst>
                            <p:childTnLst>
                              <p:par>
                                <p:cTn id="34" presetID="22" presetClass="entr" presetSubtype="8" fill="hold" grpId="0"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500"/>
                                        <p:tgtEl>
                                          <p:spTgt spid="11"/>
                                        </p:tgtEl>
                                      </p:cBhvr>
                                    </p:animEffect>
                                  </p:childTnLst>
                                </p:cTn>
                              </p:par>
                            </p:childTnLst>
                          </p:cTn>
                        </p:par>
                        <p:par>
                          <p:cTn id="37" fill="hold">
                            <p:stCondLst>
                              <p:cond delay="5000"/>
                            </p:stCondLst>
                            <p:childTnLst>
                              <p:par>
                                <p:cTn id="38" presetID="22" presetClass="entr" presetSubtype="8"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500"/>
                                        <p:tgtEl>
                                          <p:spTgt spid="12"/>
                                        </p:tgtEl>
                                      </p:cBhvr>
                                    </p:animEffect>
                                  </p:childTnLst>
                                </p:cTn>
                              </p:par>
                            </p:childTnLst>
                          </p:cTn>
                        </p:par>
                        <p:par>
                          <p:cTn id="41" fill="hold">
                            <p:stCondLst>
                              <p:cond delay="5500"/>
                            </p:stCondLst>
                            <p:childTnLst>
                              <p:par>
                                <p:cTn id="42" presetID="22" presetClass="entr" presetSubtype="8" fill="hold" grpId="0"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left)">
                                      <p:cBhvr>
                                        <p:cTn id="4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P spid="9" grpId="0"/>
      <p:bldP spid="10" grpId="0"/>
      <p:bldP spid="11" grpId="0"/>
      <p:bldP spid="12"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Space Representation – 8 Puzzle</a:t>
            </a:r>
          </a:p>
        </p:txBody>
      </p:sp>
      <p:sp>
        <p:nvSpPr>
          <p:cNvPr id="3" name="Content Placeholder 2"/>
          <p:cNvSpPr>
            <a:spLocks noGrp="1"/>
          </p:cNvSpPr>
          <p:nvPr>
            <p:ph idx="1"/>
          </p:nvPr>
        </p:nvSpPr>
        <p:spPr/>
        <p:txBody>
          <a:bodyPr/>
          <a:lstStyle/>
          <a:p>
            <a:r>
              <a:rPr lang="en-US" dirty="0"/>
              <a:t>Problem Definition: The 8 puzzle consists of eight numbered, movable tiles set in a 3x3 frame. One cell of the frame is always empty thus making it possible to move an adjacent numbered tile into the empty cell. Such a puzzle is illustrated in following diagram.</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49480601"/>
              </p:ext>
            </p:extLst>
          </p:nvPr>
        </p:nvGraphicFramePr>
        <p:xfrm>
          <a:off x="3330866" y="2853762"/>
          <a:ext cx="1828800" cy="1828800"/>
        </p:xfrm>
        <a:graphic>
          <a:graphicData uri="http://schemas.openxmlformats.org/drawingml/2006/table">
            <a:tbl>
              <a:tblPr firstRow="1" bandRow="1">
                <a:tableStyleId>{5940675A-B579-460E-94D1-54222C63F5DA}</a:tableStyleId>
              </a:tblPr>
              <a:tblGrid>
                <a:gridCol w="609600"/>
                <a:gridCol w="609600"/>
                <a:gridCol w="609600"/>
              </a:tblGrid>
              <a:tr h="609600">
                <a:tc>
                  <a:txBody>
                    <a:bodyPr/>
                    <a:lstStyle/>
                    <a:p>
                      <a:pPr algn="ctr"/>
                      <a:r>
                        <a:rPr lang="en-US" sz="2400" b="1" dirty="0" smtClean="0"/>
                        <a:t>2</a:t>
                      </a:r>
                      <a:endParaRPr lang="en-US" sz="2400" b="1" dirty="0"/>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smtClean="0"/>
                        <a:t>8</a:t>
                      </a:r>
                      <a:endParaRPr lang="en-US" sz="2400" b="1" dirty="0"/>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smtClean="0"/>
                        <a:t>3</a:t>
                      </a:r>
                      <a:endParaRPr lang="en-US" sz="2400" b="1" dirty="0"/>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r>
              <a:tr h="609600">
                <a:tc>
                  <a:txBody>
                    <a:bodyPr/>
                    <a:lstStyle/>
                    <a:p>
                      <a:pPr algn="ctr"/>
                      <a:r>
                        <a:rPr lang="en-US" sz="2400" b="1" dirty="0" smtClean="0"/>
                        <a:t>1</a:t>
                      </a:r>
                      <a:endParaRPr lang="en-US" sz="2400" b="1" dirty="0"/>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smtClean="0"/>
                        <a:t>6</a:t>
                      </a:r>
                      <a:endParaRPr lang="en-US" sz="2400" b="1" dirty="0"/>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smtClean="0"/>
                        <a:t>4</a:t>
                      </a:r>
                      <a:endParaRPr lang="en-US" sz="2400" b="1" dirty="0"/>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r>
              <a:tr h="609600">
                <a:tc>
                  <a:txBody>
                    <a:bodyPr/>
                    <a:lstStyle/>
                    <a:p>
                      <a:pPr algn="ctr"/>
                      <a:r>
                        <a:rPr lang="en-US" sz="2400" b="1" dirty="0" smtClean="0"/>
                        <a:t>7</a:t>
                      </a:r>
                      <a:endParaRPr lang="en-US" sz="2400" b="1" dirty="0"/>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2400" b="1" dirty="0"/>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400" b="1" dirty="0" smtClean="0"/>
                        <a:t>5</a:t>
                      </a:r>
                      <a:endParaRPr lang="en-US" sz="2400" b="1" dirty="0"/>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921535588"/>
              </p:ext>
            </p:extLst>
          </p:nvPr>
        </p:nvGraphicFramePr>
        <p:xfrm>
          <a:off x="7261600" y="2853762"/>
          <a:ext cx="1828800" cy="1828800"/>
        </p:xfrm>
        <a:graphic>
          <a:graphicData uri="http://schemas.openxmlformats.org/drawingml/2006/table">
            <a:tbl>
              <a:tblPr firstRow="1" bandRow="1">
                <a:tableStyleId>{5940675A-B579-460E-94D1-54222C63F5DA}</a:tableStyleId>
              </a:tblPr>
              <a:tblGrid>
                <a:gridCol w="609600"/>
                <a:gridCol w="609600"/>
                <a:gridCol w="609600"/>
              </a:tblGrid>
              <a:tr h="609600">
                <a:tc>
                  <a:txBody>
                    <a:bodyPr/>
                    <a:lstStyle/>
                    <a:p>
                      <a:pPr algn="ctr"/>
                      <a:r>
                        <a:rPr lang="en-US" sz="2400" b="1" dirty="0" smtClean="0"/>
                        <a:t>1</a:t>
                      </a:r>
                      <a:endParaRPr lang="en-US" sz="2400" b="1" dirty="0"/>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smtClean="0"/>
                        <a:t>2</a:t>
                      </a:r>
                      <a:endParaRPr lang="en-US" sz="2400" b="1" dirty="0"/>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smtClean="0"/>
                        <a:t>3</a:t>
                      </a:r>
                      <a:endParaRPr lang="en-US" sz="2400" b="1" dirty="0"/>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r>
              <a:tr h="609600">
                <a:tc>
                  <a:txBody>
                    <a:bodyPr/>
                    <a:lstStyle/>
                    <a:p>
                      <a:pPr algn="ctr"/>
                      <a:r>
                        <a:rPr lang="en-US" sz="2400" b="1" dirty="0" smtClean="0"/>
                        <a:t>8</a:t>
                      </a:r>
                      <a:endParaRPr lang="en-US" sz="2400" b="1" dirty="0"/>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2400" b="1" dirty="0"/>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400" b="1" dirty="0" smtClean="0"/>
                        <a:t>4</a:t>
                      </a:r>
                      <a:endParaRPr lang="en-US" sz="2400" b="1" dirty="0"/>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r>
              <a:tr h="609600">
                <a:tc>
                  <a:txBody>
                    <a:bodyPr/>
                    <a:lstStyle/>
                    <a:p>
                      <a:pPr algn="ctr"/>
                      <a:r>
                        <a:rPr lang="en-US" sz="2400" b="1" dirty="0" smtClean="0"/>
                        <a:t>7</a:t>
                      </a:r>
                      <a:endParaRPr lang="en-US" sz="2400" b="1" dirty="0"/>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smtClean="0"/>
                        <a:t>6</a:t>
                      </a:r>
                      <a:endParaRPr lang="en-US" sz="2400" b="1" dirty="0"/>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1" dirty="0" smtClean="0"/>
                        <a:t>5</a:t>
                      </a:r>
                      <a:endParaRPr lang="en-US" sz="2400" b="1" dirty="0"/>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1" name="TextBox 10"/>
          <p:cNvSpPr txBox="1"/>
          <p:nvPr/>
        </p:nvSpPr>
        <p:spPr>
          <a:xfrm>
            <a:off x="3433821" y="4779460"/>
            <a:ext cx="1647825" cy="461665"/>
          </a:xfrm>
          <a:prstGeom prst="rect">
            <a:avLst/>
          </a:prstGeom>
          <a:noFill/>
        </p:spPr>
        <p:txBody>
          <a:bodyPr wrap="square" rtlCol="0">
            <a:spAutoFit/>
          </a:bodyPr>
          <a:lstStyle/>
          <a:p>
            <a:pPr algn="ctr"/>
            <a:r>
              <a:rPr lang="en-US" sz="2400" dirty="0"/>
              <a:t>Initial State</a:t>
            </a:r>
          </a:p>
        </p:txBody>
      </p:sp>
      <p:sp>
        <p:nvSpPr>
          <p:cNvPr id="12" name="TextBox 11"/>
          <p:cNvSpPr txBox="1"/>
          <p:nvPr/>
        </p:nvSpPr>
        <p:spPr>
          <a:xfrm>
            <a:off x="7320021" y="4779459"/>
            <a:ext cx="1647825" cy="461665"/>
          </a:xfrm>
          <a:prstGeom prst="rect">
            <a:avLst/>
          </a:prstGeom>
          <a:noFill/>
        </p:spPr>
        <p:txBody>
          <a:bodyPr wrap="square" rtlCol="0">
            <a:spAutoFit/>
          </a:bodyPr>
          <a:lstStyle/>
          <a:p>
            <a:pPr algn="ctr"/>
            <a:r>
              <a:rPr lang="en-US" sz="2400" dirty="0" smtClean="0"/>
              <a:t>Goal State</a:t>
            </a:r>
            <a:endParaRPr lang="en-US" sz="2400" dirty="0"/>
          </a:p>
        </p:txBody>
      </p:sp>
      <p:cxnSp>
        <p:nvCxnSpPr>
          <p:cNvPr id="13" name="Straight Arrow Connector 12"/>
          <p:cNvCxnSpPr/>
          <p:nvPr/>
        </p:nvCxnSpPr>
        <p:spPr>
          <a:xfrm>
            <a:off x="5159666" y="3768162"/>
            <a:ext cx="2101934" cy="0"/>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47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500"/>
                                        <p:tgtEl>
                                          <p:spTgt spid="6"/>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left)">
                                      <p:cBhvr>
                                        <p:cTn id="29"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Space Representation – 8 Puzzle</a:t>
            </a:r>
          </a:p>
        </p:txBody>
      </p:sp>
      <p:sp>
        <p:nvSpPr>
          <p:cNvPr id="3" name="Content Placeholder 2"/>
          <p:cNvSpPr>
            <a:spLocks noGrp="1"/>
          </p:cNvSpPr>
          <p:nvPr>
            <p:ph idx="1"/>
          </p:nvPr>
        </p:nvSpPr>
        <p:spPr/>
        <p:txBody>
          <a:bodyPr/>
          <a:lstStyle/>
          <a:p>
            <a:r>
              <a:rPr lang="en-US" dirty="0"/>
              <a:t>A solution to the problem is an appropriate sequence of moves, such as “move tiles 5 to the right, move tile 7 to the left ,move tile 6 to the down” etc…</a:t>
            </a:r>
          </a:p>
          <a:p>
            <a:endParaRPr lang="en-US" dirty="0"/>
          </a:p>
        </p:txBody>
      </p:sp>
      <p:sp>
        <p:nvSpPr>
          <p:cNvPr id="5" name="TextBox 4"/>
          <p:cNvSpPr txBox="1"/>
          <p:nvPr/>
        </p:nvSpPr>
        <p:spPr>
          <a:xfrm>
            <a:off x="3422935" y="4801231"/>
            <a:ext cx="1647825" cy="461665"/>
          </a:xfrm>
          <a:prstGeom prst="rect">
            <a:avLst/>
          </a:prstGeom>
          <a:noFill/>
        </p:spPr>
        <p:txBody>
          <a:bodyPr wrap="square" rtlCol="0">
            <a:spAutoFit/>
          </a:bodyPr>
          <a:lstStyle/>
          <a:p>
            <a:pPr algn="ctr"/>
            <a:r>
              <a:rPr lang="en-US" sz="2400" dirty="0"/>
              <a:t>Initial State</a:t>
            </a:r>
          </a:p>
        </p:txBody>
      </p:sp>
      <p:sp>
        <p:nvSpPr>
          <p:cNvPr id="6" name="TextBox 5"/>
          <p:cNvSpPr txBox="1"/>
          <p:nvPr/>
        </p:nvSpPr>
        <p:spPr>
          <a:xfrm>
            <a:off x="7261600" y="4695587"/>
            <a:ext cx="2137931" cy="830997"/>
          </a:xfrm>
          <a:prstGeom prst="rect">
            <a:avLst/>
          </a:prstGeom>
          <a:noFill/>
        </p:spPr>
        <p:txBody>
          <a:bodyPr wrap="square" rtlCol="0">
            <a:spAutoFit/>
          </a:bodyPr>
          <a:lstStyle/>
          <a:p>
            <a:r>
              <a:rPr lang="en-US" sz="2400" dirty="0"/>
              <a:t>Next State after one legal move</a:t>
            </a:r>
          </a:p>
        </p:txBody>
      </p:sp>
      <p:graphicFrame>
        <p:nvGraphicFramePr>
          <p:cNvPr id="7" name="Table 6"/>
          <p:cNvGraphicFramePr>
            <a:graphicFrameLocks noGrp="1"/>
          </p:cNvGraphicFramePr>
          <p:nvPr>
            <p:extLst>
              <p:ext uri="{D42A27DB-BD31-4B8C-83A1-F6EECF244321}">
                <p14:modId xmlns:p14="http://schemas.microsoft.com/office/powerpoint/2010/main" val="1110569061"/>
              </p:ext>
            </p:extLst>
          </p:nvPr>
        </p:nvGraphicFramePr>
        <p:xfrm>
          <a:off x="3330866" y="2853762"/>
          <a:ext cx="1828800" cy="1828800"/>
        </p:xfrm>
        <a:graphic>
          <a:graphicData uri="http://schemas.openxmlformats.org/drawingml/2006/table">
            <a:tbl>
              <a:tblPr firstRow="1" bandRow="1">
                <a:tableStyleId>{5940675A-B579-460E-94D1-54222C63F5DA}</a:tableStyleId>
              </a:tblPr>
              <a:tblGrid>
                <a:gridCol w="609600"/>
                <a:gridCol w="609600"/>
                <a:gridCol w="609600"/>
              </a:tblGrid>
              <a:tr h="609600">
                <a:tc>
                  <a:txBody>
                    <a:bodyPr/>
                    <a:lstStyle/>
                    <a:p>
                      <a:pPr algn="ctr"/>
                      <a:r>
                        <a:rPr lang="en-US" sz="2400" b="1" dirty="0" smtClean="0"/>
                        <a:t>2</a:t>
                      </a:r>
                      <a:endParaRPr lang="en-US" sz="2400" b="1" dirty="0"/>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smtClean="0"/>
                        <a:t>8</a:t>
                      </a:r>
                      <a:endParaRPr lang="en-US" sz="2400" b="1" dirty="0"/>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smtClean="0"/>
                        <a:t>3</a:t>
                      </a:r>
                      <a:endParaRPr lang="en-US" sz="2400" b="1" dirty="0"/>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r>
              <a:tr h="609600">
                <a:tc>
                  <a:txBody>
                    <a:bodyPr/>
                    <a:lstStyle/>
                    <a:p>
                      <a:pPr algn="ctr"/>
                      <a:r>
                        <a:rPr lang="en-US" sz="2400" b="1" dirty="0" smtClean="0"/>
                        <a:t>1</a:t>
                      </a:r>
                      <a:endParaRPr lang="en-US" sz="2400" b="1" dirty="0"/>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smtClean="0"/>
                        <a:t>6</a:t>
                      </a:r>
                      <a:endParaRPr lang="en-US" sz="2400" b="1" dirty="0"/>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smtClean="0"/>
                        <a:t>4</a:t>
                      </a:r>
                      <a:endParaRPr lang="en-US" sz="2400" b="1" dirty="0"/>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r>
              <a:tr h="609600">
                <a:tc>
                  <a:txBody>
                    <a:bodyPr/>
                    <a:lstStyle/>
                    <a:p>
                      <a:pPr algn="ctr"/>
                      <a:r>
                        <a:rPr lang="en-US" sz="2400" b="1" dirty="0" smtClean="0"/>
                        <a:t>7</a:t>
                      </a:r>
                      <a:endParaRPr lang="en-US" sz="2400" b="1" dirty="0"/>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2400" b="1" dirty="0"/>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400" b="1" dirty="0" smtClean="0"/>
                        <a:t>5</a:t>
                      </a:r>
                      <a:endParaRPr lang="en-US" sz="2400" b="1" dirty="0"/>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154757709"/>
              </p:ext>
            </p:extLst>
          </p:nvPr>
        </p:nvGraphicFramePr>
        <p:xfrm>
          <a:off x="7261600" y="2853762"/>
          <a:ext cx="1828800" cy="1828800"/>
        </p:xfrm>
        <a:graphic>
          <a:graphicData uri="http://schemas.openxmlformats.org/drawingml/2006/table">
            <a:tbl>
              <a:tblPr firstRow="1" bandRow="1">
                <a:tableStyleId>{5940675A-B579-460E-94D1-54222C63F5DA}</a:tableStyleId>
              </a:tblPr>
              <a:tblGrid>
                <a:gridCol w="609600"/>
                <a:gridCol w="609600"/>
                <a:gridCol w="609600"/>
              </a:tblGrid>
              <a:tr h="609600">
                <a:tc>
                  <a:txBody>
                    <a:bodyPr/>
                    <a:lstStyle/>
                    <a:p>
                      <a:pPr algn="ctr"/>
                      <a:r>
                        <a:rPr lang="en-US" sz="2400" b="1" dirty="0" smtClean="0"/>
                        <a:t>2</a:t>
                      </a:r>
                      <a:endParaRPr lang="en-US" sz="2400" b="1" dirty="0"/>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smtClean="0"/>
                        <a:t>8</a:t>
                      </a:r>
                      <a:endParaRPr lang="en-US" sz="2400" b="1" dirty="0"/>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smtClean="0"/>
                        <a:t>3</a:t>
                      </a:r>
                      <a:endParaRPr lang="en-US" sz="2400" b="1" dirty="0"/>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r>
              <a:tr h="609600">
                <a:tc>
                  <a:txBody>
                    <a:bodyPr/>
                    <a:lstStyle/>
                    <a:p>
                      <a:pPr algn="ctr"/>
                      <a:r>
                        <a:rPr lang="en-US" sz="2400" b="1" dirty="0" smtClean="0"/>
                        <a:t>1</a:t>
                      </a:r>
                      <a:endParaRPr lang="en-US" sz="2400" b="1" dirty="0"/>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2400" b="1" dirty="0"/>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400" b="1" dirty="0" smtClean="0"/>
                        <a:t>4</a:t>
                      </a:r>
                      <a:endParaRPr lang="en-US" sz="2400" b="1" dirty="0"/>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r>
              <a:tr h="609600">
                <a:tc>
                  <a:txBody>
                    <a:bodyPr/>
                    <a:lstStyle/>
                    <a:p>
                      <a:pPr algn="ctr"/>
                      <a:r>
                        <a:rPr lang="en-US" sz="2400" b="1" dirty="0" smtClean="0"/>
                        <a:t>7</a:t>
                      </a:r>
                      <a:endParaRPr lang="en-US" sz="2400" b="1" dirty="0"/>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smtClean="0"/>
                        <a:t>6</a:t>
                      </a:r>
                      <a:endParaRPr lang="en-US" sz="2400" b="1" dirty="0"/>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1" dirty="0" smtClean="0"/>
                        <a:t>5</a:t>
                      </a:r>
                      <a:endParaRPr lang="en-US" sz="2400" b="1" dirty="0"/>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cxnSp>
        <p:nvCxnSpPr>
          <p:cNvPr id="9" name="Straight Arrow Connector 8"/>
          <p:cNvCxnSpPr>
            <a:stCxn id="7" idx="3"/>
            <a:endCxn id="8" idx="1"/>
          </p:cNvCxnSpPr>
          <p:nvPr/>
        </p:nvCxnSpPr>
        <p:spPr>
          <a:xfrm>
            <a:off x="5159666" y="3768162"/>
            <a:ext cx="210193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894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1000"/>
                                        <p:tgtEl>
                                          <p:spTgt spid="9"/>
                                        </p:tgtEl>
                                      </p:cBhvr>
                                    </p:animEffect>
                                  </p:childTnLst>
                                </p:cTn>
                              </p:par>
                            </p:childTnLst>
                          </p:cTn>
                        </p:par>
                        <p:par>
                          <p:cTn id="22" fill="hold">
                            <p:stCondLst>
                              <p:cond delay="1000"/>
                            </p:stCondLst>
                            <p:childTnLst>
                              <p:par>
                                <p:cTn id="23" presetID="14" presetClass="entr" presetSubtype="10"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randombar(horizontal)">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D5CD07E8-CBAA-45BA-85CF-1233D4AA86C9}"/>
              </a:ext>
            </a:extLst>
          </p:cNvPr>
          <p:cNvSpPr txBox="1">
            <a:spLocks/>
          </p:cNvSpPr>
          <p:nvPr/>
        </p:nvSpPr>
        <p:spPr>
          <a:xfrm rot="16200000">
            <a:off x="-2972768" y="2971800"/>
            <a:ext cx="6858000" cy="914400"/>
          </a:xfrm>
          <a:prstGeom prst="rect">
            <a:avLst/>
          </a:prstGeom>
          <a:solidFill>
            <a:srgbClr val="DFDFDF">
              <a:alpha val="49804"/>
            </a:srgbClr>
          </a:solidFill>
          <a:ln>
            <a:noFill/>
          </a:ln>
        </p:spPr>
        <p:txBody>
          <a:bodyPr vert="horz" lIns="216000" tIns="108000" rIns="216000" bIns="108000" rtlCol="0" anchor="ctr">
            <a:normAutofit/>
          </a:bodyPr>
          <a:lstStyle>
            <a:lvl1pPr algn="r" defTabSz="914400" rtl="0" eaLnBrk="1" latinLnBrk="0" hangingPunct="1">
              <a:lnSpc>
                <a:spcPct val="90000"/>
              </a:lnSpc>
              <a:spcBef>
                <a:spcPct val="0"/>
              </a:spcBef>
              <a:buNone/>
              <a:defRPr lang="en-US" sz="3400" b="1" kern="1200" dirty="0">
                <a:solidFill>
                  <a:schemeClr val="tx1">
                    <a:lumMod val="90000"/>
                    <a:lumOff val="10000"/>
                  </a:schemeClr>
                </a:solidFill>
                <a:effectLst/>
                <a:latin typeface="+mj-lt"/>
                <a:ea typeface="+mj-ea"/>
                <a:cs typeface="+mj-cs"/>
              </a:defRPr>
            </a:lvl1pPr>
          </a:lstStyle>
          <a:p>
            <a:pPr algn="ctr"/>
            <a:r>
              <a:rPr lang="en-US" dirty="0"/>
              <a:t>8 Puzzle - Game Tree</a:t>
            </a:r>
          </a:p>
        </p:txBody>
      </p:sp>
      <p:graphicFrame>
        <p:nvGraphicFramePr>
          <p:cNvPr id="6" name="Table 5"/>
          <p:cNvGraphicFramePr>
            <a:graphicFrameLocks noGrp="1"/>
          </p:cNvGraphicFramePr>
          <p:nvPr>
            <p:extLst>
              <p:ext uri="{D42A27DB-BD31-4B8C-83A1-F6EECF244321}">
                <p14:modId xmlns:p14="http://schemas.microsoft.com/office/powerpoint/2010/main" val="3367765683"/>
              </p:ext>
            </p:extLst>
          </p:nvPr>
        </p:nvGraphicFramePr>
        <p:xfrm>
          <a:off x="5845466" y="65039"/>
          <a:ext cx="822960" cy="914400"/>
        </p:xfrm>
        <a:graphic>
          <a:graphicData uri="http://schemas.openxmlformats.org/drawingml/2006/table">
            <a:tbl>
              <a:tblPr firstRow="1" bandRow="1">
                <a:tableStyleId>{5940675A-B579-460E-94D1-54222C63F5DA}</a:tableStyleId>
              </a:tblPr>
              <a:tblGrid>
                <a:gridCol w="274320"/>
                <a:gridCol w="274320"/>
                <a:gridCol w="274320"/>
              </a:tblGrid>
              <a:tr h="274320">
                <a:tc>
                  <a:txBody>
                    <a:bodyPr/>
                    <a:lstStyle/>
                    <a:p>
                      <a:pPr algn="ctr"/>
                      <a:r>
                        <a:rPr lang="en-US" sz="1400" b="1" dirty="0" smtClean="0"/>
                        <a:t>2</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t>8</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t>3</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r>
              <a:tr h="274320">
                <a:tc>
                  <a:txBody>
                    <a:bodyPr/>
                    <a:lstStyle/>
                    <a:p>
                      <a:pPr algn="ctr"/>
                      <a:r>
                        <a:rPr lang="en-US" sz="1400" b="1" dirty="0" smtClean="0"/>
                        <a:t>1</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t>6</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t>4</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r>
              <a:tr h="274320">
                <a:tc>
                  <a:txBody>
                    <a:bodyPr/>
                    <a:lstStyle/>
                    <a:p>
                      <a:pPr algn="ctr"/>
                      <a:r>
                        <a:rPr lang="en-US" sz="1400" b="1" dirty="0" smtClean="0"/>
                        <a:t>7</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400" b="1" dirty="0" smtClean="0"/>
                        <a:t>5</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93430487"/>
              </p:ext>
            </p:extLst>
          </p:nvPr>
        </p:nvGraphicFramePr>
        <p:xfrm>
          <a:off x="5845466" y="1256530"/>
          <a:ext cx="822960" cy="914400"/>
        </p:xfrm>
        <a:graphic>
          <a:graphicData uri="http://schemas.openxmlformats.org/drawingml/2006/table">
            <a:tbl>
              <a:tblPr firstRow="1" bandRow="1">
                <a:tableStyleId>{5940675A-B579-460E-94D1-54222C63F5DA}</a:tableStyleId>
              </a:tblPr>
              <a:tblGrid>
                <a:gridCol w="274320"/>
                <a:gridCol w="274320"/>
                <a:gridCol w="274320"/>
              </a:tblGrid>
              <a:tr h="274320">
                <a:tc>
                  <a:txBody>
                    <a:bodyPr/>
                    <a:lstStyle/>
                    <a:p>
                      <a:pPr algn="ctr"/>
                      <a:r>
                        <a:rPr lang="en-US" sz="1400" b="1" dirty="0" smtClean="0"/>
                        <a:t>2</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t>8</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t>3</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r>
              <a:tr h="274320">
                <a:tc>
                  <a:txBody>
                    <a:bodyPr/>
                    <a:lstStyle/>
                    <a:p>
                      <a:pPr algn="ctr"/>
                      <a:r>
                        <a:rPr lang="en-US" sz="1400" b="1" dirty="0" smtClean="0"/>
                        <a:t>1</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400" b="1" dirty="0" smtClean="0"/>
                        <a:t>4</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r>
              <a:tr h="274320">
                <a:tc>
                  <a:txBody>
                    <a:bodyPr/>
                    <a:lstStyle/>
                    <a:p>
                      <a:pPr algn="ctr"/>
                      <a:r>
                        <a:rPr lang="en-US" sz="1400" b="1" dirty="0" smtClean="0"/>
                        <a:t>7</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t>6</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dirty="0" smtClean="0"/>
                        <a:t>5</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2787731061"/>
              </p:ext>
            </p:extLst>
          </p:nvPr>
        </p:nvGraphicFramePr>
        <p:xfrm>
          <a:off x="5845466" y="2409921"/>
          <a:ext cx="822960" cy="914400"/>
        </p:xfrm>
        <a:graphic>
          <a:graphicData uri="http://schemas.openxmlformats.org/drawingml/2006/table">
            <a:tbl>
              <a:tblPr firstRow="1" bandRow="1">
                <a:tableStyleId>{5940675A-B579-460E-94D1-54222C63F5DA}</a:tableStyleId>
              </a:tblPr>
              <a:tblGrid>
                <a:gridCol w="274320"/>
                <a:gridCol w="274320"/>
                <a:gridCol w="274320"/>
              </a:tblGrid>
              <a:tr h="274320">
                <a:tc>
                  <a:txBody>
                    <a:bodyPr/>
                    <a:lstStyle/>
                    <a:p>
                      <a:pPr algn="ctr"/>
                      <a:r>
                        <a:rPr lang="en-US" sz="1400" b="1" dirty="0" smtClean="0"/>
                        <a:t>2</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400" b="1" dirty="0" smtClean="0"/>
                        <a:t>3</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r>
              <a:tr h="274320">
                <a:tc>
                  <a:txBody>
                    <a:bodyPr/>
                    <a:lstStyle/>
                    <a:p>
                      <a:pPr algn="ctr"/>
                      <a:r>
                        <a:rPr lang="en-US" sz="1400" b="1" dirty="0" smtClean="0"/>
                        <a:t>1</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t>8</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t>4</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r>
              <a:tr h="274320">
                <a:tc>
                  <a:txBody>
                    <a:bodyPr/>
                    <a:lstStyle/>
                    <a:p>
                      <a:pPr algn="ctr"/>
                      <a:r>
                        <a:rPr lang="en-US" sz="1400" b="1" dirty="0" smtClean="0"/>
                        <a:t>7</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t>6</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dirty="0" smtClean="0"/>
                        <a:t>5</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903282442"/>
              </p:ext>
            </p:extLst>
          </p:nvPr>
        </p:nvGraphicFramePr>
        <p:xfrm>
          <a:off x="5845466" y="4758267"/>
          <a:ext cx="822960" cy="914400"/>
        </p:xfrm>
        <a:graphic>
          <a:graphicData uri="http://schemas.openxmlformats.org/drawingml/2006/table">
            <a:tbl>
              <a:tblPr firstRow="1" bandRow="1">
                <a:tableStyleId>{5940675A-B579-460E-94D1-54222C63F5DA}</a:tableStyleId>
              </a:tblPr>
              <a:tblGrid>
                <a:gridCol w="274320"/>
                <a:gridCol w="274320"/>
                <a:gridCol w="274320"/>
              </a:tblGrid>
              <a:tr h="274320">
                <a:tc>
                  <a:txBody>
                    <a:bodyPr/>
                    <a:lstStyle/>
                    <a:p>
                      <a:pPr algn="ctr"/>
                      <a:r>
                        <a:rPr lang="en-US" sz="1400" b="1" dirty="0" smtClean="0"/>
                        <a:t>1</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t>2</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t>3</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r>
              <a:tr h="274320">
                <a:tc>
                  <a:txBody>
                    <a:bodyPr/>
                    <a:lstStyle/>
                    <a:p>
                      <a:pPr algn="ct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400" b="1" dirty="0" smtClean="0"/>
                        <a:t>8</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t>4</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r>
              <a:tr h="274320">
                <a:tc>
                  <a:txBody>
                    <a:bodyPr/>
                    <a:lstStyle/>
                    <a:p>
                      <a:pPr algn="ctr"/>
                      <a:r>
                        <a:rPr lang="en-US" sz="1400" b="1" dirty="0" smtClean="0"/>
                        <a:t>7</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t>6</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dirty="0" smtClean="0"/>
                        <a:t>5</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1068850106"/>
              </p:ext>
            </p:extLst>
          </p:nvPr>
        </p:nvGraphicFramePr>
        <p:xfrm>
          <a:off x="5138886" y="5890876"/>
          <a:ext cx="822960" cy="914400"/>
        </p:xfrm>
        <a:graphic>
          <a:graphicData uri="http://schemas.openxmlformats.org/drawingml/2006/table">
            <a:tbl>
              <a:tblPr firstRow="1" bandRow="1">
                <a:tableStyleId>{5940675A-B579-460E-94D1-54222C63F5DA}</a:tableStyleId>
              </a:tblPr>
              <a:tblGrid>
                <a:gridCol w="274320"/>
                <a:gridCol w="274320"/>
                <a:gridCol w="274320"/>
              </a:tblGrid>
              <a:tr h="274320">
                <a:tc>
                  <a:txBody>
                    <a:bodyPr/>
                    <a:lstStyle/>
                    <a:p>
                      <a:pPr algn="ctr"/>
                      <a:r>
                        <a:rPr lang="en-US" sz="1400" b="1" dirty="0" smtClean="0"/>
                        <a:t>1</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t>2</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t>3</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r>
              <a:tr h="274320">
                <a:tc>
                  <a:txBody>
                    <a:bodyPr/>
                    <a:lstStyle/>
                    <a:p>
                      <a:pPr algn="ctr"/>
                      <a:r>
                        <a:rPr lang="en-US" sz="1400" b="1" dirty="0" smtClean="0"/>
                        <a:t>8</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400" b="1" dirty="0" smtClean="0"/>
                        <a:t>4</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r>
              <a:tr h="274320">
                <a:tc>
                  <a:txBody>
                    <a:bodyPr/>
                    <a:lstStyle/>
                    <a:p>
                      <a:pPr algn="ctr"/>
                      <a:r>
                        <a:rPr lang="en-US" sz="1400" b="1" dirty="0" smtClean="0"/>
                        <a:t>7</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t>6</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dirty="0" smtClean="0"/>
                        <a:t>5</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2698263942"/>
              </p:ext>
            </p:extLst>
          </p:nvPr>
        </p:nvGraphicFramePr>
        <p:xfrm>
          <a:off x="4470402" y="1256530"/>
          <a:ext cx="822960" cy="914400"/>
        </p:xfrm>
        <a:graphic>
          <a:graphicData uri="http://schemas.openxmlformats.org/drawingml/2006/table">
            <a:tbl>
              <a:tblPr firstRow="1" bandRow="1">
                <a:tableStyleId>{5940675A-B579-460E-94D1-54222C63F5DA}</a:tableStyleId>
              </a:tblPr>
              <a:tblGrid>
                <a:gridCol w="274320"/>
                <a:gridCol w="274320"/>
                <a:gridCol w="274320"/>
              </a:tblGrid>
              <a:tr h="274320">
                <a:tc>
                  <a:txBody>
                    <a:bodyPr/>
                    <a:lstStyle/>
                    <a:p>
                      <a:pPr algn="ctr"/>
                      <a:r>
                        <a:rPr lang="en-US" sz="1400" b="1" dirty="0" smtClean="0"/>
                        <a:t>2</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t>8</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t>3</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r>
              <a:tr h="274320">
                <a:tc>
                  <a:txBody>
                    <a:bodyPr/>
                    <a:lstStyle/>
                    <a:p>
                      <a:pPr algn="ctr"/>
                      <a:r>
                        <a:rPr lang="en-US" sz="1400" b="1" dirty="0" smtClean="0"/>
                        <a:t>1</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t>6</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t>4</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r>
              <a:tr h="274320">
                <a:tc>
                  <a:txBody>
                    <a:bodyPr/>
                    <a:lstStyle/>
                    <a:p>
                      <a:pPr algn="ct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400" b="1" dirty="0" smtClean="0"/>
                        <a:t>7</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dirty="0" smtClean="0"/>
                        <a:t>5</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2754007295"/>
              </p:ext>
            </p:extLst>
          </p:nvPr>
        </p:nvGraphicFramePr>
        <p:xfrm>
          <a:off x="7203210" y="1256530"/>
          <a:ext cx="822960" cy="914400"/>
        </p:xfrm>
        <a:graphic>
          <a:graphicData uri="http://schemas.openxmlformats.org/drawingml/2006/table">
            <a:tbl>
              <a:tblPr firstRow="1" bandRow="1">
                <a:tableStyleId>{5940675A-B579-460E-94D1-54222C63F5DA}</a:tableStyleId>
              </a:tblPr>
              <a:tblGrid>
                <a:gridCol w="274320"/>
                <a:gridCol w="274320"/>
                <a:gridCol w="274320"/>
              </a:tblGrid>
              <a:tr h="274320">
                <a:tc>
                  <a:txBody>
                    <a:bodyPr/>
                    <a:lstStyle/>
                    <a:p>
                      <a:pPr algn="ctr"/>
                      <a:r>
                        <a:rPr lang="en-US" sz="1400" b="1" dirty="0" smtClean="0"/>
                        <a:t>2</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t>8</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t>3</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r>
              <a:tr h="274320">
                <a:tc>
                  <a:txBody>
                    <a:bodyPr/>
                    <a:lstStyle/>
                    <a:p>
                      <a:pPr algn="ctr"/>
                      <a:r>
                        <a:rPr lang="en-US" sz="1400" b="1" dirty="0" smtClean="0"/>
                        <a:t>1</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t>6</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t>4</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r>
              <a:tr h="274320">
                <a:tc>
                  <a:txBody>
                    <a:bodyPr/>
                    <a:lstStyle/>
                    <a:p>
                      <a:pPr algn="ctr"/>
                      <a:r>
                        <a:rPr lang="en-US" sz="1400" b="1" dirty="0" smtClean="0"/>
                        <a:t>7</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t>5</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757558152"/>
              </p:ext>
            </p:extLst>
          </p:nvPr>
        </p:nvGraphicFramePr>
        <p:xfrm>
          <a:off x="4470402" y="2409921"/>
          <a:ext cx="822960" cy="914400"/>
        </p:xfrm>
        <a:graphic>
          <a:graphicData uri="http://schemas.openxmlformats.org/drawingml/2006/table">
            <a:tbl>
              <a:tblPr firstRow="1" bandRow="1">
                <a:tableStyleId>{5940675A-B579-460E-94D1-54222C63F5DA}</a:tableStyleId>
              </a:tblPr>
              <a:tblGrid>
                <a:gridCol w="274320"/>
                <a:gridCol w="274320"/>
                <a:gridCol w="274320"/>
              </a:tblGrid>
              <a:tr h="274320">
                <a:tc>
                  <a:txBody>
                    <a:bodyPr/>
                    <a:lstStyle/>
                    <a:p>
                      <a:pPr algn="ctr"/>
                      <a:r>
                        <a:rPr lang="en-US" sz="1400" b="1" dirty="0" smtClean="0"/>
                        <a:t>2</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t>8</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t>3</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r>
              <a:tr h="274320">
                <a:tc>
                  <a:txBody>
                    <a:bodyPr/>
                    <a:lstStyle/>
                    <a:p>
                      <a:pPr algn="ct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400" b="1" dirty="0" smtClean="0"/>
                        <a:t>1</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t>4</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r>
              <a:tr h="274320">
                <a:tc>
                  <a:txBody>
                    <a:bodyPr/>
                    <a:lstStyle/>
                    <a:p>
                      <a:pPr algn="ctr"/>
                      <a:r>
                        <a:rPr lang="en-US" sz="1400" b="1" dirty="0" smtClean="0"/>
                        <a:t>7</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t>6</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dirty="0" smtClean="0"/>
                        <a:t>5</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3763762232"/>
              </p:ext>
            </p:extLst>
          </p:nvPr>
        </p:nvGraphicFramePr>
        <p:xfrm>
          <a:off x="7203210" y="2409921"/>
          <a:ext cx="822960" cy="914400"/>
        </p:xfrm>
        <a:graphic>
          <a:graphicData uri="http://schemas.openxmlformats.org/drawingml/2006/table">
            <a:tbl>
              <a:tblPr firstRow="1" bandRow="1">
                <a:tableStyleId>{5940675A-B579-460E-94D1-54222C63F5DA}</a:tableStyleId>
              </a:tblPr>
              <a:tblGrid>
                <a:gridCol w="274320"/>
                <a:gridCol w="274320"/>
                <a:gridCol w="274320"/>
              </a:tblGrid>
              <a:tr h="274320">
                <a:tc>
                  <a:txBody>
                    <a:bodyPr/>
                    <a:lstStyle/>
                    <a:p>
                      <a:pPr algn="ctr"/>
                      <a:r>
                        <a:rPr lang="en-US" sz="1400" b="1" dirty="0" smtClean="0"/>
                        <a:t>2</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t>8</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t>3</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r>
              <a:tr h="274320">
                <a:tc>
                  <a:txBody>
                    <a:bodyPr/>
                    <a:lstStyle/>
                    <a:p>
                      <a:pPr algn="ctr"/>
                      <a:r>
                        <a:rPr lang="en-US" sz="1400" b="1" dirty="0" smtClean="0"/>
                        <a:t>1</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t>4</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r>
              <a:tr h="274320">
                <a:tc>
                  <a:txBody>
                    <a:bodyPr/>
                    <a:lstStyle/>
                    <a:p>
                      <a:pPr algn="ctr"/>
                      <a:r>
                        <a:rPr lang="en-US" sz="1400" b="1" dirty="0" smtClean="0"/>
                        <a:t>7</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t>6</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dirty="0" smtClean="0"/>
                        <a:t>5</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432945844"/>
              </p:ext>
            </p:extLst>
          </p:nvPr>
        </p:nvGraphicFramePr>
        <p:xfrm>
          <a:off x="4470402" y="3625657"/>
          <a:ext cx="822960" cy="914400"/>
        </p:xfrm>
        <a:graphic>
          <a:graphicData uri="http://schemas.openxmlformats.org/drawingml/2006/table">
            <a:tbl>
              <a:tblPr firstRow="1" bandRow="1">
                <a:tableStyleId>{5940675A-B579-460E-94D1-54222C63F5DA}</a:tableStyleId>
              </a:tblPr>
              <a:tblGrid>
                <a:gridCol w="274320"/>
                <a:gridCol w="274320"/>
                <a:gridCol w="274320"/>
              </a:tblGrid>
              <a:tr h="274320">
                <a:tc>
                  <a:txBody>
                    <a:bodyPr/>
                    <a:lstStyle/>
                    <a:p>
                      <a:pPr algn="ctr"/>
                      <a:r>
                        <a:rPr lang="en-US" sz="1400" b="1" dirty="0" smtClean="0"/>
                        <a:t>2</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t>8</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t>3</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r>
              <a:tr h="274320">
                <a:tc>
                  <a:txBody>
                    <a:bodyPr/>
                    <a:lstStyle/>
                    <a:p>
                      <a:pPr algn="ctr"/>
                      <a:r>
                        <a:rPr lang="en-US" sz="1400" b="1" dirty="0" smtClean="0"/>
                        <a:t>7</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t>1</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t>4</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r>
              <a:tr h="274320">
                <a:tc>
                  <a:txBody>
                    <a:bodyPr/>
                    <a:lstStyle/>
                    <a:p>
                      <a:pPr algn="ct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400" b="1" dirty="0" smtClean="0"/>
                        <a:t>6</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dirty="0" smtClean="0"/>
                        <a:t>5</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1079255537"/>
              </p:ext>
            </p:extLst>
          </p:nvPr>
        </p:nvGraphicFramePr>
        <p:xfrm>
          <a:off x="3285839" y="3625657"/>
          <a:ext cx="822960" cy="914400"/>
        </p:xfrm>
        <a:graphic>
          <a:graphicData uri="http://schemas.openxmlformats.org/drawingml/2006/table">
            <a:tbl>
              <a:tblPr firstRow="1" bandRow="1">
                <a:tableStyleId>{5940675A-B579-460E-94D1-54222C63F5DA}</a:tableStyleId>
              </a:tblPr>
              <a:tblGrid>
                <a:gridCol w="274320"/>
                <a:gridCol w="274320"/>
                <a:gridCol w="274320"/>
              </a:tblGrid>
              <a:tr h="274320">
                <a:tc>
                  <a:txBody>
                    <a:bodyPr/>
                    <a:lstStyle/>
                    <a:p>
                      <a:pPr algn="ct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400" b="1" dirty="0" smtClean="0"/>
                        <a:t>8</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t>3</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r>
              <a:tr h="274320">
                <a:tc>
                  <a:txBody>
                    <a:bodyPr/>
                    <a:lstStyle/>
                    <a:p>
                      <a:pPr algn="ctr"/>
                      <a:r>
                        <a:rPr lang="en-US" sz="1400" b="1" dirty="0" smtClean="0"/>
                        <a:t>2</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t>1</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t>4</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r>
              <a:tr h="274320">
                <a:tc>
                  <a:txBody>
                    <a:bodyPr/>
                    <a:lstStyle/>
                    <a:p>
                      <a:pPr algn="ctr"/>
                      <a:r>
                        <a:rPr lang="en-US" sz="1400" b="1" dirty="0" smtClean="0"/>
                        <a:t>7</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t>6</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dirty="0" smtClean="0"/>
                        <a:t>5</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841831935"/>
              </p:ext>
            </p:extLst>
          </p:nvPr>
        </p:nvGraphicFramePr>
        <p:xfrm>
          <a:off x="5845466" y="3625657"/>
          <a:ext cx="822960" cy="914400"/>
        </p:xfrm>
        <a:graphic>
          <a:graphicData uri="http://schemas.openxmlformats.org/drawingml/2006/table">
            <a:tbl>
              <a:tblPr firstRow="1" bandRow="1">
                <a:tableStyleId>{5940675A-B579-460E-94D1-54222C63F5DA}</a:tableStyleId>
              </a:tblPr>
              <a:tblGrid>
                <a:gridCol w="274320"/>
                <a:gridCol w="274320"/>
                <a:gridCol w="274320"/>
              </a:tblGrid>
              <a:tr h="274320">
                <a:tc>
                  <a:txBody>
                    <a:bodyPr/>
                    <a:lstStyle/>
                    <a:p>
                      <a:pPr algn="ct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400" b="1" dirty="0" smtClean="0"/>
                        <a:t>2</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t>3</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r>
              <a:tr h="274320">
                <a:tc>
                  <a:txBody>
                    <a:bodyPr/>
                    <a:lstStyle/>
                    <a:p>
                      <a:pPr algn="ctr"/>
                      <a:r>
                        <a:rPr lang="en-US" sz="1400" b="1" dirty="0" smtClean="0"/>
                        <a:t>1</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t>8</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t>4</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r>
              <a:tr h="274320">
                <a:tc>
                  <a:txBody>
                    <a:bodyPr/>
                    <a:lstStyle/>
                    <a:p>
                      <a:pPr algn="ctr"/>
                      <a:r>
                        <a:rPr lang="en-US" sz="1400" b="1" dirty="0" smtClean="0"/>
                        <a:t>7</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t>6</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dirty="0" smtClean="0"/>
                        <a:t>5</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1736919214"/>
              </p:ext>
            </p:extLst>
          </p:nvPr>
        </p:nvGraphicFramePr>
        <p:xfrm>
          <a:off x="7109693" y="3625656"/>
          <a:ext cx="822960" cy="914400"/>
        </p:xfrm>
        <a:graphic>
          <a:graphicData uri="http://schemas.openxmlformats.org/drawingml/2006/table">
            <a:tbl>
              <a:tblPr firstRow="1" bandRow="1">
                <a:tableStyleId>{5940675A-B579-460E-94D1-54222C63F5DA}</a:tableStyleId>
              </a:tblPr>
              <a:tblGrid>
                <a:gridCol w="274320"/>
                <a:gridCol w="274320"/>
                <a:gridCol w="274320"/>
              </a:tblGrid>
              <a:tr h="274320">
                <a:tc>
                  <a:txBody>
                    <a:bodyPr/>
                    <a:lstStyle/>
                    <a:p>
                      <a:pPr algn="ctr"/>
                      <a:r>
                        <a:rPr lang="en-US" sz="1400" b="1" dirty="0" smtClean="0"/>
                        <a:t>2</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t>3</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r>
              <a:tr h="274320">
                <a:tc>
                  <a:txBody>
                    <a:bodyPr/>
                    <a:lstStyle/>
                    <a:p>
                      <a:pPr algn="ctr"/>
                      <a:r>
                        <a:rPr lang="en-US" sz="1400" b="1" dirty="0" smtClean="0"/>
                        <a:t>1</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t>8</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t>4</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r>
              <a:tr h="274320">
                <a:tc>
                  <a:txBody>
                    <a:bodyPr/>
                    <a:lstStyle/>
                    <a:p>
                      <a:pPr algn="ctr"/>
                      <a:r>
                        <a:rPr lang="en-US" sz="1400" b="1" dirty="0" smtClean="0"/>
                        <a:t>7</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t>6</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dirty="0" smtClean="0"/>
                        <a:t>5</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1079027493"/>
              </p:ext>
            </p:extLst>
          </p:nvPr>
        </p:nvGraphicFramePr>
        <p:xfrm>
          <a:off x="6662886" y="5890876"/>
          <a:ext cx="822960" cy="914400"/>
        </p:xfrm>
        <a:graphic>
          <a:graphicData uri="http://schemas.openxmlformats.org/drawingml/2006/table">
            <a:tbl>
              <a:tblPr firstRow="1" bandRow="1">
                <a:tableStyleId>{5940675A-B579-460E-94D1-54222C63F5DA}</a:tableStyleId>
              </a:tblPr>
              <a:tblGrid>
                <a:gridCol w="274320"/>
                <a:gridCol w="274320"/>
                <a:gridCol w="274320"/>
              </a:tblGrid>
              <a:tr h="274320">
                <a:tc>
                  <a:txBody>
                    <a:bodyPr/>
                    <a:lstStyle/>
                    <a:p>
                      <a:pPr algn="ctr"/>
                      <a:r>
                        <a:rPr lang="en-US" sz="1400" b="1" dirty="0" smtClean="0"/>
                        <a:t>1</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t>2</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t>3</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r>
              <a:tr h="274320">
                <a:tc>
                  <a:txBody>
                    <a:bodyPr/>
                    <a:lstStyle/>
                    <a:p>
                      <a:pPr algn="ctr"/>
                      <a:r>
                        <a:rPr lang="en-US" sz="1400" b="1" dirty="0" smtClean="0"/>
                        <a:t>7</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t>8</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t>4</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r>
              <a:tr h="274320">
                <a:tc>
                  <a:txBody>
                    <a:bodyPr/>
                    <a:lstStyle/>
                    <a:p>
                      <a:pPr algn="ct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400" b="1" dirty="0" smtClean="0"/>
                        <a:t>6</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dirty="0" smtClean="0"/>
                        <a:t>5</a:t>
                      </a:r>
                      <a:endParaRPr lang="en-US" sz="1400" b="1" dirty="0"/>
                    </a:p>
                  </a:txBody>
                  <a:tcP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cxnSp>
        <p:nvCxnSpPr>
          <p:cNvPr id="27" name="Straight Connector 26"/>
          <p:cNvCxnSpPr>
            <a:stCxn id="6" idx="2"/>
            <a:endCxn id="12" idx="0"/>
          </p:cNvCxnSpPr>
          <p:nvPr/>
        </p:nvCxnSpPr>
        <p:spPr>
          <a:xfrm>
            <a:off x="6256946" y="979439"/>
            <a:ext cx="0" cy="277091"/>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a:endCxn id="17" idx="0"/>
          </p:cNvCxnSpPr>
          <p:nvPr/>
        </p:nvCxnSpPr>
        <p:spPr>
          <a:xfrm flipH="1">
            <a:off x="4881882" y="979439"/>
            <a:ext cx="1375064" cy="277091"/>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18" idx="0"/>
          </p:cNvCxnSpPr>
          <p:nvPr/>
        </p:nvCxnSpPr>
        <p:spPr>
          <a:xfrm>
            <a:off x="6256946" y="979439"/>
            <a:ext cx="1357744" cy="277091"/>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endCxn id="13" idx="0"/>
          </p:cNvCxnSpPr>
          <p:nvPr/>
        </p:nvCxnSpPr>
        <p:spPr>
          <a:xfrm>
            <a:off x="6256946" y="2171700"/>
            <a:ext cx="0" cy="238221"/>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endCxn id="19" idx="0"/>
          </p:cNvCxnSpPr>
          <p:nvPr/>
        </p:nvCxnSpPr>
        <p:spPr>
          <a:xfrm flipH="1">
            <a:off x="4881882" y="2171700"/>
            <a:ext cx="1375064" cy="238221"/>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endCxn id="20" idx="0"/>
          </p:cNvCxnSpPr>
          <p:nvPr/>
        </p:nvCxnSpPr>
        <p:spPr>
          <a:xfrm>
            <a:off x="6256946" y="2171700"/>
            <a:ext cx="1357744" cy="23822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a:endCxn id="21" idx="0"/>
          </p:cNvCxnSpPr>
          <p:nvPr/>
        </p:nvCxnSpPr>
        <p:spPr>
          <a:xfrm>
            <a:off x="4881882" y="3325091"/>
            <a:ext cx="0" cy="300566"/>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a:endCxn id="22" idx="0"/>
          </p:cNvCxnSpPr>
          <p:nvPr/>
        </p:nvCxnSpPr>
        <p:spPr>
          <a:xfrm flipH="1">
            <a:off x="3697319" y="3314700"/>
            <a:ext cx="1184563" cy="310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a:endCxn id="23" idx="0"/>
          </p:cNvCxnSpPr>
          <p:nvPr/>
        </p:nvCxnSpPr>
        <p:spPr>
          <a:xfrm>
            <a:off x="6256946" y="3325091"/>
            <a:ext cx="0" cy="30056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a:endCxn id="24" idx="0"/>
          </p:cNvCxnSpPr>
          <p:nvPr/>
        </p:nvCxnSpPr>
        <p:spPr>
          <a:xfrm>
            <a:off x="6256946" y="3325091"/>
            <a:ext cx="1264227" cy="300565"/>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23" idx="2"/>
            <a:endCxn id="15" idx="0"/>
          </p:cNvCxnSpPr>
          <p:nvPr/>
        </p:nvCxnSpPr>
        <p:spPr>
          <a:xfrm>
            <a:off x="6256946" y="4540057"/>
            <a:ext cx="0" cy="218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a:endCxn id="16" idx="0"/>
          </p:cNvCxnSpPr>
          <p:nvPr/>
        </p:nvCxnSpPr>
        <p:spPr>
          <a:xfrm flipH="1">
            <a:off x="5550366" y="5683827"/>
            <a:ext cx="706580" cy="20704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a:endCxn id="25" idx="0"/>
          </p:cNvCxnSpPr>
          <p:nvPr/>
        </p:nvCxnSpPr>
        <p:spPr>
          <a:xfrm>
            <a:off x="6256946" y="5683827"/>
            <a:ext cx="817420" cy="207049"/>
          </a:xfrm>
          <a:prstGeom prst="line">
            <a:avLst/>
          </a:prstGeom>
        </p:spPr>
        <p:style>
          <a:lnRef idx="1">
            <a:schemeClr val="accent1"/>
          </a:lnRef>
          <a:fillRef idx="0">
            <a:schemeClr val="accent1"/>
          </a:fillRef>
          <a:effectRef idx="0">
            <a:schemeClr val="accent1"/>
          </a:effectRef>
          <a:fontRef idx="minor">
            <a:schemeClr val="tx1"/>
          </a:fontRef>
        </p:style>
      </p:cxnSp>
      <p:sp>
        <p:nvSpPr>
          <p:cNvPr id="63" name="Oval 62"/>
          <p:cNvSpPr/>
          <p:nvPr/>
        </p:nvSpPr>
        <p:spPr>
          <a:xfrm>
            <a:off x="5425680" y="34193"/>
            <a:ext cx="365760" cy="365760"/>
          </a:xfrm>
          <a:prstGeom prst="ellipse">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AD1457"/>
                </a:solidFill>
              </a:rPr>
              <a:t>1</a:t>
            </a:r>
            <a:endParaRPr lang="en-US" b="1" dirty="0">
              <a:solidFill>
                <a:srgbClr val="AD1457"/>
              </a:solidFill>
            </a:endParaRPr>
          </a:p>
        </p:txBody>
      </p:sp>
      <p:sp>
        <p:nvSpPr>
          <p:cNvPr id="64" name="Oval 63"/>
          <p:cNvSpPr/>
          <p:nvPr/>
        </p:nvSpPr>
        <p:spPr>
          <a:xfrm>
            <a:off x="5425680" y="1236656"/>
            <a:ext cx="365760" cy="365760"/>
          </a:xfrm>
          <a:prstGeom prst="ellipse">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AD1457"/>
                </a:solidFill>
              </a:rPr>
              <a:t>2</a:t>
            </a:r>
            <a:endParaRPr lang="en-US" b="1" dirty="0">
              <a:solidFill>
                <a:srgbClr val="AD1457"/>
              </a:solidFill>
            </a:endParaRPr>
          </a:p>
        </p:txBody>
      </p:sp>
      <p:sp>
        <p:nvSpPr>
          <p:cNvPr id="65" name="Oval 64"/>
          <p:cNvSpPr/>
          <p:nvPr/>
        </p:nvSpPr>
        <p:spPr>
          <a:xfrm>
            <a:off x="4036640" y="2388674"/>
            <a:ext cx="365760" cy="365760"/>
          </a:xfrm>
          <a:prstGeom prst="ellipse">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AD1457"/>
                </a:solidFill>
              </a:rPr>
              <a:t>3</a:t>
            </a:r>
            <a:endParaRPr lang="en-US" b="1" dirty="0">
              <a:solidFill>
                <a:srgbClr val="AD1457"/>
              </a:solidFill>
            </a:endParaRPr>
          </a:p>
        </p:txBody>
      </p:sp>
      <p:sp>
        <p:nvSpPr>
          <p:cNvPr id="66" name="Oval 65"/>
          <p:cNvSpPr/>
          <p:nvPr/>
        </p:nvSpPr>
        <p:spPr>
          <a:xfrm>
            <a:off x="5442759" y="2373801"/>
            <a:ext cx="365760" cy="365760"/>
          </a:xfrm>
          <a:prstGeom prst="ellipse">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AD1457"/>
                </a:solidFill>
              </a:rPr>
              <a:t>4</a:t>
            </a:r>
            <a:endParaRPr lang="en-US" b="1" dirty="0">
              <a:solidFill>
                <a:srgbClr val="AD1457"/>
              </a:solidFill>
            </a:endParaRPr>
          </a:p>
        </p:txBody>
      </p:sp>
      <p:sp>
        <p:nvSpPr>
          <p:cNvPr id="67" name="Oval 66"/>
          <p:cNvSpPr/>
          <p:nvPr/>
        </p:nvSpPr>
        <p:spPr>
          <a:xfrm>
            <a:off x="5429716" y="3607377"/>
            <a:ext cx="365760" cy="365760"/>
          </a:xfrm>
          <a:prstGeom prst="ellipse">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AD1457"/>
                </a:solidFill>
              </a:rPr>
              <a:t>5</a:t>
            </a:r>
            <a:endParaRPr lang="en-US" b="1" dirty="0">
              <a:solidFill>
                <a:srgbClr val="AD1457"/>
              </a:solidFill>
            </a:endParaRPr>
          </a:p>
        </p:txBody>
      </p:sp>
      <p:sp>
        <p:nvSpPr>
          <p:cNvPr id="68" name="Oval 67"/>
          <p:cNvSpPr/>
          <p:nvPr/>
        </p:nvSpPr>
        <p:spPr>
          <a:xfrm>
            <a:off x="5446462" y="4736599"/>
            <a:ext cx="365760" cy="365760"/>
          </a:xfrm>
          <a:prstGeom prst="ellipse">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AD1457"/>
                </a:solidFill>
              </a:rPr>
              <a:t>6</a:t>
            </a:r>
            <a:endParaRPr lang="en-US" b="1" dirty="0">
              <a:solidFill>
                <a:srgbClr val="AD1457"/>
              </a:solidFill>
            </a:endParaRPr>
          </a:p>
        </p:txBody>
      </p:sp>
      <p:sp>
        <p:nvSpPr>
          <p:cNvPr id="69" name="Oval 68"/>
          <p:cNvSpPr/>
          <p:nvPr/>
        </p:nvSpPr>
        <p:spPr>
          <a:xfrm>
            <a:off x="4730175" y="5893992"/>
            <a:ext cx="365760" cy="365760"/>
          </a:xfrm>
          <a:prstGeom prst="ellipse">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AD1457"/>
                </a:solidFill>
              </a:rPr>
              <a:t>7</a:t>
            </a:r>
            <a:endParaRPr lang="en-US" b="1" dirty="0">
              <a:solidFill>
                <a:srgbClr val="AD1457"/>
              </a:solidFill>
            </a:endParaRPr>
          </a:p>
        </p:txBody>
      </p:sp>
      <p:sp>
        <p:nvSpPr>
          <p:cNvPr id="2" name="Rounded Rectangle 1"/>
          <p:cNvSpPr/>
          <p:nvPr/>
        </p:nvSpPr>
        <p:spPr>
          <a:xfrm>
            <a:off x="4730175" y="5726604"/>
            <a:ext cx="1463040" cy="1097280"/>
          </a:xfrm>
          <a:prstGeom prst="roundRect">
            <a:avLst/>
          </a:prstGeom>
          <a:noFill/>
          <a:ln w="38100">
            <a:solidFill>
              <a:srgbClr val="CC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8056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fade">
                                      <p:cBhvr>
                                        <p:cTn id="11" dur="500"/>
                                        <p:tgtEl>
                                          <p:spTgt spid="6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up)">
                                      <p:cBhvr>
                                        <p:cTn id="16" dur="500"/>
                                        <p:tgtEl>
                                          <p:spTgt spid="30"/>
                                        </p:tgtEl>
                                      </p:cBhvr>
                                    </p:animEffect>
                                  </p:childTnLst>
                                </p:cTn>
                              </p:par>
                            </p:childTnLst>
                          </p:cTn>
                        </p:par>
                        <p:par>
                          <p:cTn id="17" fill="hold">
                            <p:stCondLst>
                              <p:cond delay="500"/>
                            </p:stCondLst>
                            <p:childTnLst>
                              <p:par>
                                <p:cTn id="18" presetID="14" presetClass="entr" presetSubtype="10"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randombar(horizontal)">
                                      <p:cBhvr>
                                        <p:cTn id="20" dur="500"/>
                                        <p:tgtEl>
                                          <p:spTgt spid="17"/>
                                        </p:tgtEl>
                                      </p:cBhvr>
                                    </p:animEffect>
                                  </p:childTnLst>
                                </p:cTn>
                              </p:par>
                              <p:par>
                                <p:cTn id="21" presetID="22" presetClass="entr" presetSubtype="1"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up)">
                                      <p:cBhvr>
                                        <p:cTn id="23" dur="500"/>
                                        <p:tgtEl>
                                          <p:spTgt spid="27"/>
                                        </p:tgtEl>
                                      </p:cBhvr>
                                    </p:animEffect>
                                  </p:childTnLst>
                                </p:cTn>
                              </p:par>
                            </p:childTnLst>
                          </p:cTn>
                        </p:par>
                        <p:par>
                          <p:cTn id="24" fill="hold">
                            <p:stCondLst>
                              <p:cond delay="1000"/>
                            </p:stCondLst>
                            <p:childTnLst>
                              <p:par>
                                <p:cTn id="25" presetID="14" presetClass="entr" presetSubtype="1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randombar(horizontal)">
                                      <p:cBhvr>
                                        <p:cTn id="27" dur="500"/>
                                        <p:tgtEl>
                                          <p:spTgt spid="12"/>
                                        </p:tgtEl>
                                      </p:cBhvr>
                                    </p:animEffect>
                                  </p:childTnLst>
                                </p:cTn>
                              </p:par>
                              <p:par>
                                <p:cTn id="28" presetID="22" presetClass="entr" presetSubtype="1" fill="hold"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wipe(up)">
                                      <p:cBhvr>
                                        <p:cTn id="30" dur="500"/>
                                        <p:tgtEl>
                                          <p:spTgt spid="32"/>
                                        </p:tgtEl>
                                      </p:cBhvr>
                                    </p:animEffect>
                                  </p:childTnLst>
                                </p:cTn>
                              </p:par>
                            </p:childTnLst>
                          </p:cTn>
                        </p:par>
                        <p:par>
                          <p:cTn id="31" fill="hold">
                            <p:stCondLst>
                              <p:cond delay="1500"/>
                            </p:stCondLst>
                            <p:childTnLst>
                              <p:par>
                                <p:cTn id="32" presetID="14" presetClass="entr" presetSubtype="10" fill="hold"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randombar(horizontal)">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4"/>
                                        </p:tgtEl>
                                        <p:attrNameLst>
                                          <p:attrName>style.visibility</p:attrName>
                                        </p:attrNameLst>
                                      </p:cBhvr>
                                      <p:to>
                                        <p:strVal val="visible"/>
                                      </p:to>
                                    </p:set>
                                    <p:animEffect transition="in" filter="fade">
                                      <p:cBhvr>
                                        <p:cTn id="39" dur="500"/>
                                        <p:tgtEl>
                                          <p:spTgt spid="6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wipe(up)">
                                      <p:cBhvr>
                                        <p:cTn id="44" dur="500"/>
                                        <p:tgtEl>
                                          <p:spTgt spid="36"/>
                                        </p:tgtEl>
                                      </p:cBhvr>
                                    </p:animEffect>
                                  </p:childTnLst>
                                </p:cTn>
                              </p:par>
                            </p:childTnLst>
                          </p:cTn>
                        </p:par>
                        <p:par>
                          <p:cTn id="45" fill="hold">
                            <p:stCondLst>
                              <p:cond delay="500"/>
                            </p:stCondLst>
                            <p:childTnLst>
                              <p:par>
                                <p:cTn id="46" presetID="14" presetClass="entr" presetSubtype="10" fill="hold" nodeType="after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randombar(horizontal)">
                                      <p:cBhvr>
                                        <p:cTn id="48" dur="500"/>
                                        <p:tgtEl>
                                          <p:spTgt spid="19"/>
                                        </p:tgtEl>
                                      </p:cBhvr>
                                    </p:animEffect>
                                  </p:childTnLst>
                                </p:cTn>
                              </p:par>
                            </p:childTnLst>
                          </p:cTn>
                        </p:par>
                        <p:par>
                          <p:cTn id="49" fill="hold">
                            <p:stCondLst>
                              <p:cond delay="1000"/>
                            </p:stCondLst>
                            <p:childTnLst>
                              <p:par>
                                <p:cTn id="50" presetID="10" presetClass="entr" presetSubtype="0" fill="hold" grpId="0" nodeType="after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wipe(up)">
                                      <p:cBhvr>
                                        <p:cTn id="57" dur="500"/>
                                        <p:tgtEl>
                                          <p:spTgt spid="42"/>
                                        </p:tgtEl>
                                      </p:cBhvr>
                                    </p:animEffect>
                                  </p:childTnLst>
                                </p:cTn>
                              </p:par>
                            </p:childTnLst>
                          </p:cTn>
                        </p:par>
                        <p:par>
                          <p:cTn id="58" fill="hold">
                            <p:stCondLst>
                              <p:cond delay="500"/>
                            </p:stCondLst>
                            <p:childTnLst>
                              <p:par>
                                <p:cTn id="59" presetID="14" presetClass="entr" presetSubtype="10" fill="hold" nodeType="after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randombar(horizontal)">
                                      <p:cBhvr>
                                        <p:cTn id="61" dur="500"/>
                                        <p:tgtEl>
                                          <p:spTgt spid="22"/>
                                        </p:tgtEl>
                                      </p:cBhvr>
                                    </p:animEffect>
                                  </p:childTnLst>
                                </p:cTn>
                              </p:par>
                              <p:par>
                                <p:cTn id="62" presetID="22" presetClass="entr" presetSubtype="1" fill="hold" nodeType="with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wipe(up)">
                                      <p:cBhvr>
                                        <p:cTn id="64" dur="500"/>
                                        <p:tgtEl>
                                          <p:spTgt spid="40"/>
                                        </p:tgtEl>
                                      </p:cBhvr>
                                    </p:animEffect>
                                  </p:childTnLst>
                                </p:cTn>
                              </p:par>
                            </p:childTnLst>
                          </p:cTn>
                        </p:par>
                        <p:par>
                          <p:cTn id="65" fill="hold">
                            <p:stCondLst>
                              <p:cond delay="1000"/>
                            </p:stCondLst>
                            <p:childTnLst>
                              <p:par>
                                <p:cTn id="66" presetID="14" presetClass="entr" presetSubtype="10" fill="hold" nodeType="after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randombar(horizontal)">
                                      <p:cBhvr>
                                        <p:cTn id="68" dur="500"/>
                                        <p:tgtEl>
                                          <p:spTgt spid="21"/>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wipe(up)">
                                      <p:cBhvr>
                                        <p:cTn id="73" dur="500"/>
                                        <p:tgtEl>
                                          <p:spTgt spid="34"/>
                                        </p:tgtEl>
                                      </p:cBhvr>
                                    </p:animEffect>
                                  </p:childTnLst>
                                </p:cTn>
                              </p:par>
                            </p:childTnLst>
                          </p:cTn>
                        </p:par>
                        <p:par>
                          <p:cTn id="74" fill="hold">
                            <p:stCondLst>
                              <p:cond delay="500"/>
                            </p:stCondLst>
                            <p:childTnLst>
                              <p:par>
                                <p:cTn id="75" presetID="14" presetClass="entr" presetSubtype="10" fill="hold" nodeType="after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randombar(horizontal)">
                                      <p:cBhvr>
                                        <p:cTn id="77" dur="500"/>
                                        <p:tgtEl>
                                          <p:spTgt spid="13"/>
                                        </p:tgtEl>
                                      </p:cBhvr>
                                    </p:animEffect>
                                  </p:childTnLst>
                                </p:cTn>
                              </p:par>
                            </p:childTnLst>
                          </p:cTn>
                        </p:par>
                        <p:par>
                          <p:cTn id="78" fill="hold">
                            <p:stCondLst>
                              <p:cond delay="1000"/>
                            </p:stCondLst>
                            <p:childTnLst>
                              <p:par>
                                <p:cTn id="79" presetID="22" presetClass="entr" presetSubtype="1" fill="hold" nodeType="afterEffect">
                                  <p:stCondLst>
                                    <p:cond delay="0"/>
                                  </p:stCondLst>
                                  <p:childTnLst>
                                    <p:set>
                                      <p:cBhvr>
                                        <p:cTn id="80" dur="1" fill="hold">
                                          <p:stCondLst>
                                            <p:cond delay="0"/>
                                          </p:stCondLst>
                                        </p:cTn>
                                        <p:tgtEl>
                                          <p:spTgt spid="38"/>
                                        </p:tgtEl>
                                        <p:attrNameLst>
                                          <p:attrName>style.visibility</p:attrName>
                                        </p:attrNameLst>
                                      </p:cBhvr>
                                      <p:to>
                                        <p:strVal val="visible"/>
                                      </p:to>
                                    </p:set>
                                    <p:animEffect transition="in" filter="wipe(up)">
                                      <p:cBhvr>
                                        <p:cTn id="81" dur="500"/>
                                        <p:tgtEl>
                                          <p:spTgt spid="38"/>
                                        </p:tgtEl>
                                      </p:cBhvr>
                                    </p:animEffect>
                                  </p:childTnLst>
                                </p:cTn>
                              </p:par>
                            </p:childTnLst>
                          </p:cTn>
                        </p:par>
                        <p:par>
                          <p:cTn id="82" fill="hold">
                            <p:stCondLst>
                              <p:cond delay="1500"/>
                            </p:stCondLst>
                            <p:childTnLst>
                              <p:par>
                                <p:cTn id="83" presetID="14" presetClass="entr" presetSubtype="10" fill="hold" nodeType="afterEffect">
                                  <p:stCondLst>
                                    <p:cond delay="0"/>
                                  </p:stCondLst>
                                  <p:childTnLst>
                                    <p:set>
                                      <p:cBhvr>
                                        <p:cTn id="84" dur="1" fill="hold">
                                          <p:stCondLst>
                                            <p:cond delay="0"/>
                                          </p:stCondLst>
                                        </p:cTn>
                                        <p:tgtEl>
                                          <p:spTgt spid="20"/>
                                        </p:tgtEl>
                                        <p:attrNameLst>
                                          <p:attrName>style.visibility</p:attrName>
                                        </p:attrNameLst>
                                      </p:cBhvr>
                                      <p:to>
                                        <p:strVal val="visible"/>
                                      </p:to>
                                    </p:set>
                                    <p:animEffect transition="in" filter="randombar(horizontal)">
                                      <p:cBhvr>
                                        <p:cTn id="85" dur="500"/>
                                        <p:tgtEl>
                                          <p:spTgt spid="20"/>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66"/>
                                        </p:tgtEl>
                                        <p:attrNameLst>
                                          <p:attrName>style.visibility</p:attrName>
                                        </p:attrNameLst>
                                      </p:cBhvr>
                                      <p:to>
                                        <p:strVal val="visible"/>
                                      </p:to>
                                    </p:set>
                                    <p:animEffect transition="in" filter="fade">
                                      <p:cBhvr>
                                        <p:cTn id="90" dur="500"/>
                                        <p:tgtEl>
                                          <p:spTgt spid="66"/>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1" fill="hold" nodeType="click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wipe(up)">
                                      <p:cBhvr>
                                        <p:cTn id="95" dur="500"/>
                                        <p:tgtEl>
                                          <p:spTgt spid="44"/>
                                        </p:tgtEl>
                                      </p:cBhvr>
                                    </p:animEffect>
                                  </p:childTnLst>
                                </p:cTn>
                              </p:par>
                            </p:childTnLst>
                          </p:cTn>
                        </p:par>
                        <p:par>
                          <p:cTn id="96" fill="hold">
                            <p:stCondLst>
                              <p:cond delay="500"/>
                            </p:stCondLst>
                            <p:childTnLst>
                              <p:par>
                                <p:cTn id="97" presetID="14" presetClass="entr" presetSubtype="10" fill="hold" nodeType="afterEffect">
                                  <p:stCondLst>
                                    <p:cond delay="0"/>
                                  </p:stCondLst>
                                  <p:childTnLst>
                                    <p:set>
                                      <p:cBhvr>
                                        <p:cTn id="98" dur="1" fill="hold">
                                          <p:stCondLst>
                                            <p:cond delay="0"/>
                                          </p:stCondLst>
                                        </p:cTn>
                                        <p:tgtEl>
                                          <p:spTgt spid="23"/>
                                        </p:tgtEl>
                                        <p:attrNameLst>
                                          <p:attrName>style.visibility</p:attrName>
                                        </p:attrNameLst>
                                      </p:cBhvr>
                                      <p:to>
                                        <p:strVal val="visible"/>
                                      </p:to>
                                    </p:set>
                                    <p:animEffect transition="in" filter="randombar(horizontal)">
                                      <p:cBhvr>
                                        <p:cTn id="99" dur="500"/>
                                        <p:tgtEl>
                                          <p:spTgt spid="23"/>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1" fill="hold" nodeType="clickEffect">
                                  <p:stCondLst>
                                    <p:cond delay="0"/>
                                  </p:stCondLst>
                                  <p:childTnLst>
                                    <p:set>
                                      <p:cBhvr>
                                        <p:cTn id="103" dur="1" fill="hold">
                                          <p:stCondLst>
                                            <p:cond delay="0"/>
                                          </p:stCondLst>
                                        </p:cTn>
                                        <p:tgtEl>
                                          <p:spTgt spid="46"/>
                                        </p:tgtEl>
                                        <p:attrNameLst>
                                          <p:attrName>style.visibility</p:attrName>
                                        </p:attrNameLst>
                                      </p:cBhvr>
                                      <p:to>
                                        <p:strVal val="visible"/>
                                      </p:to>
                                    </p:set>
                                    <p:animEffect transition="in" filter="wipe(up)">
                                      <p:cBhvr>
                                        <p:cTn id="104" dur="500"/>
                                        <p:tgtEl>
                                          <p:spTgt spid="46"/>
                                        </p:tgtEl>
                                      </p:cBhvr>
                                    </p:animEffect>
                                  </p:childTnLst>
                                </p:cTn>
                              </p:par>
                            </p:childTnLst>
                          </p:cTn>
                        </p:par>
                        <p:par>
                          <p:cTn id="105" fill="hold">
                            <p:stCondLst>
                              <p:cond delay="500"/>
                            </p:stCondLst>
                            <p:childTnLst>
                              <p:par>
                                <p:cTn id="106" presetID="14" presetClass="entr" presetSubtype="10" fill="hold" nodeType="afterEffect">
                                  <p:stCondLst>
                                    <p:cond delay="0"/>
                                  </p:stCondLst>
                                  <p:childTnLst>
                                    <p:set>
                                      <p:cBhvr>
                                        <p:cTn id="107" dur="1" fill="hold">
                                          <p:stCondLst>
                                            <p:cond delay="0"/>
                                          </p:stCondLst>
                                        </p:cTn>
                                        <p:tgtEl>
                                          <p:spTgt spid="24"/>
                                        </p:tgtEl>
                                        <p:attrNameLst>
                                          <p:attrName>style.visibility</p:attrName>
                                        </p:attrNameLst>
                                      </p:cBhvr>
                                      <p:to>
                                        <p:strVal val="visible"/>
                                      </p:to>
                                    </p:set>
                                    <p:animEffect transition="in" filter="randombar(horizontal)">
                                      <p:cBhvr>
                                        <p:cTn id="108" dur="500"/>
                                        <p:tgtEl>
                                          <p:spTgt spid="24"/>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67"/>
                                        </p:tgtEl>
                                        <p:attrNameLst>
                                          <p:attrName>style.visibility</p:attrName>
                                        </p:attrNameLst>
                                      </p:cBhvr>
                                      <p:to>
                                        <p:strVal val="visible"/>
                                      </p:to>
                                    </p:set>
                                    <p:animEffect transition="in" filter="fade">
                                      <p:cBhvr>
                                        <p:cTn id="113" dur="500"/>
                                        <p:tgtEl>
                                          <p:spTgt spid="67"/>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1" fill="hold" nodeType="clickEffect">
                                  <p:stCondLst>
                                    <p:cond delay="0"/>
                                  </p:stCondLst>
                                  <p:childTnLst>
                                    <p:set>
                                      <p:cBhvr>
                                        <p:cTn id="117" dur="1" fill="hold">
                                          <p:stCondLst>
                                            <p:cond delay="0"/>
                                          </p:stCondLst>
                                        </p:cTn>
                                        <p:tgtEl>
                                          <p:spTgt spid="48"/>
                                        </p:tgtEl>
                                        <p:attrNameLst>
                                          <p:attrName>style.visibility</p:attrName>
                                        </p:attrNameLst>
                                      </p:cBhvr>
                                      <p:to>
                                        <p:strVal val="visible"/>
                                      </p:to>
                                    </p:set>
                                    <p:animEffect transition="in" filter="wipe(up)">
                                      <p:cBhvr>
                                        <p:cTn id="118" dur="500"/>
                                        <p:tgtEl>
                                          <p:spTgt spid="48"/>
                                        </p:tgtEl>
                                      </p:cBhvr>
                                    </p:animEffect>
                                  </p:childTnLst>
                                </p:cTn>
                              </p:par>
                            </p:childTnLst>
                          </p:cTn>
                        </p:par>
                      </p:childTnLst>
                    </p:cTn>
                  </p:par>
                  <p:par>
                    <p:cTn id="119" fill="hold">
                      <p:stCondLst>
                        <p:cond delay="indefinite"/>
                      </p:stCondLst>
                      <p:childTnLst>
                        <p:par>
                          <p:cTn id="120" fill="hold">
                            <p:stCondLst>
                              <p:cond delay="0"/>
                            </p:stCondLst>
                            <p:childTnLst>
                              <p:par>
                                <p:cTn id="121" presetID="14" presetClass="entr" presetSubtype="10" fill="hold" nodeType="clickEffect">
                                  <p:stCondLst>
                                    <p:cond delay="0"/>
                                  </p:stCondLst>
                                  <p:childTnLst>
                                    <p:set>
                                      <p:cBhvr>
                                        <p:cTn id="122" dur="1" fill="hold">
                                          <p:stCondLst>
                                            <p:cond delay="0"/>
                                          </p:stCondLst>
                                        </p:cTn>
                                        <p:tgtEl>
                                          <p:spTgt spid="15"/>
                                        </p:tgtEl>
                                        <p:attrNameLst>
                                          <p:attrName>style.visibility</p:attrName>
                                        </p:attrNameLst>
                                      </p:cBhvr>
                                      <p:to>
                                        <p:strVal val="visible"/>
                                      </p:to>
                                    </p:set>
                                    <p:animEffect transition="in" filter="randombar(horizontal)">
                                      <p:cBhvr>
                                        <p:cTn id="123" dur="500"/>
                                        <p:tgtEl>
                                          <p:spTgt spid="15"/>
                                        </p:tgtEl>
                                      </p:cBhvr>
                                    </p:animEffect>
                                  </p:childTnLst>
                                </p:cTn>
                              </p:par>
                            </p:childTnLst>
                          </p:cTn>
                        </p:par>
                        <p:par>
                          <p:cTn id="124" fill="hold">
                            <p:stCondLst>
                              <p:cond delay="500"/>
                            </p:stCondLst>
                            <p:childTnLst>
                              <p:par>
                                <p:cTn id="125" presetID="10" presetClass="entr" presetSubtype="0" fill="hold" grpId="0" nodeType="afterEffect">
                                  <p:stCondLst>
                                    <p:cond delay="0"/>
                                  </p:stCondLst>
                                  <p:childTnLst>
                                    <p:set>
                                      <p:cBhvr>
                                        <p:cTn id="126" dur="1" fill="hold">
                                          <p:stCondLst>
                                            <p:cond delay="0"/>
                                          </p:stCondLst>
                                        </p:cTn>
                                        <p:tgtEl>
                                          <p:spTgt spid="68"/>
                                        </p:tgtEl>
                                        <p:attrNameLst>
                                          <p:attrName>style.visibility</p:attrName>
                                        </p:attrNameLst>
                                      </p:cBhvr>
                                      <p:to>
                                        <p:strVal val="visible"/>
                                      </p:to>
                                    </p:set>
                                    <p:animEffect transition="in" filter="fade">
                                      <p:cBhvr>
                                        <p:cTn id="127" dur="500"/>
                                        <p:tgtEl>
                                          <p:spTgt spid="68"/>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1" fill="hold" nodeType="clickEffect">
                                  <p:stCondLst>
                                    <p:cond delay="0"/>
                                  </p:stCondLst>
                                  <p:childTnLst>
                                    <p:set>
                                      <p:cBhvr>
                                        <p:cTn id="131" dur="1" fill="hold">
                                          <p:stCondLst>
                                            <p:cond delay="0"/>
                                          </p:stCondLst>
                                        </p:cTn>
                                        <p:tgtEl>
                                          <p:spTgt spid="51"/>
                                        </p:tgtEl>
                                        <p:attrNameLst>
                                          <p:attrName>style.visibility</p:attrName>
                                        </p:attrNameLst>
                                      </p:cBhvr>
                                      <p:to>
                                        <p:strVal val="visible"/>
                                      </p:to>
                                    </p:set>
                                    <p:animEffect transition="in" filter="wipe(up)">
                                      <p:cBhvr>
                                        <p:cTn id="132" dur="500"/>
                                        <p:tgtEl>
                                          <p:spTgt spid="51"/>
                                        </p:tgtEl>
                                      </p:cBhvr>
                                    </p:animEffect>
                                  </p:childTnLst>
                                </p:cTn>
                              </p:par>
                            </p:childTnLst>
                          </p:cTn>
                        </p:par>
                        <p:par>
                          <p:cTn id="133" fill="hold">
                            <p:stCondLst>
                              <p:cond delay="500"/>
                            </p:stCondLst>
                            <p:childTnLst>
                              <p:par>
                                <p:cTn id="134" presetID="14" presetClass="entr" presetSubtype="10" fill="hold" nodeType="afterEffect">
                                  <p:stCondLst>
                                    <p:cond delay="0"/>
                                  </p:stCondLst>
                                  <p:childTnLst>
                                    <p:set>
                                      <p:cBhvr>
                                        <p:cTn id="135" dur="1" fill="hold">
                                          <p:stCondLst>
                                            <p:cond delay="0"/>
                                          </p:stCondLst>
                                        </p:cTn>
                                        <p:tgtEl>
                                          <p:spTgt spid="16"/>
                                        </p:tgtEl>
                                        <p:attrNameLst>
                                          <p:attrName>style.visibility</p:attrName>
                                        </p:attrNameLst>
                                      </p:cBhvr>
                                      <p:to>
                                        <p:strVal val="visible"/>
                                      </p:to>
                                    </p:set>
                                    <p:animEffect transition="in" filter="randombar(horizontal)">
                                      <p:cBhvr>
                                        <p:cTn id="136" dur="500"/>
                                        <p:tgtEl>
                                          <p:spTgt spid="16"/>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1" fill="hold" nodeType="clickEffect">
                                  <p:stCondLst>
                                    <p:cond delay="0"/>
                                  </p:stCondLst>
                                  <p:childTnLst>
                                    <p:set>
                                      <p:cBhvr>
                                        <p:cTn id="140" dur="1" fill="hold">
                                          <p:stCondLst>
                                            <p:cond delay="0"/>
                                          </p:stCondLst>
                                        </p:cTn>
                                        <p:tgtEl>
                                          <p:spTgt spid="53"/>
                                        </p:tgtEl>
                                        <p:attrNameLst>
                                          <p:attrName>style.visibility</p:attrName>
                                        </p:attrNameLst>
                                      </p:cBhvr>
                                      <p:to>
                                        <p:strVal val="visible"/>
                                      </p:to>
                                    </p:set>
                                    <p:animEffect transition="in" filter="wipe(up)">
                                      <p:cBhvr>
                                        <p:cTn id="141" dur="500"/>
                                        <p:tgtEl>
                                          <p:spTgt spid="53"/>
                                        </p:tgtEl>
                                      </p:cBhvr>
                                    </p:animEffect>
                                  </p:childTnLst>
                                </p:cTn>
                              </p:par>
                            </p:childTnLst>
                          </p:cTn>
                        </p:par>
                        <p:par>
                          <p:cTn id="142" fill="hold">
                            <p:stCondLst>
                              <p:cond delay="500"/>
                            </p:stCondLst>
                            <p:childTnLst>
                              <p:par>
                                <p:cTn id="143" presetID="14" presetClass="entr" presetSubtype="10" fill="hold" nodeType="afterEffect">
                                  <p:stCondLst>
                                    <p:cond delay="0"/>
                                  </p:stCondLst>
                                  <p:childTnLst>
                                    <p:set>
                                      <p:cBhvr>
                                        <p:cTn id="144" dur="1" fill="hold">
                                          <p:stCondLst>
                                            <p:cond delay="0"/>
                                          </p:stCondLst>
                                        </p:cTn>
                                        <p:tgtEl>
                                          <p:spTgt spid="25"/>
                                        </p:tgtEl>
                                        <p:attrNameLst>
                                          <p:attrName>style.visibility</p:attrName>
                                        </p:attrNameLst>
                                      </p:cBhvr>
                                      <p:to>
                                        <p:strVal val="visible"/>
                                      </p:to>
                                    </p:set>
                                    <p:animEffect transition="in" filter="randombar(horizontal)">
                                      <p:cBhvr>
                                        <p:cTn id="145" dur="500"/>
                                        <p:tgtEl>
                                          <p:spTgt spid="25"/>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grpId="0" nodeType="clickEffect">
                                  <p:stCondLst>
                                    <p:cond delay="0"/>
                                  </p:stCondLst>
                                  <p:childTnLst>
                                    <p:set>
                                      <p:cBhvr>
                                        <p:cTn id="149" dur="1" fill="hold">
                                          <p:stCondLst>
                                            <p:cond delay="0"/>
                                          </p:stCondLst>
                                        </p:cTn>
                                        <p:tgtEl>
                                          <p:spTgt spid="69"/>
                                        </p:tgtEl>
                                        <p:attrNameLst>
                                          <p:attrName>style.visibility</p:attrName>
                                        </p:attrNameLst>
                                      </p:cBhvr>
                                      <p:to>
                                        <p:strVal val="visible"/>
                                      </p:to>
                                    </p:set>
                                    <p:animEffect transition="in" filter="fade">
                                      <p:cBhvr>
                                        <p:cTn id="150" dur="500"/>
                                        <p:tgtEl>
                                          <p:spTgt spid="69"/>
                                        </p:tgtEl>
                                      </p:cBhvr>
                                    </p:animEffect>
                                  </p:childTnLst>
                                </p:cTn>
                              </p:par>
                            </p:childTnLst>
                          </p:cTn>
                        </p:par>
                      </p:childTnLst>
                    </p:cTn>
                  </p:par>
                  <p:par>
                    <p:cTn id="151" fill="hold">
                      <p:stCondLst>
                        <p:cond delay="indefinite"/>
                      </p:stCondLst>
                      <p:childTnLst>
                        <p:par>
                          <p:cTn id="152" fill="hold">
                            <p:stCondLst>
                              <p:cond delay="0"/>
                            </p:stCondLst>
                            <p:childTnLst>
                              <p:par>
                                <p:cTn id="153" presetID="21" presetClass="entr" presetSubtype="1" fill="hold" grpId="0" nodeType="clickEffect">
                                  <p:stCondLst>
                                    <p:cond delay="0"/>
                                  </p:stCondLst>
                                  <p:childTnLst>
                                    <p:set>
                                      <p:cBhvr>
                                        <p:cTn id="154" dur="1" fill="hold">
                                          <p:stCondLst>
                                            <p:cond delay="0"/>
                                          </p:stCondLst>
                                        </p:cTn>
                                        <p:tgtEl>
                                          <p:spTgt spid="2"/>
                                        </p:tgtEl>
                                        <p:attrNameLst>
                                          <p:attrName>style.visibility</p:attrName>
                                        </p:attrNameLst>
                                      </p:cBhvr>
                                      <p:to>
                                        <p:strVal val="visible"/>
                                      </p:to>
                                    </p:set>
                                    <p:animEffect transition="in" filter="wheel(1)">
                                      <p:cBhvr>
                                        <p:cTn id="155"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P spid="66" grpId="0" animBg="1"/>
      <p:bldP spid="67" grpId="0" animBg="1"/>
      <p:bldP spid="68" grpId="0" animBg="1"/>
      <p:bldP spid="69" grpId="0" animBg="1"/>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Characteristics </a:t>
            </a:r>
          </a:p>
        </p:txBody>
      </p:sp>
      <p:sp>
        <p:nvSpPr>
          <p:cNvPr id="3" name="Content Placeholder 2"/>
          <p:cNvSpPr>
            <a:spLocks noGrp="1"/>
          </p:cNvSpPr>
          <p:nvPr>
            <p:ph idx="1"/>
          </p:nvPr>
        </p:nvSpPr>
        <p:spPr/>
        <p:txBody>
          <a:bodyPr/>
          <a:lstStyle/>
          <a:p>
            <a:pPr marL="457200" indent="-457200">
              <a:buFont typeface="+mj-lt"/>
              <a:buAutoNum type="arabicPeriod"/>
            </a:pPr>
            <a:r>
              <a:rPr lang="en-US" dirty="0"/>
              <a:t>Is the problem decomposable into a set of independent smaller or easier sub-problems?</a:t>
            </a:r>
          </a:p>
          <a:p>
            <a:pPr marL="457200" indent="-457200">
              <a:buFont typeface="+mj-lt"/>
              <a:buAutoNum type="arabicPeriod"/>
            </a:pPr>
            <a:r>
              <a:rPr lang="en-US" dirty="0"/>
              <a:t>Can solution steps be ignored or at least undone if they prove unwise?</a:t>
            </a:r>
          </a:p>
          <a:p>
            <a:pPr marL="457200" indent="-457200">
              <a:buFont typeface="+mj-lt"/>
              <a:buAutoNum type="arabicPeriod"/>
            </a:pPr>
            <a:r>
              <a:rPr lang="en-US" dirty="0"/>
              <a:t>Is the problem’s universe predictable?</a:t>
            </a:r>
          </a:p>
          <a:p>
            <a:pPr marL="457200" indent="-457200">
              <a:buFont typeface="+mj-lt"/>
              <a:buAutoNum type="arabicPeriod"/>
            </a:pPr>
            <a:r>
              <a:rPr lang="en-US" dirty="0"/>
              <a:t>Is a good solution to the problem obvious without comparison to all other possible solutions?</a:t>
            </a:r>
          </a:p>
          <a:p>
            <a:pPr marL="457200" indent="-457200">
              <a:buFont typeface="+mj-lt"/>
              <a:buAutoNum type="arabicPeriod"/>
            </a:pPr>
            <a:r>
              <a:rPr lang="en-US" dirty="0"/>
              <a:t>Is the desired solution a state of the world or a path to a state?</a:t>
            </a:r>
          </a:p>
          <a:p>
            <a:pPr marL="457200" indent="-457200">
              <a:buFont typeface="+mj-lt"/>
              <a:buAutoNum type="arabicPeriod"/>
            </a:pPr>
            <a:r>
              <a:rPr lang="en-US" dirty="0"/>
              <a:t>Is a large amount of knowledge absolutely required to solve the problem or is knowledge important only to constrain the search?</a:t>
            </a:r>
          </a:p>
          <a:p>
            <a:pPr marL="457200" indent="-457200">
              <a:buFont typeface="+mj-lt"/>
              <a:buAutoNum type="arabicPeriod"/>
            </a:pPr>
            <a:r>
              <a:rPr lang="en-US" dirty="0"/>
              <a:t>Can a computer that is simply given the problem return the solution or will the solution of the problem require interaction between the computer and a person</a:t>
            </a:r>
            <a:r>
              <a:rPr lang="en-US" dirty="0" smtClean="0"/>
              <a:t>?</a:t>
            </a:r>
            <a:endParaRPr lang="en-US" dirty="0"/>
          </a:p>
        </p:txBody>
      </p:sp>
    </p:spTree>
    <p:extLst>
      <p:ext uri="{BB962C8B-B14F-4D97-AF65-F5344CB8AC3E}">
        <p14:creationId xmlns:p14="http://schemas.microsoft.com/office/powerpoint/2010/main" val="2029662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Chess Analysis with Respect to Seven Problem Characteristics </a:t>
            </a:r>
          </a:p>
        </p:txBody>
      </p:sp>
      <p:graphicFrame>
        <p:nvGraphicFramePr>
          <p:cNvPr id="4" name="Table 3"/>
          <p:cNvGraphicFramePr>
            <a:graphicFrameLocks noGrp="1"/>
          </p:cNvGraphicFramePr>
          <p:nvPr>
            <p:extLst>
              <p:ext uri="{D42A27DB-BD31-4B8C-83A1-F6EECF244321}">
                <p14:modId xmlns:p14="http://schemas.microsoft.com/office/powerpoint/2010/main" val="1913182466"/>
              </p:ext>
            </p:extLst>
          </p:nvPr>
        </p:nvGraphicFramePr>
        <p:xfrm>
          <a:off x="458933" y="1004375"/>
          <a:ext cx="11274135" cy="4663438"/>
        </p:xfrm>
        <a:graphic>
          <a:graphicData uri="http://schemas.openxmlformats.org/drawingml/2006/table">
            <a:tbl>
              <a:tblPr firstRow="1" bandRow="1">
                <a:tableStyleId>{93296810-A885-4BE3-A3E7-6D5BEEA58F35}</a:tableStyleId>
              </a:tblPr>
              <a:tblGrid>
                <a:gridCol w="4561607"/>
                <a:gridCol w="1007918"/>
                <a:gridCol w="5704610"/>
              </a:tblGrid>
              <a:tr h="576555">
                <a:tc>
                  <a:txBody>
                    <a:bodyPr/>
                    <a:lstStyle/>
                    <a:p>
                      <a:pPr algn="l"/>
                      <a:r>
                        <a:rPr lang="en-US" dirty="0" smtClean="0"/>
                        <a:t>Problem Characteristics</a:t>
                      </a:r>
                    </a:p>
                  </a:txBody>
                  <a:tcPr anchor="ctr">
                    <a:lnB w="12700" cap="flat" cmpd="sng" algn="ctr">
                      <a:solidFill>
                        <a:srgbClr val="F9C5D7"/>
                      </a:solidFill>
                      <a:prstDash val="solid"/>
                      <a:round/>
                      <a:headEnd type="none" w="med" len="med"/>
                      <a:tailEnd type="none" w="med" len="med"/>
                    </a:lnB>
                    <a:solidFill>
                      <a:srgbClr val="CC339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bg1"/>
                          </a:solidFill>
                          <a:ea typeface="Calibri"/>
                          <a:cs typeface="Times New Roman"/>
                        </a:rPr>
                        <a:t>Satisfied </a:t>
                      </a:r>
                    </a:p>
                  </a:txBody>
                  <a:tcPr anchor="ctr">
                    <a:lnB w="12700" cap="flat" cmpd="sng" algn="ctr">
                      <a:solidFill>
                        <a:srgbClr val="F9C5D7"/>
                      </a:solidFill>
                      <a:prstDash val="solid"/>
                      <a:round/>
                      <a:headEnd type="none" w="med" len="med"/>
                      <a:tailEnd type="none" w="med" len="med"/>
                    </a:lnB>
                    <a:solidFill>
                      <a:srgbClr val="CC339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bg1"/>
                          </a:solidFill>
                          <a:ea typeface="Calibri"/>
                          <a:cs typeface="Times New Roman"/>
                        </a:rPr>
                        <a:t>Justification </a:t>
                      </a:r>
                    </a:p>
                  </a:txBody>
                  <a:tcPr anchor="ctr">
                    <a:lnB w="12700" cap="flat" cmpd="sng" algn="ctr">
                      <a:solidFill>
                        <a:srgbClr val="F9C5D7"/>
                      </a:solidFill>
                      <a:prstDash val="solid"/>
                      <a:round/>
                      <a:headEnd type="none" w="med" len="med"/>
                      <a:tailEnd type="none" w="med" len="med"/>
                    </a:lnB>
                    <a:solidFill>
                      <a:srgbClr val="CC3399"/>
                    </a:solidFill>
                  </a:tcPr>
                </a:tc>
              </a:tr>
              <a:tr h="5765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0070C0"/>
                          </a:solidFill>
                        </a:rPr>
                        <a:t>Is the problem decomposable ?</a:t>
                      </a:r>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noFill/>
                  </a:tcPr>
                </a:tc>
                <a:tc>
                  <a:txBody>
                    <a:bodyPr/>
                    <a:lstStyle/>
                    <a:p>
                      <a:pPr algn="ctr"/>
                      <a:r>
                        <a:rPr lang="en-US" dirty="0" smtClean="0">
                          <a:solidFill>
                            <a:schemeClr val="tx1"/>
                          </a:solidFill>
                        </a:rPr>
                        <a:t>No </a:t>
                      </a:r>
                      <a:endParaRPr lang="en-US" dirty="0">
                        <a:solidFill>
                          <a:schemeClr val="tx1"/>
                        </a:solidFill>
                      </a:endParaRPr>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rPr>
                        <a:t>Dependent</a:t>
                      </a:r>
                      <a:r>
                        <a:rPr lang="en-US" sz="1800" b="1" dirty="0" smtClean="0">
                          <a:solidFill>
                            <a:schemeClr val="tx1"/>
                          </a:solidFill>
                        </a:rPr>
                        <a:t> </a:t>
                      </a:r>
                      <a:r>
                        <a:rPr lang="en-US" sz="1800" dirty="0" smtClean="0">
                          <a:solidFill>
                            <a:schemeClr val="tx1"/>
                          </a:solidFill>
                        </a:rPr>
                        <a:t>moves</a:t>
                      </a:r>
                      <a:r>
                        <a:rPr lang="en-US" sz="1800" b="1" dirty="0" smtClean="0">
                          <a:solidFill>
                            <a:schemeClr val="tx1"/>
                          </a:solidFill>
                        </a:rPr>
                        <a:t> </a:t>
                      </a:r>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noFill/>
                  </a:tcPr>
                </a:tc>
              </a:tr>
              <a:tr h="62755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0070C0"/>
                          </a:solidFill>
                        </a:rPr>
                        <a:t>Can solution steps be ignored or at least undone</a:t>
                      </a:r>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noFill/>
                  </a:tcPr>
                </a:tc>
                <a:tc>
                  <a:txBody>
                    <a:bodyPr/>
                    <a:lstStyle/>
                    <a:p>
                      <a:pPr algn="ctr"/>
                      <a:r>
                        <a:rPr lang="en-US" dirty="0" smtClean="0">
                          <a:solidFill>
                            <a:schemeClr val="tx1"/>
                          </a:solidFill>
                        </a:rPr>
                        <a:t>No </a:t>
                      </a:r>
                      <a:endParaRPr lang="en-US" dirty="0">
                        <a:solidFill>
                          <a:schemeClr val="tx1"/>
                        </a:solidFill>
                      </a:endParaRPr>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Wrong move can’t be undone</a:t>
                      </a:r>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noFill/>
                  </a:tcPr>
                </a:tc>
              </a:tr>
              <a:tr h="5765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0070C0"/>
                          </a:solidFill>
                        </a:rPr>
                        <a:t>Is the problem’s universe predictable</a:t>
                      </a:r>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noFill/>
                  </a:tcPr>
                </a:tc>
                <a:tc>
                  <a:txBody>
                    <a:bodyPr/>
                    <a:lstStyle/>
                    <a:p>
                      <a:pPr algn="ctr"/>
                      <a:r>
                        <a:rPr lang="en-US" dirty="0" smtClean="0">
                          <a:solidFill>
                            <a:schemeClr val="tx1"/>
                          </a:solidFill>
                        </a:rPr>
                        <a:t>No </a:t>
                      </a:r>
                      <a:endParaRPr lang="en-US" dirty="0">
                        <a:solidFill>
                          <a:schemeClr val="tx1"/>
                        </a:solidFill>
                      </a:endParaRPr>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Moves of other player can not be predicted </a:t>
                      </a:r>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noFill/>
                  </a:tcPr>
                </a:tc>
              </a:tr>
              <a:tr h="5765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0070C0"/>
                          </a:solidFill>
                        </a:rPr>
                        <a:t>Is a good solution absolute or relative?</a:t>
                      </a:r>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noFill/>
                  </a:tcPr>
                </a:tc>
                <a:tc>
                  <a:txBody>
                    <a:bodyPr/>
                    <a:lstStyle/>
                    <a:p>
                      <a:pPr algn="ctr"/>
                      <a:r>
                        <a:rPr lang="en-US" dirty="0" smtClean="0">
                          <a:solidFill>
                            <a:schemeClr val="tx1"/>
                          </a:solidFill>
                          <a:ea typeface="Calibri"/>
                          <a:cs typeface="Times New Roman"/>
                        </a:rPr>
                        <a:t>Absolute</a:t>
                      </a:r>
                      <a:endParaRPr lang="en-US" dirty="0">
                        <a:solidFill>
                          <a:schemeClr val="tx1"/>
                        </a:solidFill>
                      </a:endParaRPr>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ea typeface="Calibri"/>
                          <a:cs typeface="Times New Roman"/>
                        </a:rPr>
                        <a:t>Winning position need not be compared </a:t>
                      </a:r>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noFill/>
                  </a:tcPr>
                </a:tc>
              </a:tr>
              <a:tr h="5765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0070C0"/>
                          </a:solidFill>
                        </a:rPr>
                        <a:t>Is the solution a state or a path?</a:t>
                      </a:r>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ea typeface="Calibri"/>
                          <a:cs typeface="Times New Roman"/>
                        </a:rPr>
                        <a:t>Path </a:t>
                      </a:r>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ea typeface="Calibri"/>
                          <a:cs typeface="Times New Roman"/>
                        </a:rPr>
                        <a:t>Not only solution but how it is achieved also matters</a:t>
                      </a:r>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noFill/>
                  </a:tcPr>
                </a:tc>
              </a:tr>
              <a:tr h="5765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0070C0"/>
                          </a:solidFill>
                        </a:rPr>
                        <a:t>What is the role of knowledge?</a:t>
                      </a:r>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ea typeface="Calibri"/>
                          <a:cs typeface="Times New Roman"/>
                        </a:rPr>
                        <a:t>Domain specific knowledge is required to constrain search</a:t>
                      </a:r>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noFill/>
                  </a:tcPr>
                </a:tc>
              </a:tr>
              <a:tr h="5765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0070C0"/>
                          </a:solidFill>
                        </a:rPr>
                        <a:t>Does the task require Interaction with a person?</a:t>
                      </a:r>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noFill/>
                  </a:tcPr>
                </a:tc>
                <a:tc>
                  <a:txBody>
                    <a:bodyPr/>
                    <a:lstStyle/>
                    <a:p>
                      <a:pPr algn="ctr"/>
                      <a:r>
                        <a:rPr lang="en-US" dirty="0" smtClean="0">
                          <a:solidFill>
                            <a:schemeClr val="tx1"/>
                          </a:solidFill>
                        </a:rPr>
                        <a:t>No </a:t>
                      </a:r>
                      <a:endParaRPr lang="en-US" dirty="0">
                        <a:solidFill>
                          <a:schemeClr val="tx1"/>
                        </a:solidFill>
                      </a:endParaRPr>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ea typeface="Calibri"/>
                          <a:cs typeface="Times New Roman"/>
                        </a:rPr>
                        <a:t>Once all rules are defined, no need for interaction</a:t>
                      </a:r>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noFill/>
                  </a:tcPr>
                </a:tc>
              </a:tr>
            </a:tbl>
          </a:graphicData>
        </a:graphic>
      </p:graphicFrame>
      <p:sp>
        <p:nvSpPr>
          <p:cNvPr id="5" name="Rectangle 4"/>
          <p:cNvSpPr/>
          <p:nvPr/>
        </p:nvSpPr>
        <p:spPr>
          <a:xfrm>
            <a:off x="5288973" y="1714500"/>
            <a:ext cx="477982" cy="301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095999" y="1714500"/>
            <a:ext cx="1686791" cy="301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288973" y="2324100"/>
            <a:ext cx="477982" cy="301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095999" y="2324100"/>
            <a:ext cx="2736274" cy="301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340928" y="2933700"/>
            <a:ext cx="477982" cy="301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095998" y="2933700"/>
            <a:ext cx="4118265" cy="301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049982" y="3501736"/>
            <a:ext cx="914400" cy="301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095997" y="3512127"/>
            <a:ext cx="3764975" cy="301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268190" y="4064578"/>
            <a:ext cx="550719" cy="301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095996" y="4054187"/>
            <a:ext cx="4897585" cy="301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340927" y="5213348"/>
            <a:ext cx="477982" cy="301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095996" y="4632614"/>
            <a:ext cx="5448304" cy="301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095995" y="5223740"/>
            <a:ext cx="4679377" cy="301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3495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par>
                          <p:cTn id="8" fill="hold">
                            <p:stCondLst>
                              <p:cond delay="500"/>
                            </p:stCondLst>
                            <p:childTnLst>
                              <p:par>
                                <p:cTn id="9" presetID="22" presetClass="exit" presetSubtype="8" fill="hold" grpId="0" nodeType="afterEffect">
                                  <p:stCondLst>
                                    <p:cond delay="0"/>
                                  </p:stCondLst>
                                  <p:childTnLst>
                                    <p:animEffect transition="out" filter="wipe(left)">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2" presetClass="exit" presetSubtype="8" fill="hold" grpId="0" nodeType="clickEffect">
                                  <p:stCondLst>
                                    <p:cond delay="0"/>
                                  </p:stCondLst>
                                  <p:childTnLst>
                                    <p:animEffect transition="out" filter="wipe(left)">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par>
                          <p:cTn id="17" fill="hold">
                            <p:stCondLst>
                              <p:cond delay="500"/>
                            </p:stCondLst>
                            <p:childTnLst>
                              <p:par>
                                <p:cTn id="18" presetID="22" presetClass="exit" presetSubtype="8" fill="hold" grpId="0" nodeType="afterEffect">
                                  <p:stCondLst>
                                    <p:cond delay="0"/>
                                  </p:stCondLst>
                                  <p:childTnLst>
                                    <p:animEffect transition="out" filter="wipe(left)">
                                      <p:cBhvr>
                                        <p:cTn id="19" dur="500"/>
                                        <p:tgtEl>
                                          <p:spTgt spid="8"/>
                                        </p:tgtEl>
                                      </p:cBhvr>
                                    </p:animEffect>
                                    <p:set>
                                      <p:cBhvr>
                                        <p:cTn id="20" dur="1" fill="hold">
                                          <p:stCondLst>
                                            <p:cond delay="499"/>
                                          </p:stCondLst>
                                        </p:cTn>
                                        <p:tgtEl>
                                          <p:spTgt spid="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2" presetClass="exit" presetSubtype="8" fill="hold" grpId="0" nodeType="clickEffect">
                                  <p:stCondLst>
                                    <p:cond delay="0"/>
                                  </p:stCondLst>
                                  <p:childTnLst>
                                    <p:animEffect transition="out" filter="wipe(left)">
                                      <p:cBhvr>
                                        <p:cTn id="24" dur="500"/>
                                        <p:tgtEl>
                                          <p:spTgt spid="9"/>
                                        </p:tgtEl>
                                      </p:cBhvr>
                                    </p:animEffect>
                                    <p:set>
                                      <p:cBhvr>
                                        <p:cTn id="25" dur="1" fill="hold">
                                          <p:stCondLst>
                                            <p:cond delay="499"/>
                                          </p:stCondLst>
                                        </p:cTn>
                                        <p:tgtEl>
                                          <p:spTgt spid="9"/>
                                        </p:tgtEl>
                                        <p:attrNameLst>
                                          <p:attrName>style.visibility</p:attrName>
                                        </p:attrNameLst>
                                      </p:cBhvr>
                                      <p:to>
                                        <p:strVal val="hidden"/>
                                      </p:to>
                                    </p:set>
                                  </p:childTnLst>
                                </p:cTn>
                              </p:par>
                            </p:childTnLst>
                          </p:cTn>
                        </p:par>
                        <p:par>
                          <p:cTn id="26" fill="hold">
                            <p:stCondLst>
                              <p:cond delay="500"/>
                            </p:stCondLst>
                            <p:childTnLst>
                              <p:par>
                                <p:cTn id="27" presetID="22" presetClass="exit" presetSubtype="8" fill="hold" grpId="0" nodeType="afterEffect">
                                  <p:stCondLst>
                                    <p:cond delay="0"/>
                                  </p:stCondLst>
                                  <p:childTnLst>
                                    <p:animEffect transition="out" filter="wipe(left)">
                                      <p:cBhvr>
                                        <p:cTn id="28" dur="500"/>
                                        <p:tgtEl>
                                          <p:spTgt spid="10"/>
                                        </p:tgtEl>
                                      </p:cBhvr>
                                    </p:animEffect>
                                    <p:set>
                                      <p:cBhvr>
                                        <p:cTn id="29" dur="1" fill="hold">
                                          <p:stCondLst>
                                            <p:cond delay="499"/>
                                          </p:stCondLst>
                                        </p:cTn>
                                        <p:tgtEl>
                                          <p:spTgt spid="10"/>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2" presetClass="exit" presetSubtype="8" fill="hold" grpId="0" nodeType="clickEffect">
                                  <p:stCondLst>
                                    <p:cond delay="0"/>
                                  </p:stCondLst>
                                  <p:childTnLst>
                                    <p:animEffect transition="out" filter="wipe(left)">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childTnLst>
                          </p:cTn>
                        </p:par>
                        <p:par>
                          <p:cTn id="35" fill="hold">
                            <p:stCondLst>
                              <p:cond delay="500"/>
                            </p:stCondLst>
                            <p:childTnLst>
                              <p:par>
                                <p:cTn id="36" presetID="22" presetClass="exit" presetSubtype="8" fill="hold" grpId="0" nodeType="afterEffect">
                                  <p:stCondLst>
                                    <p:cond delay="0"/>
                                  </p:stCondLst>
                                  <p:childTnLst>
                                    <p:animEffect transition="out" filter="wipe(left)">
                                      <p:cBhvr>
                                        <p:cTn id="37" dur="500"/>
                                        <p:tgtEl>
                                          <p:spTgt spid="12"/>
                                        </p:tgtEl>
                                      </p:cBhvr>
                                    </p:animEffect>
                                    <p:set>
                                      <p:cBhvr>
                                        <p:cTn id="38" dur="1" fill="hold">
                                          <p:stCondLst>
                                            <p:cond delay="499"/>
                                          </p:stCondLst>
                                        </p:cTn>
                                        <p:tgtEl>
                                          <p:spTgt spid="1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2" presetClass="exit" presetSubtype="8" fill="hold" grpId="0" nodeType="clickEffect">
                                  <p:stCondLst>
                                    <p:cond delay="0"/>
                                  </p:stCondLst>
                                  <p:childTnLst>
                                    <p:animEffect transition="out" filter="wipe(left)">
                                      <p:cBhvr>
                                        <p:cTn id="42" dur="500"/>
                                        <p:tgtEl>
                                          <p:spTgt spid="13"/>
                                        </p:tgtEl>
                                      </p:cBhvr>
                                    </p:animEffect>
                                    <p:set>
                                      <p:cBhvr>
                                        <p:cTn id="43" dur="1" fill="hold">
                                          <p:stCondLst>
                                            <p:cond delay="499"/>
                                          </p:stCondLst>
                                        </p:cTn>
                                        <p:tgtEl>
                                          <p:spTgt spid="13"/>
                                        </p:tgtEl>
                                        <p:attrNameLst>
                                          <p:attrName>style.visibility</p:attrName>
                                        </p:attrNameLst>
                                      </p:cBhvr>
                                      <p:to>
                                        <p:strVal val="hidden"/>
                                      </p:to>
                                    </p:set>
                                  </p:childTnLst>
                                </p:cTn>
                              </p:par>
                            </p:childTnLst>
                          </p:cTn>
                        </p:par>
                        <p:par>
                          <p:cTn id="44" fill="hold">
                            <p:stCondLst>
                              <p:cond delay="500"/>
                            </p:stCondLst>
                            <p:childTnLst>
                              <p:par>
                                <p:cTn id="45" presetID="22" presetClass="exit" presetSubtype="8" fill="hold" grpId="0" nodeType="afterEffect">
                                  <p:stCondLst>
                                    <p:cond delay="0"/>
                                  </p:stCondLst>
                                  <p:childTnLst>
                                    <p:animEffect transition="out" filter="wipe(left)">
                                      <p:cBhvr>
                                        <p:cTn id="46" dur="500"/>
                                        <p:tgtEl>
                                          <p:spTgt spid="14"/>
                                        </p:tgtEl>
                                      </p:cBhvr>
                                    </p:animEffect>
                                    <p:set>
                                      <p:cBhvr>
                                        <p:cTn id="47" dur="1" fill="hold">
                                          <p:stCondLst>
                                            <p:cond delay="499"/>
                                          </p:stCondLst>
                                        </p:cTn>
                                        <p:tgtEl>
                                          <p:spTgt spid="1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xit" presetSubtype="8" fill="hold" grpId="0" nodeType="clickEffect">
                                  <p:stCondLst>
                                    <p:cond delay="0"/>
                                  </p:stCondLst>
                                  <p:childTnLst>
                                    <p:animEffect transition="out" filter="wipe(left)">
                                      <p:cBhvr>
                                        <p:cTn id="51" dur="500"/>
                                        <p:tgtEl>
                                          <p:spTgt spid="16"/>
                                        </p:tgtEl>
                                      </p:cBhvr>
                                    </p:animEffect>
                                    <p:set>
                                      <p:cBhvr>
                                        <p:cTn id="52" dur="1" fill="hold">
                                          <p:stCondLst>
                                            <p:cond delay="499"/>
                                          </p:stCondLst>
                                        </p:cTn>
                                        <p:tgtEl>
                                          <p:spTgt spid="16"/>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xit" presetSubtype="8" fill="hold" grpId="0" nodeType="clickEffect">
                                  <p:stCondLst>
                                    <p:cond delay="0"/>
                                  </p:stCondLst>
                                  <p:childTnLst>
                                    <p:animEffect transition="out" filter="wipe(left)">
                                      <p:cBhvr>
                                        <p:cTn id="56" dur="500"/>
                                        <p:tgtEl>
                                          <p:spTgt spid="15"/>
                                        </p:tgtEl>
                                      </p:cBhvr>
                                    </p:animEffect>
                                    <p:set>
                                      <p:cBhvr>
                                        <p:cTn id="57" dur="1" fill="hold">
                                          <p:stCondLst>
                                            <p:cond delay="499"/>
                                          </p:stCondLst>
                                        </p:cTn>
                                        <p:tgtEl>
                                          <p:spTgt spid="15"/>
                                        </p:tgtEl>
                                        <p:attrNameLst>
                                          <p:attrName>style.visibility</p:attrName>
                                        </p:attrNameLst>
                                      </p:cBhvr>
                                      <p:to>
                                        <p:strVal val="hidden"/>
                                      </p:to>
                                    </p:set>
                                  </p:childTnLst>
                                </p:cTn>
                              </p:par>
                            </p:childTnLst>
                          </p:cTn>
                        </p:par>
                        <p:par>
                          <p:cTn id="58" fill="hold">
                            <p:stCondLst>
                              <p:cond delay="500"/>
                            </p:stCondLst>
                            <p:childTnLst>
                              <p:par>
                                <p:cTn id="59" presetID="22" presetClass="exit" presetSubtype="8" fill="hold" grpId="0" nodeType="afterEffect">
                                  <p:stCondLst>
                                    <p:cond delay="0"/>
                                  </p:stCondLst>
                                  <p:childTnLst>
                                    <p:animEffect transition="out" filter="wipe(left)">
                                      <p:cBhvr>
                                        <p:cTn id="60" dur="500"/>
                                        <p:tgtEl>
                                          <p:spTgt spid="17"/>
                                        </p:tgtEl>
                                      </p:cBhvr>
                                    </p:animEffect>
                                    <p:set>
                                      <p:cBhvr>
                                        <p:cTn id="61"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8 Puzzle Analysis with Respect to Seven Problem Characteristics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97541382"/>
              </p:ext>
            </p:extLst>
          </p:nvPr>
        </p:nvGraphicFramePr>
        <p:xfrm>
          <a:off x="458933" y="1004375"/>
          <a:ext cx="11274135" cy="4663438"/>
        </p:xfrm>
        <a:graphic>
          <a:graphicData uri="http://schemas.openxmlformats.org/drawingml/2006/table">
            <a:tbl>
              <a:tblPr firstRow="1" bandRow="1">
                <a:tableStyleId>{93296810-A885-4BE3-A3E7-6D5BEEA58F35}</a:tableStyleId>
              </a:tblPr>
              <a:tblGrid>
                <a:gridCol w="4561607"/>
                <a:gridCol w="1007918"/>
                <a:gridCol w="5704610"/>
              </a:tblGrid>
              <a:tr h="576555">
                <a:tc>
                  <a:txBody>
                    <a:bodyPr/>
                    <a:lstStyle/>
                    <a:p>
                      <a:pPr algn="l"/>
                      <a:r>
                        <a:rPr lang="en-US" dirty="0" smtClean="0"/>
                        <a:t>Problem Characteristics</a:t>
                      </a:r>
                    </a:p>
                  </a:txBody>
                  <a:tcPr anchor="ctr">
                    <a:lnB w="12700" cap="flat" cmpd="sng" algn="ctr">
                      <a:solidFill>
                        <a:srgbClr val="F9C5D7"/>
                      </a:solidFill>
                      <a:prstDash val="solid"/>
                      <a:round/>
                      <a:headEnd type="none" w="med" len="med"/>
                      <a:tailEnd type="none" w="med" len="med"/>
                    </a:lnB>
                    <a:solidFill>
                      <a:srgbClr val="CC339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bg1"/>
                          </a:solidFill>
                          <a:ea typeface="Calibri"/>
                          <a:cs typeface="Times New Roman"/>
                        </a:rPr>
                        <a:t>Satisfied </a:t>
                      </a:r>
                    </a:p>
                  </a:txBody>
                  <a:tcPr anchor="ctr">
                    <a:lnB w="12700" cap="flat" cmpd="sng" algn="ctr">
                      <a:solidFill>
                        <a:srgbClr val="F9C5D7"/>
                      </a:solidFill>
                      <a:prstDash val="solid"/>
                      <a:round/>
                      <a:headEnd type="none" w="med" len="med"/>
                      <a:tailEnd type="none" w="med" len="med"/>
                    </a:lnB>
                    <a:solidFill>
                      <a:srgbClr val="CC339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bg1"/>
                          </a:solidFill>
                          <a:ea typeface="Calibri"/>
                          <a:cs typeface="Times New Roman"/>
                        </a:rPr>
                        <a:t>Justification </a:t>
                      </a:r>
                    </a:p>
                  </a:txBody>
                  <a:tcPr anchor="ctr">
                    <a:lnB w="12700" cap="flat" cmpd="sng" algn="ctr">
                      <a:solidFill>
                        <a:srgbClr val="F9C5D7"/>
                      </a:solidFill>
                      <a:prstDash val="solid"/>
                      <a:round/>
                      <a:headEnd type="none" w="med" len="med"/>
                      <a:tailEnd type="none" w="med" len="med"/>
                    </a:lnB>
                    <a:solidFill>
                      <a:srgbClr val="CC3399"/>
                    </a:solidFill>
                  </a:tcPr>
                </a:tc>
              </a:tr>
              <a:tr h="5765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0070C0"/>
                          </a:solidFill>
                        </a:rPr>
                        <a:t>Is the problem decomposable ?</a:t>
                      </a:r>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noFill/>
                  </a:tcPr>
                </a:tc>
                <a:tc>
                  <a:txBody>
                    <a:bodyPr/>
                    <a:lstStyle/>
                    <a:p>
                      <a:pPr algn="ctr"/>
                      <a:r>
                        <a:rPr lang="en-US" dirty="0" smtClean="0">
                          <a:solidFill>
                            <a:schemeClr val="tx1"/>
                          </a:solidFill>
                        </a:rPr>
                        <a:t>No </a:t>
                      </a:r>
                      <a:endParaRPr lang="en-US" dirty="0">
                        <a:solidFill>
                          <a:schemeClr val="tx1"/>
                        </a:solidFill>
                      </a:endParaRPr>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rPr>
                        <a:t>Dependent</a:t>
                      </a:r>
                      <a:r>
                        <a:rPr lang="en-US" sz="1800" b="1" dirty="0" smtClean="0">
                          <a:solidFill>
                            <a:schemeClr val="tx1"/>
                          </a:solidFill>
                        </a:rPr>
                        <a:t> </a:t>
                      </a:r>
                      <a:r>
                        <a:rPr lang="en-US" sz="1800" dirty="0" smtClean="0">
                          <a:solidFill>
                            <a:schemeClr val="tx1"/>
                          </a:solidFill>
                        </a:rPr>
                        <a:t>moves</a:t>
                      </a:r>
                      <a:r>
                        <a:rPr lang="en-US" sz="1800" b="1" dirty="0" smtClean="0">
                          <a:solidFill>
                            <a:schemeClr val="tx1"/>
                          </a:solidFill>
                        </a:rPr>
                        <a:t> </a:t>
                      </a:r>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noFill/>
                  </a:tcPr>
                </a:tc>
              </a:tr>
              <a:tr h="62755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0070C0"/>
                          </a:solidFill>
                        </a:rPr>
                        <a:t>Can solution steps be ignored or at least undone</a:t>
                      </a:r>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noFill/>
                  </a:tcPr>
                </a:tc>
                <a:tc>
                  <a:txBody>
                    <a:bodyPr/>
                    <a:lstStyle/>
                    <a:p>
                      <a:pPr algn="ctr"/>
                      <a:r>
                        <a:rPr lang="en-US" dirty="0" smtClean="0">
                          <a:solidFill>
                            <a:schemeClr val="tx1"/>
                          </a:solidFill>
                        </a:rPr>
                        <a:t>Yes </a:t>
                      </a:r>
                      <a:endParaRPr lang="en-US" dirty="0">
                        <a:solidFill>
                          <a:schemeClr val="tx1"/>
                        </a:solidFill>
                      </a:endParaRPr>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We can undo the previous move</a:t>
                      </a:r>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noFill/>
                  </a:tcPr>
                </a:tc>
              </a:tr>
              <a:tr h="5765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0070C0"/>
                          </a:solidFill>
                        </a:rPr>
                        <a:t>Is the problem’s universe predictable</a:t>
                      </a:r>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noFill/>
                  </a:tcPr>
                </a:tc>
                <a:tc>
                  <a:txBody>
                    <a:bodyPr/>
                    <a:lstStyle/>
                    <a:p>
                      <a:pPr algn="ctr"/>
                      <a:r>
                        <a:rPr lang="en-US" dirty="0" smtClean="0">
                          <a:solidFill>
                            <a:schemeClr val="tx1"/>
                          </a:solidFill>
                        </a:rPr>
                        <a:t>Yes  </a:t>
                      </a:r>
                      <a:endParaRPr lang="en-US" dirty="0">
                        <a:solidFill>
                          <a:schemeClr val="tx1"/>
                        </a:solidFill>
                      </a:endParaRPr>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Problem Universe is predictable, it is a single person game </a:t>
                      </a:r>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noFill/>
                  </a:tcPr>
                </a:tc>
              </a:tr>
              <a:tr h="5765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0070C0"/>
                          </a:solidFill>
                        </a:rPr>
                        <a:t>Is a good solution absolute or relative?</a:t>
                      </a:r>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noFill/>
                  </a:tcPr>
                </a:tc>
                <a:tc>
                  <a:txBody>
                    <a:bodyPr/>
                    <a:lstStyle/>
                    <a:p>
                      <a:pPr algn="ctr"/>
                      <a:r>
                        <a:rPr lang="en-US" dirty="0" smtClean="0">
                          <a:solidFill>
                            <a:schemeClr val="tx1"/>
                          </a:solidFill>
                          <a:ea typeface="Calibri"/>
                          <a:cs typeface="Times New Roman"/>
                        </a:rPr>
                        <a:t>Absolute</a:t>
                      </a:r>
                      <a:endParaRPr lang="en-US" dirty="0">
                        <a:solidFill>
                          <a:schemeClr val="tx1"/>
                        </a:solidFill>
                      </a:endParaRPr>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ea typeface="Calibri"/>
                          <a:cs typeface="Times New Roman"/>
                        </a:rPr>
                        <a:t>Winning position need not be compared </a:t>
                      </a:r>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noFill/>
                  </a:tcPr>
                </a:tc>
              </a:tr>
              <a:tr h="5765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0070C0"/>
                          </a:solidFill>
                        </a:rPr>
                        <a:t>Is the solution a state or a path?</a:t>
                      </a:r>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ea typeface="Calibri"/>
                          <a:cs typeface="Times New Roman"/>
                        </a:rPr>
                        <a:t>Path </a:t>
                      </a:r>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ea typeface="Calibri"/>
                          <a:cs typeface="Times New Roman"/>
                        </a:rPr>
                        <a:t>Not only solution but how it is achieved also matters</a:t>
                      </a:r>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noFill/>
                  </a:tcPr>
                </a:tc>
              </a:tr>
              <a:tr h="5765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0070C0"/>
                          </a:solidFill>
                        </a:rPr>
                        <a:t>What is the role of knowledge?</a:t>
                      </a:r>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ea typeface="Calibri"/>
                          <a:cs typeface="Times New Roman"/>
                        </a:rPr>
                        <a:t>Domain specific knowledge is required to constrain search</a:t>
                      </a:r>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noFill/>
                  </a:tcPr>
                </a:tc>
              </a:tr>
              <a:tr h="5765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0070C0"/>
                          </a:solidFill>
                        </a:rPr>
                        <a:t>Does the task require Interaction with a person?</a:t>
                      </a:r>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noFill/>
                  </a:tcPr>
                </a:tc>
                <a:tc>
                  <a:txBody>
                    <a:bodyPr/>
                    <a:lstStyle/>
                    <a:p>
                      <a:pPr algn="ctr"/>
                      <a:r>
                        <a:rPr lang="en-US" dirty="0" smtClean="0">
                          <a:solidFill>
                            <a:schemeClr val="tx1"/>
                          </a:solidFill>
                        </a:rPr>
                        <a:t>No </a:t>
                      </a:r>
                      <a:endParaRPr lang="en-US" dirty="0">
                        <a:solidFill>
                          <a:schemeClr val="tx1"/>
                        </a:solidFill>
                      </a:endParaRPr>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ea typeface="Calibri"/>
                          <a:cs typeface="Times New Roman"/>
                        </a:rPr>
                        <a:t>In 8 puzzle additional assistance is not required</a:t>
                      </a:r>
                    </a:p>
                  </a:txBody>
                  <a:tcPr anchor="ctr">
                    <a:lnL w="12700" cap="flat" cmpd="sng" algn="ctr">
                      <a:solidFill>
                        <a:srgbClr val="F9C5D7"/>
                      </a:solidFill>
                      <a:prstDash val="solid"/>
                      <a:round/>
                      <a:headEnd type="none" w="med" len="med"/>
                      <a:tailEnd type="none" w="med" len="med"/>
                    </a:lnL>
                    <a:lnR w="12700" cap="flat" cmpd="sng" algn="ctr">
                      <a:solidFill>
                        <a:srgbClr val="F9C5D7"/>
                      </a:solidFill>
                      <a:prstDash val="solid"/>
                      <a:round/>
                      <a:headEnd type="none" w="med" len="med"/>
                      <a:tailEnd type="none" w="med" len="med"/>
                    </a:lnR>
                    <a:lnT w="12700" cap="flat" cmpd="sng" algn="ctr">
                      <a:solidFill>
                        <a:srgbClr val="F9C5D7"/>
                      </a:solidFill>
                      <a:prstDash val="solid"/>
                      <a:round/>
                      <a:headEnd type="none" w="med" len="med"/>
                      <a:tailEnd type="none" w="med" len="med"/>
                    </a:lnT>
                    <a:lnB w="12700" cap="flat" cmpd="sng" algn="ctr">
                      <a:solidFill>
                        <a:srgbClr val="F9C5D7"/>
                      </a:solidFill>
                      <a:prstDash val="solid"/>
                      <a:round/>
                      <a:headEnd type="none" w="med" len="med"/>
                      <a:tailEnd type="none" w="med" len="med"/>
                    </a:lnB>
                    <a:noFill/>
                  </a:tcPr>
                </a:tc>
              </a:tr>
            </a:tbl>
          </a:graphicData>
        </a:graphic>
      </p:graphicFrame>
      <p:sp>
        <p:nvSpPr>
          <p:cNvPr id="5" name="Rectangle 4"/>
          <p:cNvSpPr/>
          <p:nvPr/>
        </p:nvSpPr>
        <p:spPr>
          <a:xfrm>
            <a:off x="5288973" y="1714500"/>
            <a:ext cx="477982" cy="301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095999" y="1714500"/>
            <a:ext cx="1686791" cy="301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256317" y="2324100"/>
            <a:ext cx="477982" cy="301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061607" y="2320062"/>
            <a:ext cx="3256564" cy="301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308272" y="2933700"/>
            <a:ext cx="477982" cy="301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095995" y="2933700"/>
            <a:ext cx="5366662" cy="301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049982" y="3501736"/>
            <a:ext cx="914400" cy="301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095997" y="3512127"/>
            <a:ext cx="3764975" cy="301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268190" y="4064578"/>
            <a:ext cx="550719" cy="301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095996" y="4054187"/>
            <a:ext cx="4897585" cy="301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340927" y="5213348"/>
            <a:ext cx="477982" cy="301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095996" y="4632614"/>
            <a:ext cx="5448304" cy="301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095995" y="5213348"/>
            <a:ext cx="4897586" cy="301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607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par>
                          <p:cTn id="8" fill="hold">
                            <p:stCondLst>
                              <p:cond delay="500"/>
                            </p:stCondLst>
                            <p:childTnLst>
                              <p:par>
                                <p:cTn id="9" presetID="22" presetClass="exit" presetSubtype="8" fill="hold" grpId="0" nodeType="afterEffect">
                                  <p:stCondLst>
                                    <p:cond delay="0"/>
                                  </p:stCondLst>
                                  <p:childTnLst>
                                    <p:animEffect transition="out" filter="wipe(left)">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2" presetClass="exit" presetSubtype="8" fill="hold" grpId="0" nodeType="clickEffect">
                                  <p:stCondLst>
                                    <p:cond delay="0"/>
                                  </p:stCondLst>
                                  <p:childTnLst>
                                    <p:animEffect transition="out" filter="wipe(left)">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par>
                          <p:cTn id="17" fill="hold">
                            <p:stCondLst>
                              <p:cond delay="500"/>
                            </p:stCondLst>
                            <p:childTnLst>
                              <p:par>
                                <p:cTn id="18" presetID="22" presetClass="exit" presetSubtype="8" fill="hold" grpId="0" nodeType="afterEffect">
                                  <p:stCondLst>
                                    <p:cond delay="0"/>
                                  </p:stCondLst>
                                  <p:childTnLst>
                                    <p:animEffect transition="out" filter="wipe(left)">
                                      <p:cBhvr>
                                        <p:cTn id="19" dur="500"/>
                                        <p:tgtEl>
                                          <p:spTgt spid="8"/>
                                        </p:tgtEl>
                                      </p:cBhvr>
                                    </p:animEffect>
                                    <p:set>
                                      <p:cBhvr>
                                        <p:cTn id="20" dur="1" fill="hold">
                                          <p:stCondLst>
                                            <p:cond delay="499"/>
                                          </p:stCondLst>
                                        </p:cTn>
                                        <p:tgtEl>
                                          <p:spTgt spid="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2" presetClass="exit" presetSubtype="8" fill="hold" grpId="0" nodeType="clickEffect">
                                  <p:stCondLst>
                                    <p:cond delay="0"/>
                                  </p:stCondLst>
                                  <p:childTnLst>
                                    <p:animEffect transition="out" filter="wipe(left)">
                                      <p:cBhvr>
                                        <p:cTn id="24" dur="500"/>
                                        <p:tgtEl>
                                          <p:spTgt spid="9"/>
                                        </p:tgtEl>
                                      </p:cBhvr>
                                    </p:animEffect>
                                    <p:set>
                                      <p:cBhvr>
                                        <p:cTn id="25" dur="1" fill="hold">
                                          <p:stCondLst>
                                            <p:cond delay="499"/>
                                          </p:stCondLst>
                                        </p:cTn>
                                        <p:tgtEl>
                                          <p:spTgt spid="9"/>
                                        </p:tgtEl>
                                        <p:attrNameLst>
                                          <p:attrName>style.visibility</p:attrName>
                                        </p:attrNameLst>
                                      </p:cBhvr>
                                      <p:to>
                                        <p:strVal val="hidden"/>
                                      </p:to>
                                    </p:set>
                                  </p:childTnLst>
                                </p:cTn>
                              </p:par>
                            </p:childTnLst>
                          </p:cTn>
                        </p:par>
                        <p:par>
                          <p:cTn id="26" fill="hold">
                            <p:stCondLst>
                              <p:cond delay="500"/>
                            </p:stCondLst>
                            <p:childTnLst>
                              <p:par>
                                <p:cTn id="27" presetID="22" presetClass="exit" presetSubtype="8" fill="hold" grpId="0" nodeType="afterEffect">
                                  <p:stCondLst>
                                    <p:cond delay="0"/>
                                  </p:stCondLst>
                                  <p:childTnLst>
                                    <p:animEffect transition="out" filter="wipe(left)">
                                      <p:cBhvr>
                                        <p:cTn id="28" dur="500"/>
                                        <p:tgtEl>
                                          <p:spTgt spid="10"/>
                                        </p:tgtEl>
                                      </p:cBhvr>
                                    </p:animEffect>
                                    <p:set>
                                      <p:cBhvr>
                                        <p:cTn id="29" dur="1" fill="hold">
                                          <p:stCondLst>
                                            <p:cond delay="499"/>
                                          </p:stCondLst>
                                        </p:cTn>
                                        <p:tgtEl>
                                          <p:spTgt spid="10"/>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2" presetClass="exit" presetSubtype="8" fill="hold" grpId="0" nodeType="clickEffect">
                                  <p:stCondLst>
                                    <p:cond delay="0"/>
                                  </p:stCondLst>
                                  <p:childTnLst>
                                    <p:animEffect transition="out" filter="wipe(left)">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childTnLst>
                          </p:cTn>
                        </p:par>
                        <p:par>
                          <p:cTn id="35" fill="hold">
                            <p:stCondLst>
                              <p:cond delay="500"/>
                            </p:stCondLst>
                            <p:childTnLst>
                              <p:par>
                                <p:cTn id="36" presetID="22" presetClass="exit" presetSubtype="8" fill="hold" grpId="0" nodeType="afterEffect">
                                  <p:stCondLst>
                                    <p:cond delay="0"/>
                                  </p:stCondLst>
                                  <p:childTnLst>
                                    <p:animEffect transition="out" filter="wipe(left)">
                                      <p:cBhvr>
                                        <p:cTn id="37" dur="500"/>
                                        <p:tgtEl>
                                          <p:spTgt spid="12"/>
                                        </p:tgtEl>
                                      </p:cBhvr>
                                    </p:animEffect>
                                    <p:set>
                                      <p:cBhvr>
                                        <p:cTn id="38" dur="1" fill="hold">
                                          <p:stCondLst>
                                            <p:cond delay="499"/>
                                          </p:stCondLst>
                                        </p:cTn>
                                        <p:tgtEl>
                                          <p:spTgt spid="1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2" presetClass="exit" presetSubtype="8" fill="hold" grpId="0" nodeType="clickEffect">
                                  <p:stCondLst>
                                    <p:cond delay="0"/>
                                  </p:stCondLst>
                                  <p:childTnLst>
                                    <p:animEffect transition="out" filter="wipe(left)">
                                      <p:cBhvr>
                                        <p:cTn id="42" dur="500"/>
                                        <p:tgtEl>
                                          <p:spTgt spid="13"/>
                                        </p:tgtEl>
                                      </p:cBhvr>
                                    </p:animEffect>
                                    <p:set>
                                      <p:cBhvr>
                                        <p:cTn id="43" dur="1" fill="hold">
                                          <p:stCondLst>
                                            <p:cond delay="499"/>
                                          </p:stCondLst>
                                        </p:cTn>
                                        <p:tgtEl>
                                          <p:spTgt spid="13"/>
                                        </p:tgtEl>
                                        <p:attrNameLst>
                                          <p:attrName>style.visibility</p:attrName>
                                        </p:attrNameLst>
                                      </p:cBhvr>
                                      <p:to>
                                        <p:strVal val="hidden"/>
                                      </p:to>
                                    </p:set>
                                  </p:childTnLst>
                                </p:cTn>
                              </p:par>
                            </p:childTnLst>
                          </p:cTn>
                        </p:par>
                        <p:par>
                          <p:cTn id="44" fill="hold">
                            <p:stCondLst>
                              <p:cond delay="500"/>
                            </p:stCondLst>
                            <p:childTnLst>
                              <p:par>
                                <p:cTn id="45" presetID="22" presetClass="exit" presetSubtype="8" fill="hold" grpId="0" nodeType="afterEffect">
                                  <p:stCondLst>
                                    <p:cond delay="0"/>
                                  </p:stCondLst>
                                  <p:childTnLst>
                                    <p:animEffect transition="out" filter="wipe(left)">
                                      <p:cBhvr>
                                        <p:cTn id="46" dur="500"/>
                                        <p:tgtEl>
                                          <p:spTgt spid="14"/>
                                        </p:tgtEl>
                                      </p:cBhvr>
                                    </p:animEffect>
                                    <p:set>
                                      <p:cBhvr>
                                        <p:cTn id="47" dur="1" fill="hold">
                                          <p:stCondLst>
                                            <p:cond delay="499"/>
                                          </p:stCondLst>
                                        </p:cTn>
                                        <p:tgtEl>
                                          <p:spTgt spid="1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xit" presetSubtype="8" fill="hold" grpId="0" nodeType="clickEffect">
                                  <p:stCondLst>
                                    <p:cond delay="0"/>
                                  </p:stCondLst>
                                  <p:childTnLst>
                                    <p:animEffect transition="out" filter="wipe(left)">
                                      <p:cBhvr>
                                        <p:cTn id="51" dur="500"/>
                                        <p:tgtEl>
                                          <p:spTgt spid="16"/>
                                        </p:tgtEl>
                                      </p:cBhvr>
                                    </p:animEffect>
                                    <p:set>
                                      <p:cBhvr>
                                        <p:cTn id="52" dur="1" fill="hold">
                                          <p:stCondLst>
                                            <p:cond delay="499"/>
                                          </p:stCondLst>
                                        </p:cTn>
                                        <p:tgtEl>
                                          <p:spTgt spid="16"/>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xit" presetSubtype="8" fill="hold" grpId="0" nodeType="clickEffect">
                                  <p:stCondLst>
                                    <p:cond delay="0"/>
                                  </p:stCondLst>
                                  <p:childTnLst>
                                    <p:animEffect transition="out" filter="wipe(left)">
                                      <p:cBhvr>
                                        <p:cTn id="56" dur="500"/>
                                        <p:tgtEl>
                                          <p:spTgt spid="15"/>
                                        </p:tgtEl>
                                      </p:cBhvr>
                                    </p:animEffect>
                                    <p:set>
                                      <p:cBhvr>
                                        <p:cTn id="57" dur="1" fill="hold">
                                          <p:stCondLst>
                                            <p:cond delay="499"/>
                                          </p:stCondLst>
                                        </p:cTn>
                                        <p:tgtEl>
                                          <p:spTgt spid="15"/>
                                        </p:tgtEl>
                                        <p:attrNameLst>
                                          <p:attrName>style.visibility</p:attrName>
                                        </p:attrNameLst>
                                      </p:cBhvr>
                                      <p:to>
                                        <p:strVal val="hidden"/>
                                      </p:to>
                                    </p:set>
                                  </p:childTnLst>
                                </p:cTn>
                              </p:par>
                            </p:childTnLst>
                          </p:cTn>
                        </p:par>
                        <p:par>
                          <p:cTn id="58" fill="hold">
                            <p:stCondLst>
                              <p:cond delay="500"/>
                            </p:stCondLst>
                            <p:childTnLst>
                              <p:par>
                                <p:cTn id="59" presetID="22" presetClass="exit" presetSubtype="8" fill="hold" grpId="0" nodeType="afterEffect">
                                  <p:stCondLst>
                                    <p:cond delay="0"/>
                                  </p:stCondLst>
                                  <p:childTnLst>
                                    <p:animEffect transition="out" filter="wipe(left)">
                                      <p:cBhvr>
                                        <p:cTn id="60" dur="500"/>
                                        <p:tgtEl>
                                          <p:spTgt spid="17"/>
                                        </p:tgtEl>
                                      </p:cBhvr>
                                    </p:animEffect>
                                    <p:set>
                                      <p:cBhvr>
                                        <p:cTn id="61"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 xmlns:a16="http://schemas.microsoft.com/office/drawing/2014/main" id="{D9EBF344-4A7B-4C4A-AF6D-6441BD040AB3}"/>
              </a:ext>
            </a:extLst>
          </p:cNvPr>
          <p:cNvCxnSpPr>
            <a:cxnSpLocks/>
          </p:cNvCxnSpPr>
          <p:nvPr/>
        </p:nvCxnSpPr>
        <p:spPr>
          <a:xfrm>
            <a:off x="1191446" y="-17287"/>
            <a:ext cx="0" cy="54864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 xmlns:a16="http://schemas.microsoft.com/office/drawing/2014/main" id="{4BD1E24D-7739-4C4F-8234-2614FB54ADBC}"/>
              </a:ext>
            </a:extLst>
          </p:cNvPr>
          <p:cNvSpPr/>
          <p:nvPr/>
        </p:nvSpPr>
        <p:spPr>
          <a:xfrm>
            <a:off x="954165" y="534989"/>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 xmlns:a16="http://schemas.microsoft.com/office/drawing/2014/main" id="{F34260FD-CAA3-43A0-977C-7E4B57013872}"/>
              </a:ext>
            </a:extLst>
          </p:cNvPr>
          <p:cNvCxnSpPr>
            <a:cxnSpLocks/>
            <a:stCxn id="6" idx="4"/>
          </p:cNvCxnSpPr>
          <p:nvPr/>
        </p:nvCxnSpPr>
        <p:spPr>
          <a:xfrm>
            <a:off x="1191446" y="1009551"/>
            <a:ext cx="0" cy="50292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 xmlns:a16="http://schemas.microsoft.com/office/drawing/2014/main" id="{BDA2F9A4-6988-4274-8384-12496EC9D59D}"/>
              </a:ext>
            </a:extLst>
          </p:cNvPr>
          <p:cNvSpPr txBox="1"/>
          <p:nvPr/>
        </p:nvSpPr>
        <p:spPr>
          <a:xfrm>
            <a:off x="1512750" y="530001"/>
            <a:ext cx="8689341" cy="5693866"/>
          </a:xfrm>
          <a:prstGeom prst="rect">
            <a:avLst/>
          </a:prstGeom>
          <a:noFill/>
        </p:spPr>
        <p:txBody>
          <a:bodyPr wrap="square" rtlCol="0">
            <a:spAutoFit/>
          </a:bodyPr>
          <a:lstStyle/>
          <a:p>
            <a:r>
              <a:rPr lang="en-US" sz="2400" b="1" dirty="0">
                <a:solidFill>
                  <a:srgbClr val="AD1457"/>
                </a:solidFill>
              </a:rPr>
              <a:t>Outline</a:t>
            </a:r>
          </a:p>
          <a:p>
            <a:pPr marL="800100" lvl="1" indent="-342900">
              <a:spcBef>
                <a:spcPts val="1200"/>
              </a:spcBef>
              <a:buClr>
                <a:srgbClr val="424242"/>
              </a:buClr>
              <a:buFont typeface="Wingdings" panose="05000000000000000000" pitchFamily="2" charset="2"/>
              <a:buChar char="§"/>
            </a:pPr>
            <a:r>
              <a:rPr lang="en-US" sz="2400" dirty="0">
                <a:solidFill>
                  <a:srgbClr val="424242"/>
                </a:solidFill>
              </a:rPr>
              <a:t>Defining </a:t>
            </a:r>
            <a:r>
              <a:rPr lang="en-US" sz="2400" dirty="0" smtClean="0">
                <a:solidFill>
                  <a:srgbClr val="424242"/>
                </a:solidFill>
              </a:rPr>
              <a:t>Problems </a:t>
            </a:r>
            <a:r>
              <a:rPr lang="en-US" sz="2400" dirty="0">
                <a:solidFill>
                  <a:srgbClr val="424242"/>
                </a:solidFill>
              </a:rPr>
              <a:t>As A State Space </a:t>
            </a:r>
            <a:r>
              <a:rPr lang="en-US" sz="2400" dirty="0" smtClean="0">
                <a:solidFill>
                  <a:srgbClr val="424242"/>
                </a:solidFill>
              </a:rPr>
              <a:t>Search</a:t>
            </a:r>
          </a:p>
          <a:p>
            <a:pPr marL="800100" lvl="1" indent="-342900">
              <a:spcBef>
                <a:spcPts val="1200"/>
              </a:spcBef>
              <a:buClr>
                <a:srgbClr val="424242"/>
              </a:buClr>
              <a:buFont typeface="Wingdings" panose="05000000000000000000" pitchFamily="2" charset="2"/>
              <a:buChar char="§"/>
            </a:pPr>
            <a:r>
              <a:rPr lang="en-US" sz="2400" dirty="0" smtClean="0">
                <a:solidFill>
                  <a:srgbClr val="424242"/>
                </a:solidFill>
              </a:rPr>
              <a:t>Production Systems</a:t>
            </a:r>
          </a:p>
          <a:p>
            <a:pPr marL="800100" lvl="1" indent="-342900">
              <a:spcBef>
                <a:spcPts val="1200"/>
              </a:spcBef>
              <a:buClr>
                <a:srgbClr val="424242"/>
              </a:buClr>
              <a:buFont typeface="Wingdings" panose="05000000000000000000" pitchFamily="2" charset="2"/>
              <a:buChar char="§"/>
            </a:pPr>
            <a:r>
              <a:rPr lang="en-US" sz="2400" dirty="0" smtClean="0">
                <a:solidFill>
                  <a:srgbClr val="424242"/>
                </a:solidFill>
              </a:rPr>
              <a:t>Production Characteristics</a:t>
            </a:r>
          </a:p>
          <a:p>
            <a:pPr marL="800100" lvl="1" indent="-342900">
              <a:spcBef>
                <a:spcPts val="1200"/>
              </a:spcBef>
              <a:buClr>
                <a:srgbClr val="424242"/>
              </a:buClr>
              <a:buFont typeface="Wingdings" panose="05000000000000000000" pitchFamily="2" charset="2"/>
              <a:buChar char="§"/>
            </a:pPr>
            <a:r>
              <a:rPr lang="en-US" sz="2400" dirty="0" smtClean="0">
                <a:solidFill>
                  <a:srgbClr val="424242"/>
                </a:solidFill>
              </a:rPr>
              <a:t>Issues </a:t>
            </a:r>
            <a:r>
              <a:rPr lang="en-US" sz="2400" dirty="0">
                <a:solidFill>
                  <a:srgbClr val="424242"/>
                </a:solidFill>
              </a:rPr>
              <a:t>in the Design of Search </a:t>
            </a:r>
            <a:r>
              <a:rPr lang="en-US" sz="2400" dirty="0" smtClean="0">
                <a:solidFill>
                  <a:srgbClr val="424242"/>
                </a:solidFill>
              </a:rPr>
              <a:t>Programs</a:t>
            </a:r>
          </a:p>
          <a:p>
            <a:pPr marL="800100" lvl="1" indent="-342900">
              <a:spcBef>
                <a:spcPts val="1200"/>
              </a:spcBef>
              <a:buClr>
                <a:srgbClr val="424242"/>
              </a:buClr>
              <a:buFont typeface="Wingdings" panose="05000000000000000000" pitchFamily="2" charset="2"/>
              <a:buChar char="§"/>
            </a:pPr>
            <a:r>
              <a:rPr lang="en-US" sz="2400" dirty="0" smtClean="0">
                <a:solidFill>
                  <a:srgbClr val="424242"/>
                </a:solidFill>
              </a:rPr>
              <a:t>Generate-And-Test</a:t>
            </a:r>
          </a:p>
          <a:p>
            <a:pPr marL="800100" lvl="1" indent="-342900">
              <a:spcBef>
                <a:spcPts val="1200"/>
              </a:spcBef>
              <a:buClr>
                <a:srgbClr val="424242"/>
              </a:buClr>
              <a:buFont typeface="Wingdings" panose="05000000000000000000" pitchFamily="2" charset="2"/>
              <a:buChar char="§"/>
            </a:pPr>
            <a:r>
              <a:rPr lang="en-US" sz="2400" dirty="0" smtClean="0">
                <a:solidFill>
                  <a:srgbClr val="424242"/>
                </a:solidFill>
              </a:rPr>
              <a:t>Hill Climbing</a:t>
            </a:r>
          </a:p>
          <a:p>
            <a:pPr marL="800100" lvl="1" indent="-342900">
              <a:spcBef>
                <a:spcPts val="1200"/>
              </a:spcBef>
              <a:buClr>
                <a:srgbClr val="424242"/>
              </a:buClr>
              <a:buFont typeface="Wingdings" panose="05000000000000000000" pitchFamily="2" charset="2"/>
              <a:buChar char="§"/>
            </a:pPr>
            <a:r>
              <a:rPr lang="en-US" sz="2400" dirty="0" smtClean="0">
                <a:solidFill>
                  <a:srgbClr val="424242"/>
                </a:solidFill>
              </a:rPr>
              <a:t>Best-First Search</a:t>
            </a:r>
          </a:p>
          <a:p>
            <a:pPr marL="800100" lvl="1" indent="-342900">
              <a:spcBef>
                <a:spcPts val="1200"/>
              </a:spcBef>
              <a:buClr>
                <a:srgbClr val="424242"/>
              </a:buClr>
              <a:buFont typeface="Wingdings" panose="05000000000000000000" pitchFamily="2" charset="2"/>
              <a:buChar char="§"/>
            </a:pPr>
            <a:r>
              <a:rPr lang="en-US" sz="2400" dirty="0" smtClean="0">
                <a:solidFill>
                  <a:srgbClr val="424242"/>
                </a:solidFill>
              </a:rPr>
              <a:t>Problem Reduction</a:t>
            </a:r>
          </a:p>
          <a:p>
            <a:pPr marL="800100" lvl="1" indent="-342900">
              <a:spcBef>
                <a:spcPts val="1200"/>
              </a:spcBef>
              <a:buClr>
                <a:srgbClr val="424242"/>
              </a:buClr>
              <a:buFont typeface="Wingdings" panose="05000000000000000000" pitchFamily="2" charset="2"/>
              <a:buChar char="§"/>
            </a:pPr>
            <a:r>
              <a:rPr lang="en-US" sz="2400" dirty="0" smtClean="0">
                <a:solidFill>
                  <a:srgbClr val="424242"/>
                </a:solidFill>
              </a:rPr>
              <a:t>Constraint Satisfaction</a:t>
            </a:r>
          </a:p>
          <a:p>
            <a:pPr marL="800100" lvl="1" indent="-342900">
              <a:spcBef>
                <a:spcPts val="1200"/>
              </a:spcBef>
              <a:buClr>
                <a:srgbClr val="424242"/>
              </a:buClr>
              <a:buFont typeface="Wingdings" panose="05000000000000000000" pitchFamily="2" charset="2"/>
              <a:buChar char="§"/>
            </a:pPr>
            <a:r>
              <a:rPr lang="en-US" sz="2400" dirty="0" smtClean="0">
                <a:solidFill>
                  <a:srgbClr val="424242"/>
                </a:solidFill>
              </a:rPr>
              <a:t>Means-Ends </a:t>
            </a:r>
            <a:r>
              <a:rPr lang="en-US" sz="2400" dirty="0">
                <a:solidFill>
                  <a:srgbClr val="424242"/>
                </a:solidFill>
              </a:rPr>
              <a:t>Analysis.</a:t>
            </a:r>
            <a:endParaRPr lang="en-US" sz="2400" dirty="0" smtClean="0">
              <a:solidFill>
                <a:srgbClr val="424242"/>
              </a:solidFill>
            </a:endParaRPr>
          </a:p>
        </p:txBody>
      </p:sp>
    </p:spTree>
    <p:extLst>
      <p:ext uri="{BB962C8B-B14F-4D97-AF65-F5344CB8AC3E}">
        <p14:creationId xmlns:p14="http://schemas.microsoft.com/office/powerpoint/2010/main" val="272453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Production System</a:t>
            </a:r>
            <a:endParaRPr lang="en-US" dirty="0"/>
          </a:p>
        </p:txBody>
      </p:sp>
      <p:sp>
        <p:nvSpPr>
          <p:cNvPr id="3" name="Content Placeholder 2"/>
          <p:cNvSpPr>
            <a:spLocks noGrp="1"/>
          </p:cNvSpPr>
          <p:nvPr>
            <p:ph idx="1"/>
          </p:nvPr>
        </p:nvSpPr>
        <p:spPr/>
        <p:txBody>
          <a:bodyPr/>
          <a:lstStyle/>
          <a:p>
            <a:r>
              <a:rPr lang="en-US" dirty="0"/>
              <a:t>Production systems provide </a:t>
            </a:r>
            <a:r>
              <a:rPr lang="en-US" dirty="0">
                <a:solidFill>
                  <a:srgbClr val="CC3399"/>
                </a:solidFill>
              </a:rPr>
              <a:t>appropriate structures </a:t>
            </a:r>
            <a:r>
              <a:rPr lang="en-US" dirty="0"/>
              <a:t>for performing and describing </a:t>
            </a:r>
            <a:r>
              <a:rPr lang="en-US" dirty="0" smtClean="0"/>
              <a:t>search processes</a:t>
            </a:r>
            <a:r>
              <a:rPr lang="en-US" dirty="0"/>
              <a:t>. </a:t>
            </a:r>
          </a:p>
          <a:p>
            <a:r>
              <a:rPr lang="en-US" dirty="0" smtClean="0"/>
              <a:t>A </a:t>
            </a:r>
            <a:r>
              <a:rPr lang="en-US" dirty="0"/>
              <a:t>production system has four basic </a:t>
            </a:r>
            <a:r>
              <a:rPr lang="en-US" dirty="0" smtClean="0"/>
              <a:t>components:</a:t>
            </a:r>
            <a:endParaRPr lang="en-US" dirty="0"/>
          </a:p>
          <a:p>
            <a:pPr marL="1001712" lvl="1" indent="-457200">
              <a:buFont typeface="+mj-lt"/>
              <a:buAutoNum type="arabicPeriod"/>
            </a:pPr>
            <a:r>
              <a:rPr lang="en-US" dirty="0" smtClean="0"/>
              <a:t>A </a:t>
            </a:r>
            <a:r>
              <a:rPr lang="en-US" dirty="0">
                <a:solidFill>
                  <a:srgbClr val="CC3399"/>
                </a:solidFill>
              </a:rPr>
              <a:t>set of rules </a:t>
            </a:r>
            <a:r>
              <a:rPr lang="en-US" dirty="0"/>
              <a:t>each consisting of a left side that determines the applicability of </a:t>
            </a:r>
            <a:r>
              <a:rPr lang="en-US" dirty="0" smtClean="0"/>
              <a:t>the rule </a:t>
            </a:r>
            <a:r>
              <a:rPr lang="en-US" dirty="0"/>
              <a:t>and a right side that describes the operation to be performed if the rule </a:t>
            </a:r>
            <a:r>
              <a:rPr lang="en-US" dirty="0" smtClean="0"/>
              <a:t>is applied.</a:t>
            </a:r>
          </a:p>
          <a:p>
            <a:pPr marL="1001712" lvl="1" indent="-457200">
              <a:buFont typeface="+mj-lt"/>
              <a:buAutoNum type="arabicPeriod"/>
            </a:pPr>
            <a:r>
              <a:rPr lang="en-US" dirty="0" smtClean="0"/>
              <a:t>A </a:t>
            </a:r>
            <a:r>
              <a:rPr lang="en-US" dirty="0">
                <a:solidFill>
                  <a:srgbClr val="CC3399"/>
                </a:solidFill>
              </a:rPr>
              <a:t>database</a:t>
            </a:r>
            <a:r>
              <a:rPr lang="en-US" dirty="0"/>
              <a:t> of current facts established during the process of </a:t>
            </a:r>
            <a:r>
              <a:rPr lang="en-US" dirty="0" smtClean="0"/>
              <a:t>inference.</a:t>
            </a:r>
          </a:p>
          <a:p>
            <a:pPr marL="1001712" lvl="1" indent="-457200">
              <a:buFont typeface="+mj-lt"/>
              <a:buAutoNum type="arabicPeriod"/>
            </a:pPr>
            <a:r>
              <a:rPr lang="en-US" dirty="0" smtClean="0"/>
              <a:t>A </a:t>
            </a:r>
            <a:r>
              <a:rPr lang="en-US" dirty="0">
                <a:solidFill>
                  <a:srgbClr val="CC3399"/>
                </a:solidFill>
              </a:rPr>
              <a:t>control strategy </a:t>
            </a:r>
            <a:r>
              <a:rPr lang="en-US" dirty="0"/>
              <a:t>that specifies the order in which the rules will be </a:t>
            </a:r>
            <a:r>
              <a:rPr lang="en-US" dirty="0" smtClean="0"/>
              <a:t>compared with </a:t>
            </a:r>
            <a:r>
              <a:rPr lang="en-US" dirty="0"/>
              <a:t>facts in the database and also specifies how to resolve conflicts in </a:t>
            </a:r>
            <a:r>
              <a:rPr lang="en-US" dirty="0" smtClean="0"/>
              <a:t>selection of </a:t>
            </a:r>
            <a:r>
              <a:rPr lang="en-US" dirty="0"/>
              <a:t>several rules or selection of more </a:t>
            </a:r>
            <a:r>
              <a:rPr lang="en-US" dirty="0" smtClean="0"/>
              <a:t>facts.</a:t>
            </a:r>
          </a:p>
          <a:p>
            <a:pPr marL="1001712" lvl="1" indent="-457200">
              <a:buFont typeface="+mj-lt"/>
              <a:buAutoNum type="arabicPeriod"/>
            </a:pPr>
            <a:r>
              <a:rPr lang="en-US" dirty="0" smtClean="0"/>
              <a:t>A </a:t>
            </a:r>
            <a:r>
              <a:rPr lang="en-US" dirty="0"/>
              <a:t>rule </a:t>
            </a:r>
            <a:r>
              <a:rPr lang="en-US" dirty="0" smtClean="0">
                <a:solidFill>
                  <a:srgbClr val="CC3399"/>
                </a:solidFill>
              </a:rPr>
              <a:t>applier.</a:t>
            </a:r>
          </a:p>
          <a:p>
            <a:pPr marL="457200" indent="-457200"/>
            <a:r>
              <a:rPr lang="en-US" dirty="0"/>
              <a:t>Production systems provide us with good ways of describing the operations that can be performed in a search for a solution to a problem.</a:t>
            </a:r>
          </a:p>
          <a:p>
            <a:pPr marL="457200" indent="-457200"/>
            <a:endParaRPr lang="en-US" dirty="0"/>
          </a:p>
        </p:txBody>
      </p:sp>
    </p:spTree>
    <p:extLst>
      <p:ext uri="{BB962C8B-B14F-4D97-AF65-F5344CB8AC3E}">
        <p14:creationId xmlns:p14="http://schemas.microsoft.com/office/powerpoint/2010/main" val="94985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Production System Characteristics </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dirty="0" smtClean="0"/>
              <a:t>A </a:t>
            </a:r>
            <a:r>
              <a:rPr lang="en-US" dirty="0">
                <a:solidFill>
                  <a:srgbClr val="CC3399"/>
                </a:solidFill>
              </a:rPr>
              <a:t>monotonic production system</a:t>
            </a:r>
            <a:r>
              <a:rPr lang="en-US" dirty="0"/>
              <a:t> is a production system in which the application of </a:t>
            </a:r>
            <a:r>
              <a:rPr lang="en-US" dirty="0" smtClean="0"/>
              <a:t>a rule </a:t>
            </a:r>
            <a:r>
              <a:rPr lang="en-US" dirty="0"/>
              <a:t>never prevents the later application of another rule that could also have </a:t>
            </a:r>
            <a:r>
              <a:rPr lang="en-US" dirty="0" smtClean="0"/>
              <a:t>been applied </a:t>
            </a:r>
            <a:r>
              <a:rPr lang="en-US" dirty="0"/>
              <a:t>at the time the first rule was </a:t>
            </a:r>
            <a:r>
              <a:rPr lang="en-US" dirty="0" smtClean="0"/>
              <a:t>selected.</a:t>
            </a:r>
          </a:p>
          <a:p>
            <a:pPr marL="457200" indent="-457200">
              <a:buFont typeface="+mj-lt"/>
              <a:buAutoNum type="arabicPeriod"/>
            </a:pPr>
            <a:r>
              <a:rPr lang="en-US" dirty="0" smtClean="0"/>
              <a:t>A </a:t>
            </a:r>
            <a:r>
              <a:rPr lang="en-US" dirty="0">
                <a:solidFill>
                  <a:srgbClr val="CC3399"/>
                </a:solidFill>
              </a:rPr>
              <a:t>non-monotonic production system</a:t>
            </a:r>
            <a:r>
              <a:rPr lang="en-US" dirty="0"/>
              <a:t> is one in which this is not </a:t>
            </a:r>
            <a:r>
              <a:rPr lang="en-US" dirty="0" smtClean="0"/>
              <a:t>true</a:t>
            </a:r>
            <a:r>
              <a:rPr lang="en-US" dirty="0"/>
              <a:t>. This production system increases the problem-solving efficiency of the machine by </a:t>
            </a:r>
            <a:r>
              <a:rPr lang="en-US" b="1" dirty="0"/>
              <a:t>not keeping </a:t>
            </a:r>
            <a:r>
              <a:rPr lang="en-US" dirty="0"/>
              <a:t>a record of the changes made in the previous search process. </a:t>
            </a:r>
            <a:endParaRPr lang="en-US" dirty="0" smtClean="0"/>
          </a:p>
          <a:p>
            <a:pPr marL="457200" indent="-457200">
              <a:buFont typeface="+mj-lt"/>
              <a:buAutoNum type="arabicPeriod"/>
            </a:pPr>
            <a:r>
              <a:rPr lang="en-US" dirty="0" smtClean="0"/>
              <a:t>A </a:t>
            </a:r>
            <a:r>
              <a:rPr lang="en-US" dirty="0">
                <a:solidFill>
                  <a:srgbClr val="CC3399"/>
                </a:solidFill>
              </a:rPr>
              <a:t>partially communicative production system </a:t>
            </a:r>
            <a:r>
              <a:rPr lang="en-US" dirty="0"/>
              <a:t>is a production system with </a:t>
            </a:r>
            <a:r>
              <a:rPr lang="en-US" dirty="0" smtClean="0"/>
              <a:t>the property </a:t>
            </a:r>
            <a:r>
              <a:rPr lang="en-US" dirty="0"/>
              <a:t>that if the application of a particular sequence of rules transforms state P </a:t>
            </a:r>
            <a:r>
              <a:rPr lang="en-US" dirty="0" smtClean="0"/>
              <a:t>into state </a:t>
            </a:r>
            <a:r>
              <a:rPr lang="en-US" dirty="0"/>
              <a:t>Q, then any combination of those rules that is allowable also transforms state </a:t>
            </a:r>
            <a:r>
              <a:rPr lang="en-US" dirty="0" smtClean="0"/>
              <a:t>P into </a:t>
            </a:r>
            <a:r>
              <a:rPr lang="en-US" dirty="0"/>
              <a:t>state </a:t>
            </a:r>
            <a:r>
              <a:rPr lang="en-US" dirty="0" smtClean="0"/>
              <a:t>Q.</a:t>
            </a:r>
          </a:p>
          <a:p>
            <a:pPr marL="457200" indent="-457200">
              <a:buFont typeface="+mj-lt"/>
              <a:buAutoNum type="arabicPeriod"/>
            </a:pPr>
            <a:r>
              <a:rPr lang="en-US" dirty="0" smtClean="0"/>
              <a:t>A </a:t>
            </a:r>
            <a:r>
              <a:rPr lang="en-US" dirty="0">
                <a:solidFill>
                  <a:srgbClr val="CC3399"/>
                </a:solidFill>
              </a:rPr>
              <a:t>commutative production system </a:t>
            </a:r>
            <a:r>
              <a:rPr lang="en-US" dirty="0"/>
              <a:t>is a production system that is both monotonic </a:t>
            </a:r>
            <a:r>
              <a:rPr lang="en-US" dirty="0" smtClean="0"/>
              <a:t>and partially commutative</a:t>
            </a:r>
            <a:r>
              <a:rPr lang="en-US" dirty="0"/>
              <a:t>. These type of production systems is used when the order of operation is not important, and the changes are reversible.</a:t>
            </a:r>
          </a:p>
        </p:txBody>
      </p:sp>
    </p:spTree>
    <p:extLst>
      <p:ext uri="{BB962C8B-B14F-4D97-AF65-F5344CB8AC3E}">
        <p14:creationId xmlns:p14="http://schemas.microsoft.com/office/powerpoint/2010/main" val="300326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Issues in the Design of Search </a:t>
            </a:r>
            <a:r>
              <a:rPr lang="en-US" dirty="0" smtClean="0"/>
              <a:t>Programs</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dirty="0"/>
              <a:t>The direction in which to conduct </a:t>
            </a:r>
            <a:r>
              <a:rPr lang="en-US" dirty="0" smtClean="0"/>
              <a:t>the search </a:t>
            </a:r>
            <a:r>
              <a:rPr lang="en-US" dirty="0"/>
              <a:t>(</a:t>
            </a:r>
            <a:r>
              <a:rPr lang="en-US" dirty="0">
                <a:solidFill>
                  <a:srgbClr val="CC3399"/>
                </a:solidFill>
              </a:rPr>
              <a:t>forward versus backward reasoning</a:t>
            </a:r>
            <a:r>
              <a:rPr lang="en-US" dirty="0"/>
              <a:t>). If the search proceeds from start state towards a goal state, it is a forward search or we can also search from the </a:t>
            </a:r>
            <a:r>
              <a:rPr lang="en-US" dirty="0" smtClean="0"/>
              <a:t>goal, i.e., backward search.</a:t>
            </a:r>
            <a:endParaRPr lang="en-US" dirty="0"/>
          </a:p>
          <a:p>
            <a:pPr marL="457200" indent="-457200">
              <a:buFont typeface="+mj-lt"/>
              <a:buAutoNum type="arabicPeriod"/>
            </a:pPr>
            <a:r>
              <a:rPr lang="en-US" dirty="0">
                <a:solidFill>
                  <a:srgbClr val="CC3399"/>
                </a:solidFill>
              </a:rPr>
              <a:t>How to select applicable rules </a:t>
            </a:r>
            <a:r>
              <a:rPr lang="en-US" dirty="0"/>
              <a:t>(Matching). Production systems typically spend most of their time looking for rules to apply. So, it is critical to have efficient procedures for matching rules against states.</a:t>
            </a:r>
          </a:p>
          <a:p>
            <a:pPr marL="457200" indent="-457200">
              <a:buFont typeface="+mj-lt"/>
              <a:buAutoNum type="arabicPeriod"/>
            </a:pPr>
            <a:r>
              <a:rPr lang="en-US" dirty="0"/>
              <a:t>How to represent each node of the search process (</a:t>
            </a:r>
            <a:r>
              <a:rPr lang="en-US" dirty="0">
                <a:solidFill>
                  <a:srgbClr val="CC3399"/>
                </a:solidFill>
              </a:rPr>
              <a:t>knowledge representation problem</a:t>
            </a:r>
            <a:r>
              <a:rPr lang="en-US" dirty="0"/>
              <a:t>).</a:t>
            </a:r>
          </a:p>
        </p:txBody>
      </p:sp>
    </p:spTree>
    <p:extLst>
      <p:ext uri="{BB962C8B-B14F-4D97-AF65-F5344CB8AC3E}">
        <p14:creationId xmlns:p14="http://schemas.microsoft.com/office/powerpoint/2010/main" val="1286880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Techniques </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73701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a:t>
            </a:r>
            <a:endParaRPr lang="en-US" dirty="0"/>
          </a:p>
        </p:txBody>
      </p:sp>
      <p:sp>
        <p:nvSpPr>
          <p:cNvPr id="3" name="Content Placeholder 2"/>
          <p:cNvSpPr>
            <a:spLocks noGrp="1"/>
          </p:cNvSpPr>
          <p:nvPr>
            <p:ph idx="1"/>
          </p:nvPr>
        </p:nvSpPr>
        <p:spPr/>
        <p:txBody>
          <a:bodyPr/>
          <a:lstStyle/>
          <a:p>
            <a:r>
              <a:rPr lang="en-US" dirty="0"/>
              <a:t>Search Techniques can be classified as: </a:t>
            </a:r>
          </a:p>
          <a:p>
            <a:pPr marL="457200" indent="-457200">
              <a:buFont typeface="+mj-lt"/>
              <a:buAutoNum type="arabicPeriod"/>
            </a:pPr>
            <a:r>
              <a:rPr lang="en-US" dirty="0"/>
              <a:t>Uninformed/Blind Search Control Strategy: </a:t>
            </a:r>
          </a:p>
          <a:p>
            <a:pPr lvl="1"/>
            <a:r>
              <a:rPr lang="en-US" dirty="0"/>
              <a:t>Do not have additional information about states beyond problem definition.</a:t>
            </a:r>
          </a:p>
          <a:p>
            <a:pPr lvl="1"/>
            <a:r>
              <a:rPr lang="en-US" dirty="0"/>
              <a:t>Total search space is looked for the solution.</a:t>
            </a:r>
          </a:p>
          <a:p>
            <a:pPr lvl="1"/>
            <a:r>
              <a:rPr lang="en-US" dirty="0"/>
              <a:t>Example: Breadth First Search (BFS), Depth First Search (DFS), Depth Limited Search (DLS).</a:t>
            </a:r>
          </a:p>
          <a:p>
            <a:endParaRPr lang="en-US" dirty="0"/>
          </a:p>
          <a:p>
            <a:pPr marL="457200" indent="-457200">
              <a:buFont typeface="+mj-lt"/>
              <a:buAutoNum type="arabicPeriod" startAt="2"/>
            </a:pPr>
            <a:r>
              <a:rPr lang="en-US" dirty="0"/>
              <a:t>Informed/Directed Search Control Strategy:</a:t>
            </a:r>
          </a:p>
          <a:p>
            <a:pPr lvl="1"/>
            <a:r>
              <a:rPr lang="en-US" dirty="0"/>
              <a:t>Some information about problem space is used to compute the preference among various possibilities for exploration and expansion. </a:t>
            </a:r>
          </a:p>
          <a:p>
            <a:pPr lvl="1"/>
            <a:r>
              <a:rPr lang="en-US" dirty="0"/>
              <a:t>Examples: Best First Search, Problem Decomposition, A*, Mean end Analysis</a:t>
            </a:r>
          </a:p>
          <a:p>
            <a:endParaRPr lang="en-US" dirty="0"/>
          </a:p>
        </p:txBody>
      </p:sp>
    </p:spTree>
    <p:extLst>
      <p:ext uri="{BB962C8B-B14F-4D97-AF65-F5344CB8AC3E}">
        <p14:creationId xmlns:p14="http://schemas.microsoft.com/office/powerpoint/2010/main" val="4033141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Uninformed Search Techniques</a:t>
            </a:r>
          </a:p>
        </p:txBody>
      </p:sp>
      <p:sp>
        <p:nvSpPr>
          <p:cNvPr id="4" name="Oval 3"/>
          <p:cNvSpPr/>
          <p:nvPr/>
        </p:nvSpPr>
        <p:spPr>
          <a:xfrm>
            <a:off x="3137136" y="1121227"/>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A</a:t>
            </a:r>
            <a:endParaRPr lang="en-US" sz="2400" b="1" dirty="0"/>
          </a:p>
        </p:txBody>
      </p:sp>
      <p:sp>
        <p:nvSpPr>
          <p:cNvPr id="5" name="Oval 4"/>
          <p:cNvSpPr/>
          <p:nvPr/>
        </p:nvSpPr>
        <p:spPr>
          <a:xfrm>
            <a:off x="2527536" y="1654627"/>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a:t>
            </a:r>
          </a:p>
        </p:txBody>
      </p:sp>
      <p:sp>
        <p:nvSpPr>
          <p:cNvPr id="6" name="Oval 5"/>
          <p:cNvSpPr/>
          <p:nvPr/>
        </p:nvSpPr>
        <p:spPr>
          <a:xfrm>
            <a:off x="3822936" y="1654627"/>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a:t>
            </a:r>
          </a:p>
        </p:txBody>
      </p:sp>
      <p:sp>
        <p:nvSpPr>
          <p:cNvPr id="7" name="Oval 6"/>
          <p:cNvSpPr/>
          <p:nvPr/>
        </p:nvSpPr>
        <p:spPr>
          <a:xfrm>
            <a:off x="2070336" y="2264227"/>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D</a:t>
            </a:r>
            <a:endParaRPr lang="en-US" sz="2400" b="1" dirty="0"/>
          </a:p>
        </p:txBody>
      </p:sp>
      <p:sp>
        <p:nvSpPr>
          <p:cNvPr id="8" name="Oval 7"/>
          <p:cNvSpPr/>
          <p:nvPr/>
        </p:nvSpPr>
        <p:spPr>
          <a:xfrm>
            <a:off x="2908536" y="2264227"/>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a:t>
            </a:r>
          </a:p>
        </p:txBody>
      </p:sp>
      <p:sp>
        <p:nvSpPr>
          <p:cNvPr id="9" name="Oval 8"/>
          <p:cNvSpPr/>
          <p:nvPr/>
        </p:nvSpPr>
        <p:spPr>
          <a:xfrm>
            <a:off x="3518136" y="2264227"/>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F</a:t>
            </a:r>
            <a:endParaRPr lang="en-US" sz="2400" b="1" dirty="0"/>
          </a:p>
        </p:txBody>
      </p:sp>
      <p:sp>
        <p:nvSpPr>
          <p:cNvPr id="10" name="Oval 9"/>
          <p:cNvSpPr/>
          <p:nvPr/>
        </p:nvSpPr>
        <p:spPr>
          <a:xfrm>
            <a:off x="4280136" y="2264227"/>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G</a:t>
            </a:r>
            <a:endParaRPr lang="en-US" sz="2400" b="1" dirty="0"/>
          </a:p>
        </p:txBody>
      </p:sp>
      <p:sp>
        <p:nvSpPr>
          <p:cNvPr id="11" name="Oval 10"/>
          <p:cNvSpPr/>
          <p:nvPr/>
        </p:nvSpPr>
        <p:spPr>
          <a:xfrm>
            <a:off x="3137136" y="3407227"/>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a:t>
            </a:r>
          </a:p>
        </p:txBody>
      </p:sp>
      <p:cxnSp>
        <p:nvCxnSpPr>
          <p:cNvPr id="12" name="Straight Connector 11"/>
          <p:cNvCxnSpPr>
            <a:stCxn id="4" idx="3"/>
            <a:endCxn id="5" idx="7"/>
          </p:cNvCxnSpPr>
          <p:nvPr/>
        </p:nvCxnSpPr>
        <p:spPr>
          <a:xfrm flipH="1">
            <a:off x="2852740" y="1446431"/>
            <a:ext cx="340192" cy="263992"/>
          </a:xfrm>
          <a:prstGeom prst="line">
            <a:avLst/>
          </a:prstGeom>
          <a:ln>
            <a:headEnd type="none" w="med" len="med"/>
            <a:tailEnd type="arrow" w="med" len="med"/>
          </a:ln>
        </p:spPr>
        <p:style>
          <a:lnRef idx="2">
            <a:schemeClr val="accent2"/>
          </a:lnRef>
          <a:fillRef idx="0">
            <a:schemeClr val="accent2"/>
          </a:fillRef>
          <a:effectRef idx="1">
            <a:schemeClr val="accent2"/>
          </a:effectRef>
          <a:fontRef idx="minor">
            <a:schemeClr val="tx1"/>
          </a:fontRef>
        </p:style>
      </p:cxnSp>
      <p:cxnSp>
        <p:nvCxnSpPr>
          <p:cNvPr id="13" name="Straight Connector 12"/>
          <p:cNvCxnSpPr>
            <a:stCxn id="4" idx="5"/>
            <a:endCxn id="6" idx="1"/>
          </p:cNvCxnSpPr>
          <p:nvPr/>
        </p:nvCxnSpPr>
        <p:spPr>
          <a:xfrm>
            <a:off x="3462340" y="1446431"/>
            <a:ext cx="416392" cy="263992"/>
          </a:xfrm>
          <a:prstGeom prst="line">
            <a:avLst/>
          </a:prstGeom>
          <a:ln>
            <a:headEnd type="none" w="med" len="med"/>
            <a:tailEnd type="arrow" w="med" len="med"/>
          </a:ln>
        </p:spPr>
        <p:style>
          <a:lnRef idx="2">
            <a:schemeClr val="accent2"/>
          </a:lnRef>
          <a:fillRef idx="0">
            <a:schemeClr val="accent2"/>
          </a:fillRef>
          <a:effectRef idx="1">
            <a:schemeClr val="accent2"/>
          </a:effectRef>
          <a:fontRef idx="minor">
            <a:schemeClr val="tx1"/>
          </a:fontRef>
        </p:style>
      </p:cxnSp>
      <p:cxnSp>
        <p:nvCxnSpPr>
          <p:cNvPr id="14" name="Straight Connector 13"/>
          <p:cNvCxnSpPr>
            <a:stCxn id="5" idx="3"/>
            <a:endCxn id="7" idx="0"/>
          </p:cNvCxnSpPr>
          <p:nvPr/>
        </p:nvCxnSpPr>
        <p:spPr>
          <a:xfrm flipH="1">
            <a:off x="2260836" y="1979831"/>
            <a:ext cx="322496" cy="284396"/>
          </a:xfrm>
          <a:prstGeom prst="line">
            <a:avLst/>
          </a:prstGeom>
          <a:ln>
            <a:headEnd type="none" w="med" len="med"/>
            <a:tailEnd type="arrow" w="med" len="med"/>
          </a:ln>
        </p:spPr>
        <p:style>
          <a:lnRef idx="2">
            <a:schemeClr val="accent2"/>
          </a:lnRef>
          <a:fillRef idx="0">
            <a:schemeClr val="accent2"/>
          </a:fillRef>
          <a:effectRef idx="1">
            <a:schemeClr val="accent2"/>
          </a:effectRef>
          <a:fontRef idx="minor">
            <a:schemeClr val="tx1"/>
          </a:fontRef>
        </p:style>
      </p:cxnSp>
      <p:cxnSp>
        <p:nvCxnSpPr>
          <p:cNvPr id="15" name="Straight Connector 14"/>
          <p:cNvCxnSpPr>
            <a:stCxn id="5" idx="5"/>
            <a:endCxn id="8" idx="0"/>
          </p:cNvCxnSpPr>
          <p:nvPr/>
        </p:nvCxnSpPr>
        <p:spPr>
          <a:xfrm>
            <a:off x="2852740" y="1979831"/>
            <a:ext cx="246296" cy="284396"/>
          </a:xfrm>
          <a:prstGeom prst="line">
            <a:avLst/>
          </a:prstGeom>
          <a:ln>
            <a:headEnd type="none" w="med" len="med"/>
            <a:tailEnd type="arrow" w="med" len="med"/>
          </a:ln>
        </p:spPr>
        <p:style>
          <a:lnRef idx="2">
            <a:schemeClr val="accent2"/>
          </a:lnRef>
          <a:fillRef idx="0">
            <a:schemeClr val="accent2"/>
          </a:fillRef>
          <a:effectRef idx="1">
            <a:schemeClr val="accent2"/>
          </a:effectRef>
          <a:fontRef idx="minor">
            <a:schemeClr val="tx1"/>
          </a:fontRef>
        </p:style>
      </p:cxnSp>
      <p:cxnSp>
        <p:nvCxnSpPr>
          <p:cNvPr id="16" name="Straight Connector 15"/>
          <p:cNvCxnSpPr>
            <a:stCxn id="6" idx="3"/>
            <a:endCxn id="9" idx="0"/>
          </p:cNvCxnSpPr>
          <p:nvPr/>
        </p:nvCxnSpPr>
        <p:spPr>
          <a:xfrm flipH="1">
            <a:off x="3708636" y="1979831"/>
            <a:ext cx="170096" cy="284396"/>
          </a:xfrm>
          <a:prstGeom prst="line">
            <a:avLst/>
          </a:prstGeom>
          <a:ln>
            <a:headEnd type="none" w="med" len="med"/>
            <a:tailEnd type="arrow" w="med" len="med"/>
          </a:ln>
        </p:spPr>
        <p:style>
          <a:lnRef idx="2">
            <a:schemeClr val="accent2"/>
          </a:lnRef>
          <a:fillRef idx="0">
            <a:schemeClr val="accent2"/>
          </a:fillRef>
          <a:effectRef idx="1">
            <a:schemeClr val="accent2"/>
          </a:effectRef>
          <a:fontRef idx="minor">
            <a:schemeClr val="tx1"/>
          </a:fontRef>
        </p:style>
      </p:cxnSp>
      <p:cxnSp>
        <p:nvCxnSpPr>
          <p:cNvPr id="17" name="Straight Connector 16"/>
          <p:cNvCxnSpPr>
            <a:stCxn id="6" idx="5"/>
            <a:endCxn id="10" idx="0"/>
          </p:cNvCxnSpPr>
          <p:nvPr/>
        </p:nvCxnSpPr>
        <p:spPr>
          <a:xfrm>
            <a:off x="4148140" y="1979831"/>
            <a:ext cx="322496" cy="284396"/>
          </a:xfrm>
          <a:prstGeom prst="line">
            <a:avLst/>
          </a:prstGeom>
          <a:ln>
            <a:headEnd type="none" w="med" len="med"/>
            <a:tailEnd type="arrow" w="med" len="med"/>
          </a:ln>
        </p:spPr>
        <p:style>
          <a:lnRef idx="2">
            <a:schemeClr val="accent2"/>
          </a:lnRef>
          <a:fillRef idx="0">
            <a:schemeClr val="accent2"/>
          </a:fillRef>
          <a:effectRef idx="1">
            <a:schemeClr val="accent2"/>
          </a:effectRef>
          <a:fontRef idx="minor">
            <a:schemeClr val="tx1"/>
          </a:fontRef>
        </p:style>
      </p:cxnSp>
      <p:cxnSp>
        <p:nvCxnSpPr>
          <p:cNvPr id="18" name="Straight Connector 17"/>
          <p:cNvCxnSpPr>
            <a:stCxn id="7" idx="4"/>
          </p:cNvCxnSpPr>
          <p:nvPr/>
        </p:nvCxnSpPr>
        <p:spPr>
          <a:xfrm>
            <a:off x="2260836" y="2645227"/>
            <a:ext cx="876300" cy="952500"/>
          </a:xfrm>
          <a:prstGeom prst="line">
            <a:avLst/>
          </a:prstGeom>
          <a:ln>
            <a:headEnd type="none" w="med" len="med"/>
            <a:tailEnd type="arrow" w="med" len="med"/>
          </a:ln>
        </p:spPr>
        <p:style>
          <a:lnRef idx="2">
            <a:schemeClr val="accent2"/>
          </a:lnRef>
          <a:fillRef idx="0">
            <a:schemeClr val="accent2"/>
          </a:fillRef>
          <a:effectRef idx="1">
            <a:schemeClr val="accent2"/>
          </a:effectRef>
          <a:fontRef idx="minor">
            <a:schemeClr val="tx1"/>
          </a:fontRef>
        </p:style>
      </p:cxnSp>
      <p:cxnSp>
        <p:nvCxnSpPr>
          <p:cNvPr id="19" name="Straight Connector 18"/>
          <p:cNvCxnSpPr>
            <a:stCxn id="8" idx="4"/>
          </p:cNvCxnSpPr>
          <p:nvPr/>
        </p:nvCxnSpPr>
        <p:spPr>
          <a:xfrm>
            <a:off x="3099036" y="2645227"/>
            <a:ext cx="93896" cy="817796"/>
          </a:xfrm>
          <a:prstGeom prst="line">
            <a:avLst/>
          </a:prstGeom>
          <a:ln>
            <a:headEnd type="none" w="med" len="med"/>
            <a:tailEnd type="arrow" w="med" len="med"/>
          </a:ln>
        </p:spPr>
        <p:style>
          <a:lnRef idx="2">
            <a:schemeClr val="accent2"/>
          </a:lnRef>
          <a:fillRef idx="0">
            <a:schemeClr val="accent2"/>
          </a:fillRef>
          <a:effectRef idx="1">
            <a:schemeClr val="accent2"/>
          </a:effectRef>
          <a:fontRef idx="minor">
            <a:schemeClr val="tx1"/>
          </a:fontRef>
        </p:style>
      </p:cxnSp>
      <p:cxnSp>
        <p:nvCxnSpPr>
          <p:cNvPr id="20" name="Straight Connector 19"/>
          <p:cNvCxnSpPr>
            <a:stCxn id="9" idx="4"/>
          </p:cNvCxnSpPr>
          <p:nvPr/>
        </p:nvCxnSpPr>
        <p:spPr>
          <a:xfrm flipH="1">
            <a:off x="3462340" y="2645227"/>
            <a:ext cx="246296" cy="817796"/>
          </a:xfrm>
          <a:prstGeom prst="line">
            <a:avLst/>
          </a:prstGeom>
          <a:ln>
            <a:headEnd type="none" w="med" len="med"/>
            <a:tailEnd type="arrow" w="med" len="med"/>
          </a:ln>
        </p:spPr>
        <p:style>
          <a:lnRef idx="2">
            <a:schemeClr val="accent2"/>
          </a:lnRef>
          <a:fillRef idx="0">
            <a:schemeClr val="accent2"/>
          </a:fillRef>
          <a:effectRef idx="1">
            <a:schemeClr val="accent2"/>
          </a:effectRef>
          <a:fontRef idx="minor">
            <a:schemeClr val="tx1"/>
          </a:fontRef>
        </p:style>
      </p:cxnSp>
      <p:cxnSp>
        <p:nvCxnSpPr>
          <p:cNvPr id="21" name="Straight Connector 20"/>
          <p:cNvCxnSpPr>
            <a:stCxn id="10" idx="4"/>
          </p:cNvCxnSpPr>
          <p:nvPr/>
        </p:nvCxnSpPr>
        <p:spPr>
          <a:xfrm flipH="1">
            <a:off x="3518136" y="2645227"/>
            <a:ext cx="952500" cy="952500"/>
          </a:xfrm>
          <a:prstGeom prst="line">
            <a:avLst/>
          </a:prstGeom>
          <a:ln>
            <a:headEnd type="none" w="med" len="med"/>
            <a:tailEnd type="arrow" w="med" len="med"/>
          </a:ln>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2813553" y="1057431"/>
            <a:ext cx="377026" cy="400110"/>
          </a:xfrm>
          <a:prstGeom prst="rect">
            <a:avLst/>
          </a:prstGeom>
          <a:noFill/>
        </p:spPr>
        <p:txBody>
          <a:bodyPr wrap="none" rtlCol="0">
            <a:spAutoFit/>
          </a:bodyPr>
          <a:lstStyle/>
          <a:p>
            <a:r>
              <a:rPr lang="en-US" sz="2000" b="1" dirty="0"/>
              <a:t>✓</a:t>
            </a:r>
          </a:p>
        </p:txBody>
      </p:sp>
      <p:sp>
        <p:nvSpPr>
          <p:cNvPr id="23" name="TextBox 22"/>
          <p:cNvSpPr txBox="1"/>
          <p:nvPr/>
        </p:nvSpPr>
        <p:spPr>
          <a:xfrm>
            <a:off x="2210320" y="1606972"/>
            <a:ext cx="377026" cy="400110"/>
          </a:xfrm>
          <a:prstGeom prst="rect">
            <a:avLst/>
          </a:prstGeom>
          <a:noFill/>
        </p:spPr>
        <p:txBody>
          <a:bodyPr wrap="none" rtlCol="0">
            <a:spAutoFit/>
          </a:bodyPr>
          <a:lstStyle/>
          <a:p>
            <a:r>
              <a:rPr lang="en-US" sz="2000" b="1" dirty="0"/>
              <a:t>✓</a:t>
            </a:r>
          </a:p>
        </p:txBody>
      </p:sp>
      <p:sp>
        <p:nvSpPr>
          <p:cNvPr id="24" name="TextBox 23"/>
          <p:cNvSpPr txBox="1"/>
          <p:nvPr/>
        </p:nvSpPr>
        <p:spPr>
          <a:xfrm>
            <a:off x="3482023" y="1652368"/>
            <a:ext cx="377026" cy="400110"/>
          </a:xfrm>
          <a:prstGeom prst="rect">
            <a:avLst/>
          </a:prstGeom>
          <a:noFill/>
        </p:spPr>
        <p:txBody>
          <a:bodyPr wrap="none" rtlCol="0">
            <a:spAutoFit/>
          </a:bodyPr>
          <a:lstStyle/>
          <a:p>
            <a:r>
              <a:rPr lang="en-US" sz="2000" b="1" dirty="0"/>
              <a:t>✓</a:t>
            </a:r>
          </a:p>
        </p:txBody>
      </p:sp>
      <p:sp>
        <p:nvSpPr>
          <p:cNvPr id="25" name="TextBox 24"/>
          <p:cNvSpPr txBox="1"/>
          <p:nvPr/>
        </p:nvSpPr>
        <p:spPr>
          <a:xfrm>
            <a:off x="1737372" y="2262899"/>
            <a:ext cx="377026" cy="400110"/>
          </a:xfrm>
          <a:prstGeom prst="rect">
            <a:avLst/>
          </a:prstGeom>
          <a:noFill/>
        </p:spPr>
        <p:txBody>
          <a:bodyPr wrap="none" rtlCol="0">
            <a:spAutoFit/>
          </a:bodyPr>
          <a:lstStyle/>
          <a:p>
            <a:r>
              <a:rPr lang="en-US" sz="2000" b="1" dirty="0"/>
              <a:t>✓</a:t>
            </a:r>
          </a:p>
        </p:txBody>
      </p:sp>
      <p:sp>
        <p:nvSpPr>
          <p:cNvPr id="26" name="TextBox 25"/>
          <p:cNvSpPr txBox="1"/>
          <p:nvPr/>
        </p:nvSpPr>
        <p:spPr>
          <a:xfrm>
            <a:off x="2607711" y="2214516"/>
            <a:ext cx="377026" cy="400110"/>
          </a:xfrm>
          <a:prstGeom prst="rect">
            <a:avLst/>
          </a:prstGeom>
          <a:noFill/>
        </p:spPr>
        <p:txBody>
          <a:bodyPr wrap="none" rtlCol="0">
            <a:spAutoFit/>
          </a:bodyPr>
          <a:lstStyle/>
          <a:p>
            <a:r>
              <a:rPr lang="en-US" sz="2000" b="1" dirty="0"/>
              <a:t>✓</a:t>
            </a:r>
          </a:p>
        </p:txBody>
      </p:sp>
      <p:sp>
        <p:nvSpPr>
          <p:cNvPr id="27" name="TextBox 26"/>
          <p:cNvSpPr txBox="1"/>
          <p:nvPr/>
        </p:nvSpPr>
        <p:spPr>
          <a:xfrm>
            <a:off x="3805873" y="2218799"/>
            <a:ext cx="377026" cy="400110"/>
          </a:xfrm>
          <a:prstGeom prst="rect">
            <a:avLst/>
          </a:prstGeom>
          <a:noFill/>
        </p:spPr>
        <p:txBody>
          <a:bodyPr wrap="none" rtlCol="0">
            <a:spAutoFit/>
          </a:bodyPr>
          <a:lstStyle/>
          <a:p>
            <a:r>
              <a:rPr lang="en-US" sz="2000" b="1" dirty="0"/>
              <a:t>✓</a:t>
            </a:r>
          </a:p>
        </p:txBody>
      </p:sp>
      <p:sp>
        <p:nvSpPr>
          <p:cNvPr id="28" name="TextBox 27"/>
          <p:cNvSpPr txBox="1"/>
          <p:nvPr/>
        </p:nvSpPr>
        <p:spPr>
          <a:xfrm>
            <a:off x="4416106" y="1949872"/>
            <a:ext cx="377026" cy="400110"/>
          </a:xfrm>
          <a:prstGeom prst="rect">
            <a:avLst/>
          </a:prstGeom>
          <a:noFill/>
        </p:spPr>
        <p:txBody>
          <a:bodyPr wrap="none" rtlCol="0">
            <a:spAutoFit/>
          </a:bodyPr>
          <a:lstStyle/>
          <a:p>
            <a:r>
              <a:rPr lang="en-US" sz="2000" b="1" dirty="0"/>
              <a:t>✓</a:t>
            </a:r>
          </a:p>
        </p:txBody>
      </p:sp>
      <p:sp>
        <p:nvSpPr>
          <p:cNvPr id="29" name="TextBox 28"/>
          <p:cNvSpPr txBox="1"/>
          <p:nvPr/>
        </p:nvSpPr>
        <p:spPr>
          <a:xfrm>
            <a:off x="3431417" y="3540517"/>
            <a:ext cx="377026" cy="400110"/>
          </a:xfrm>
          <a:prstGeom prst="rect">
            <a:avLst/>
          </a:prstGeom>
          <a:noFill/>
        </p:spPr>
        <p:txBody>
          <a:bodyPr wrap="none" rtlCol="0">
            <a:spAutoFit/>
          </a:bodyPr>
          <a:lstStyle/>
          <a:p>
            <a:r>
              <a:rPr lang="en-US" sz="2000" b="1" dirty="0"/>
              <a:t>✓</a:t>
            </a:r>
          </a:p>
        </p:txBody>
      </p:sp>
      <p:sp>
        <p:nvSpPr>
          <p:cNvPr id="30" name="Oval 29"/>
          <p:cNvSpPr/>
          <p:nvPr/>
        </p:nvSpPr>
        <p:spPr>
          <a:xfrm>
            <a:off x="8758662" y="1142999"/>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A</a:t>
            </a:r>
            <a:endParaRPr lang="en-US" sz="2400" b="1" dirty="0"/>
          </a:p>
        </p:txBody>
      </p:sp>
      <p:sp>
        <p:nvSpPr>
          <p:cNvPr id="31" name="Oval 30"/>
          <p:cNvSpPr/>
          <p:nvPr/>
        </p:nvSpPr>
        <p:spPr>
          <a:xfrm>
            <a:off x="8149062" y="1676399"/>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a:t>
            </a:r>
          </a:p>
        </p:txBody>
      </p:sp>
      <p:sp>
        <p:nvSpPr>
          <p:cNvPr id="32" name="Oval 31"/>
          <p:cNvSpPr/>
          <p:nvPr/>
        </p:nvSpPr>
        <p:spPr>
          <a:xfrm>
            <a:off x="9444462" y="1676399"/>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a:t>
            </a:r>
          </a:p>
        </p:txBody>
      </p:sp>
      <p:sp>
        <p:nvSpPr>
          <p:cNvPr id="33" name="Oval 32"/>
          <p:cNvSpPr/>
          <p:nvPr/>
        </p:nvSpPr>
        <p:spPr>
          <a:xfrm>
            <a:off x="7691862" y="2285999"/>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D</a:t>
            </a:r>
            <a:endParaRPr lang="en-US" sz="2400" b="1" dirty="0"/>
          </a:p>
        </p:txBody>
      </p:sp>
      <p:sp>
        <p:nvSpPr>
          <p:cNvPr id="34" name="Oval 33"/>
          <p:cNvSpPr/>
          <p:nvPr/>
        </p:nvSpPr>
        <p:spPr>
          <a:xfrm>
            <a:off x="8530062" y="2285999"/>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a:t>
            </a:r>
          </a:p>
        </p:txBody>
      </p:sp>
      <p:sp>
        <p:nvSpPr>
          <p:cNvPr id="35" name="Oval 34"/>
          <p:cNvSpPr/>
          <p:nvPr/>
        </p:nvSpPr>
        <p:spPr>
          <a:xfrm>
            <a:off x="9139662" y="2285999"/>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F</a:t>
            </a:r>
            <a:endParaRPr lang="en-US" sz="2400" b="1" dirty="0"/>
          </a:p>
        </p:txBody>
      </p:sp>
      <p:sp>
        <p:nvSpPr>
          <p:cNvPr id="36" name="Oval 35"/>
          <p:cNvSpPr/>
          <p:nvPr/>
        </p:nvSpPr>
        <p:spPr>
          <a:xfrm>
            <a:off x="9901662" y="2285999"/>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G</a:t>
            </a:r>
            <a:endParaRPr lang="en-US" sz="2400" b="1" dirty="0"/>
          </a:p>
        </p:txBody>
      </p:sp>
      <p:sp>
        <p:nvSpPr>
          <p:cNvPr id="37" name="Oval 36"/>
          <p:cNvSpPr/>
          <p:nvPr/>
        </p:nvSpPr>
        <p:spPr>
          <a:xfrm>
            <a:off x="8758662" y="3428999"/>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a:t>
            </a:r>
          </a:p>
        </p:txBody>
      </p:sp>
      <p:cxnSp>
        <p:nvCxnSpPr>
          <p:cNvPr id="38" name="Straight Connector 37"/>
          <p:cNvCxnSpPr>
            <a:stCxn id="30" idx="3"/>
            <a:endCxn id="31" idx="7"/>
          </p:cNvCxnSpPr>
          <p:nvPr/>
        </p:nvCxnSpPr>
        <p:spPr>
          <a:xfrm flipH="1">
            <a:off x="8474266" y="1468203"/>
            <a:ext cx="340192" cy="263992"/>
          </a:xfrm>
          <a:prstGeom prst="line">
            <a:avLst/>
          </a:prstGeom>
          <a:ln>
            <a:headEnd type="none" w="med" len="med"/>
            <a:tailEnd type="arrow" w="med" len="med"/>
          </a:ln>
        </p:spPr>
        <p:style>
          <a:lnRef idx="2">
            <a:schemeClr val="accent2"/>
          </a:lnRef>
          <a:fillRef idx="0">
            <a:schemeClr val="accent2"/>
          </a:fillRef>
          <a:effectRef idx="1">
            <a:schemeClr val="accent2"/>
          </a:effectRef>
          <a:fontRef idx="minor">
            <a:schemeClr val="tx1"/>
          </a:fontRef>
        </p:style>
      </p:cxnSp>
      <p:cxnSp>
        <p:nvCxnSpPr>
          <p:cNvPr id="39" name="Straight Connector 38"/>
          <p:cNvCxnSpPr>
            <a:stCxn id="30" idx="5"/>
            <a:endCxn id="32" idx="1"/>
          </p:cNvCxnSpPr>
          <p:nvPr/>
        </p:nvCxnSpPr>
        <p:spPr>
          <a:xfrm>
            <a:off x="9083866" y="1468203"/>
            <a:ext cx="416392" cy="263992"/>
          </a:xfrm>
          <a:prstGeom prst="line">
            <a:avLst/>
          </a:prstGeom>
          <a:ln>
            <a:headEnd type="none" w="med" len="med"/>
            <a:tailEnd type="arrow" w="med" len="med"/>
          </a:ln>
        </p:spPr>
        <p:style>
          <a:lnRef idx="2">
            <a:schemeClr val="accent2"/>
          </a:lnRef>
          <a:fillRef idx="0">
            <a:schemeClr val="accent2"/>
          </a:fillRef>
          <a:effectRef idx="1">
            <a:schemeClr val="accent2"/>
          </a:effectRef>
          <a:fontRef idx="minor">
            <a:schemeClr val="tx1"/>
          </a:fontRef>
        </p:style>
      </p:cxnSp>
      <p:cxnSp>
        <p:nvCxnSpPr>
          <p:cNvPr id="40" name="Straight Connector 39"/>
          <p:cNvCxnSpPr>
            <a:stCxn id="31" idx="3"/>
            <a:endCxn id="33" idx="0"/>
          </p:cNvCxnSpPr>
          <p:nvPr/>
        </p:nvCxnSpPr>
        <p:spPr>
          <a:xfrm flipH="1">
            <a:off x="7882362" y="2001603"/>
            <a:ext cx="322496" cy="284396"/>
          </a:xfrm>
          <a:prstGeom prst="line">
            <a:avLst/>
          </a:prstGeom>
          <a:ln>
            <a:headEnd type="none" w="med" len="med"/>
            <a:tailEnd type="arrow" w="med" len="med"/>
          </a:ln>
        </p:spPr>
        <p:style>
          <a:lnRef idx="2">
            <a:schemeClr val="accent2"/>
          </a:lnRef>
          <a:fillRef idx="0">
            <a:schemeClr val="accent2"/>
          </a:fillRef>
          <a:effectRef idx="1">
            <a:schemeClr val="accent2"/>
          </a:effectRef>
          <a:fontRef idx="minor">
            <a:schemeClr val="tx1"/>
          </a:fontRef>
        </p:style>
      </p:cxnSp>
      <p:cxnSp>
        <p:nvCxnSpPr>
          <p:cNvPr id="41" name="Straight Connector 40"/>
          <p:cNvCxnSpPr>
            <a:stCxn id="31" idx="5"/>
            <a:endCxn id="34" idx="0"/>
          </p:cNvCxnSpPr>
          <p:nvPr/>
        </p:nvCxnSpPr>
        <p:spPr>
          <a:xfrm>
            <a:off x="8474266" y="2001603"/>
            <a:ext cx="246296" cy="284396"/>
          </a:xfrm>
          <a:prstGeom prst="line">
            <a:avLst/>
          </a:prstGeom>
          <a:ln>
            <a:headEnd type="none" w="med" len="med"/>
            <a:tailEnd type="arrow" w="med" len="med"/>
          </a:ln>
        </p:spPr>
        <p:style>
          <a:lnRef idx="2">
            <a:schemeClr val="accent2"/>
          </a:lnRef>
          <a:fillRef idx="0">
            <a:schemeClr val="accent2"/>
          </a:fillRef>
          <a:effectRef idx="1">
            <a:schemeClr val="accent2"/>
          </a:effectRef>
          <a:fontRef idx="minor">
            <a:schemeClr val="tx1"/>
          </a:fontRef>
        </p:style>
      </p:cxnSp>
      <p:cxnSp>
        <p:nvCxnSpPr>
          <p:cNvPr id="42" name="Straight Connector 41"/>
          <p:cNvCxnSpPr>
            <a:stCxn id="32" idx="3"/>
            <a:endCxn id="35" idx="0"/>
          </p:cNvCxnSpPr>
          <p:nvPr/>
        </p:nvCxnSpPr>
        <p:spPr>
          <a:xfrm flipH="1">
            <a:off x="9330162" y="2001603"/>
            <a:ext cx="170096" cy="284396"/>
          </a:xfrm>
          <a:prstGeom prst="line">
            <a:avLst/>
          </a:prstGeom>
          <a:ln>
            <a:headEnd type="none" w="med" len="med"/>
            <a:tailEnd type="arrow" w="med" len="med"/>
          </a:ln>
        </p:spPr>
        <p:style>
          <a:lnRef idx="2">
            <a:schemeClr val="accent2"/>
          </a:lnRef>
          <a:fillRef idx="0">
            <a:schemeClr val="accent2"/>
          </a:fillRef>
          <a:effectRef idx="1">
            <a:schemeClr val="accent2"/>
          </a:effectRef>
          <a:fontRef idx="minor">
            <a:schemeClr val="tx1"/>
          </a:fontRef>
        </p:style>
      </p:cxnSp>
      <p:cxnSp>
        <p:nvCxnSpPr>
          <p:cNvPr id="43" name="Straight Connector 42"/>
          <p:cNvCxnSpPr>
            <a:stCxn id="32" idx="5"/>
            <a:endCxn id="36" idx="0"/>
          </p:cNvCxnSpPr>
          <p:nvPr/>
        </p:nvCxnSpPr>
        <p:spPr>
          <a:xfrm>
            <a:off x="9769666" y="2001603"/>
            <a:ext cx="322496" cy="284396"/>
          </a:xfrm>
          <a:prstGeom prst="line">
            <a:avLst/>
          </a:prstGeom>
          <a:ln>
            <a:headEnd type="none" w="med" len="med"/>
            <a:tailEnd type="arrow" w="med" len="med"/>
          </a:ln>
        </p:spPr>
        <p:style>
          <a:lnRef idx="2">
            <a:schemeClr val="accent2"/>
          </a:lnRef>
          <a:fillRef idx="0">
            <a:schemeClr val="accent2"/>
          </a:fillRef>
          <a:effectRef idx="1">
            <a:schemeClr val="accent2"/>
          </a:effectRef>
          <a:fontRef idx="minor">
            <a:schemeClr val="tx1"/>
          </a:fontRef>
        </p:style>
      </p:cxnSp>
      <p:cxnSp>
        <p:nvCxnSpPr>
          <p:cNvPr id="44" name="Straight Connector 43"/>
          <p:cNvCxnSpPr>
            <a:stCxn id="33" idx="4"/>
            <a:endCxn id="37" idx="2"/>
          </p:cNvCxnSpPr>
          <p:nvPr/>
        </p:nvCxnSpPr>
        <p:spPr>
          <a:xfrm>
            <a:off x="7882362" y="2666999"/>
            <a:ext cx="876300" cy="952500"/>
          </a:xfrm>
          <a:prstGeom prst="line">
            <a:avLst/>
          </a:prstGeom>
          <a:ln>
            <a:headEnd type="none" w="med" len="med"/>
            <a:tailEnd type="arrow" w="med" len="med"/>
          </a:ln>
        </p:spPr>
        <p:style>
          <a:lnRef idx="2">
            <a:schemeClr val="accent2"/>
          </a:lnRef>
          <a:fillRef idx="0">
            <a:schemeClr val="accent2"/>
          </a:fillRef>
          <a:effectRef idx="1">
            <a:schemeClr val="accent2"/>
          </a:effectRef>
          <a:fontRef idx="minor">
            <a:schemeClr val="tx1"/>
          </a:fontRef>
        </p:style>
      </p:cxnSp>
      <p:cxnSp>
        <p:nvCxnSpPr>
          <p:cNvPr id="45" name="Straight Connector 44"/>
          <p:cNvCxnSpPr>
            <a:stCxn id="34" idx="4"/>
            <a:endCxn id="37" idx="1"/>
          </p:cNvCxnSpPr>
          <p:nvPr/>
        </p:nvCxnSpPr>
        <p:spPr>
          <a:xfrm>
            <a:off x="8720562" y="2666999"/>
            <a:ext cx="93896" cy="817796"/>
          </a:xfrm>
          <a:prstGeom prst="line">
            <a:avLst/>
          </a:prstGeom>
          <a:ln>
            <a:headEnd type="none" w="med" len="med"/>
            <a:tailEnd type="arrow" w="med" len="med"/>
          </a:ln>
        </p:spPr>
        <p:style>
          <a:lnRef idx="2">
            <a:schemeClr val="accent2"/>
          </a:lnRef>
          <a:fillRef idx="0">
            <a:schemeClr val="accent2"/>
          </a:fillRef>
          <a:effectRef idx="1">
            <a:schemeClr val="accent2"/>
          </a:effectRef>
          <a:fontRef idx="minor">
            <a:schemeClr val="tx1"/>
          </a:fontRef>
        </p:style>
      </p:cxnSp>
      <p:cxnSp>
        <p:nvCxnSpPr>
          <p:cNvPr id="46" name="Straight Connector 45"/>
          <p:cNvCxnSpPr>
            <a:stCxn id="35" idx="4"/>
            <a:endCxn id="37" idx="7"/>
          </p:cNvCxnSpPr>
          <p:nvPr/>
        </p:nvCxnSpPr>
        <p:spPr>
          <a:xfrm flipH="1">
            <a:off x="9083866" y="2666999"/>
            <a:ext cx="246296" cy="817796"/>
          </a:xfrm>
          <a:prstGeom prst="line">
            <a:avLst/>
          </a:prstGeom>
          <a:ln>
            <a:headEnd type="none" w="med" len="med"/>
            <a:tailEnd type="arrow" w="med" len="med"/>
          </a:ln>
        </p:spPr>
        <p:style>
          <a:lnRef idx="2">
            <a:schemeClr val="accent2"/>
          </a:lnRef>
          <a:fillRef idx="0">
            <a:schemeClr val="accent2"/>
          </a:fillRef>
          <a:effectRef idx="1">
            <a:schemeClr val="accent2"/>
          </a:effectRef>
          <a:fontRef idx="minor">
            <a:schemeClr val="tx1"/>
          </a:fontRef>
        </p:style>
      </p:cxnSp>
      <p:cxnSp>
        <p:nvCxnSpPr>
          <p:cNvPr id="47" name="Straight Connector 46"/>
          <p:cNvCxnSpPr>
            <a:stCxn id="36" idx="4"/>
            <a:endCxn id="37" idx="6"/>
          </p:cNvCxnSpPr>
          <p:nvPr/>
        </p:nvCxnSpPr>
        <p:spPr>
          <a:xfrm flipH="1">
            <a:off x="9139662" y="2666999"/>
            <a:ext cx="952500" cy="952500"/>
          </a:xfrm>
          <a:prstGeom prst="line">
            <a:avLst/>
          </a:prstGeom>
          <a:ln>
            <a:headEnd type="none" w="med" len="med"/>
            <a:tailEnd type="arrow" w="med" len="med"/>
          </a:ln>
        </p:spPr>
        <p:style>
          <a:lnRef idx="2">
            <a:schemeClr val="accent2"/>
          </a:lnRef>
          <a:fillRef idx="0">
            <a:schemeClr val="accent2"/>
          </a:fillRef>
          <a:effectRef idx="1">
            <a:schemeClr val="accent2"/>
          </a:effectRef>
          <a:fontRef idx="minor">
            <a:schemeClr val="tx1"/>
          </a:fontRef>
        </p:style>
      </p:cxnSp>
      <p:sp>
        <p:nvSpPr>
          <p:cNvPr id="48" name="TextBox 47"/>
          <p:cNvSpPr txBox="1"/>
          <p:nvPr/>
        </p:nvSpPr>
        <p:spPr>
          <a:xfrm>
            <a:off x="8423731" y="1143073"/>
            <a:ext cx="377026" cy="400110"/>
          </a:xfrm>
          <a:prstGeom prst="rect">
            <a:avLst/>
          </a:prstGeom>
          <a:noFill/>
        </p:spPr>
        <p:txBody>
          <a:bodyPr wrap="none" rtlCol="0">
            <a:spAutoFit/>
          </a:bodyPr>
          <a:lstStyle/>
          <a:p>
            <a:r>
              <a:rPr lang="en-US" sz="2000" b="1" dirty="0"/>
              <a:t>✓</a:t>
            </a:r>
          </a:p>
        </p:txBody>
      </p:sp>
      <p:sp>
        <p:nvSpPr>
          <p:cNvPr id="49" name="TextBox 48"/>
          <p:cNvSpPr txBox="1"/>
          <p:nvPr/>
        </p:nvSpPr>
        <p:spPr>
          <a:xfrm>
            <a:off x="7844262" y="1657289"/>
            <a:ext cx="377026" cy="400110"/>
          </a:xfrm>
          <a:prstGeom prst="rect">
            <a:avLst/>
          </a:prstGeom>
          <a:noFill/>
        </p:spPr>
        <p:txBody>
          <a:bodyPr wrap="none" rtlCol="0">
            <a:spAutoFit/>
          </a:bodyPr>
          <a:lstStyle/>
          <a:p>
            <a:r>
              <a:rPr lang="en-US" sz="2000" b="1" dirty="0"/>
              <a:t>✓</a:t>
            </a:r>
          </a:p>
        </p:txBody>
      </p:sp>
      <p:sp>
        <p:nvSpPr>
          <p:cNvPr id="50" name="TextBox 49"/>
          <p:cNvSpPr txBox="1"/>
          <p:nvPr/>
        </p:nvSpPr>
        <p:spPr>
          <a:xfrm>
            <a:off x="8229236" y="2266889"/>
            <a:ext cx="377026" cy="400110"/>
          </a:xfrm>
          <a:prstGeom prst="rect">
            <a:avLst/>
          </a:prstGeom>
          <a:noFill/>
        </p:spPr>
        <p:txBody>
          <a:bodyPr wrap="none" rtlCol="0">
            <a:spAutoFit/>
          </a:bodyPr>
          <a:lstStyle/>
          <a:p>
            <a:r>
              <a:rPr lang="en-US" sz="2000" b="1" dirty="0"/>
              <a:t>✓</a:t>
            </a:r>
          </a:p>
        </p:txBody>
      </p:sp>
      <p:sp>
        <p:nvSpPr>
          <p:cNvPr id="51" name="TextBox 50"/>
          <p:cNvSpPr txBox="1"/>
          <p:nvPr/>
        </p:nvSpPr>
        <p:spPr>
          <a:xfrm>
            <a:off x="9790524" y="1637487"/>
            <a:ext cx="377026" cy="400110"/>
          </a:xfrm>
          <a:prstGeom prst="rect">
            <a:avLst/>
          </a:prstGeom>
          <a:noFill/>
        </p:spPr>
        <p:txBody>
          <a:bodyPr wrap="none" rtlCol="0">
            <a:spAutoFit/>
          </a:bodyPr>
          <a:lstStyle/>
          <a:p>
            <a:r>
              <a:rPr lang="en-US" sz="2000" b="1" dirty="0"/>
              <a:t>✓</a:t>
            </a:r>
          </a:p>
        </p:txBody>
      </p:sp>
      <p:sp>
        <p:nvSpPr>
          <p:cNvPr id="52" name="TextBox 51"/>
          <p:cNvSpPr txBox="1"/>
          <p:nvPr/>
        </p:nvSpPr>
        <p:spPr>
          <a:xfrm>
            <a:off x="9467892" y="2285999"/>
            <a:ext cx="377026" cy="400110"/>
          </a:xfrm>
          <a:prstGeom prst="rect">
            <a:avLst/>
          </a:prstGeom>
          <a:noFill/>
        </p:spPr>
        <p:txBody>
          <a:bodyPr wrap="none" rtlCol="0">
            <a:spAutoFit/>
          </a:bodyPr>
          <a:lstStyle/>
          <a:p>
            <a:r>
              <a:rPr lang="en-US" sz="2000" b="1" dirty="0"/>
              <a:t>✓</a:t>
            </a:r>
          </a:p>
        </p:txBody>
      </p:sp>
      <p:sp>
        <p:nvSpPr>
          <p:cNvPr id="53" name="TextBox 52"/>
          <p:cNvSpPr txBox="1"/>
          <p:nvPr/>
        </p:nvSpPr>
        <p:spPr>
          <a:xfrm>
            <a:off x="10282662" y="2266889"/>
            <a:ext cx="377026" cy="400110"/>
          </a:xfrm>
          <a:prstGeom prst="rect">
            <a:avLst/>
          </a:prstGeom>
          <a:noFill/>
        </p:spPr>
        <p:txBody>
          <a:bodyPr wrap="none" rtlCol="0">
            <a:spAutoFit/>
          </a:bodyPr>
          <a:lstStyle/>
          <a:p>
            <a:r>
              <a:rPr lang="en-US" sz="2000" b="1" dirty="0"/>
              <a:t>✓</a:t>
            </a:r>
          </a:p>
        </p:txBody>
      </p:sp>
      <p:sp>
        <p:nvSpPr>
          <p:cNvPr id="54" name="Rounded Rectangle 53"/>
          <p:cNvSpPr/>
          <p:nvPr/>
        </p:nvSpPr>
        <p:spPr>
          <a:xfrm>
            <a:off x="1643745" y="4807495"/>
            <a:ext cx="3200400" cy="5486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B10F58"/>
                </a:solidFill>
              </a:rPr>
              <a:t>Breadth First Search </a:t>
            </a:r>
            <a:endParaRPr lang="en-US" sz="2800" dirty="0">
              <a:solidFill>
                <a:srgbClr val="B10F58"/>
              </a:solidFill>
            </a:endParaRPr>
          </a:p>
        </p:txBody>
      </p:sp>
      <p:sp>
        <p:nvSpPr>
          <p:cNvPr id="55" name="Rounded Rectangle 54"/>
          <p:cNvSpPr/>
          <p:nvPr/>
        </p:nvSpPr>
        <p:spPr>
          <a:xfrm>
            <a:off x="7306502" y="4829267"/>
            <a:ext cx="3200400" cy="5486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B10F58"/>
                </a:solidFill>
              </a:rPr>
              <a:t>Depth First Search </a:t>
            </a:r>
            <a:endParaRPr lang="en-US" sz="2800" dirty="0">
              <a:solidFill>
                <a:srgbClr val="B10F58"/>
              </a:solidFill>
            </a:endParaRPr>
          </a:p>
        </p:txBody>
      </p:sp>
      <p:cxnSp>
        <p:nvCxnSpPr>
          <p:cNvPr id="56" name="Straight Connector 55"/>
          <p:cNvCxnSpPr/>
          <p:nvPr/>
        </p:nvCxnSpPr>
        <p:spPr>
          <a:xfrm>
            <a:off x="6138666" y="1166947"/>
            <a:ext cx="0" cy="4480560"/>
          </a:xfrm>
          <a:prstGeom prst="line">
            <a:avLst/>
          </a:prstGeom>
          <a:ln w="28575">
            <a:solidFill>
              <a:srgbClr val="F48CAF"/>
            </a:solidFill>
          </a:ln>
        </p:spPr>
        <p:style>
          <a:lnRef idx="2">
            <a:schemeClr val="dk1"/>
          </a:lnRef>
          <a:fillRef idx="0">
            <a:schemeClr val="dk1"/>
          </a:fillRef>
          <a:effectRef idx="1">
            <a:schemeClr val="dk1"/>
          </a:effectRef>
          <a:fontRef idx="minor">
            <a:schemeClr val="tx1"/>
          </a:fontRef>
        </p:style>
      </p:cxnSp>
      <p:sp>
        <p:nvSpPr>
          <p:cNvPr id="57" name="TextBox 56"/>
          <p:cNvSpPr txBox="1"/>
          <p:nvPr/>
        </p:nvSpPr>
        <p:spPr>
          <a:xfrm>
            <a:off x="7316794" y="2320849"/>
            <a:ext cx="377026" cy="400110"/>
          </a:xfrm>
          <a:prstGeom prst="rect">
            <a:avLst/>
          </a:prstGeom>
          <a:noFill/>
        </p:spPr>
        <p:txBody>
          <a:bodyPr wrap="none" rtlCol="0">
            <a:spAutoFit/>
          </a:bodyPr>
          <a:lstStyle/>
          <a:p>
            <a:r>
              <a:rPr lang="en-US" sz="2000" b="1" dirty="0"/>
              <a:t>✓</a:t>
            </a:r>
          </a:p>
        </p:txBody>
      </p:sp>
      <p:sp>
        <p:nvSpPr>
          <p:cNvPr id="58" name="TextBox 57"/>
          <p:cNvSpPr txBox="1"/>
          <p:nvPr/>
        </p:nvSpPr>
        <p:spPr>
          <a:xfrm>
            <a:off x="8333151" y="3514694"/>
            <a:ext cx="377026" cy="400110"/>
          </a:xfrm>
          <a:prstGeom prst="rect">
            <a:avLst/>
          </a:prstGeom>
          <a:noFill/>
        </p:spPr>
        <p:txBody>
          <a:bodyPr wrap="none" rtlCol="0">
            <a:spAutoFit/>
          </a:bodyPr>
          <a:lstStyle/>
          <a:p>
            <a:r>
              <a:rPr lang="en-US" sz="2000" b="1" dirty="0"/>
              <a:t>✓</a:t>
            </a:r>
          </a:p>
        </p:txBody>
      </p:sp>
    </p:spTree>
    <p:extLst>
      <p:ext uri="{BB962C8B-B14F-4D97-AF65-F5344CB8AC3E}">
        <p14:creationId xmlns:p14="http://schemas.microsoft.com/office/powerpoint/2010/main" val="2240679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mph" presetSubtype="2" fill="hold" nodeType="clickEffect">
                                  <p:stCondLst>
                                    <p:cond delay="0"/>
                                  </p:stCondLst>
                                  <p:childTnLst>
                                    <p:animClr clrSpc="rgb" dir="cw">
                                      <p:cBhvr>
                                        <p:cTn id="44" dur="10" fill="hold"/>
                                        <p:tgtEl>
                                          <p:spTgt spid="4"/>
                                        </p:tgtEl>
                                        <p:attrNameLst>
                                          <p:attrName>fillcolor</p:attrName>
                                        </p:attrNameLst>
                                      </p:cBhvr>
                                      <p:to>
                                        <a:schemeClr val="accent2"/>
                                      </p:to>
                                    </p:animClr>
                                    <p:set>
                                      <p:cBhvr>
                                        <p:cTn id="45" dur="10" fill="hold"/>
                                        <p:tgtEl>
                                          <p:spTgt spid="4"/>
                                        </p:tgtEl>
                                        <p:attrNameLst>
                                          <p:attrName>fill.type</p:attrName>
                                        </p:attrNameLst>
                                      </p:cBhvr>
                                      <p:to>
                                        <p:strVal val="solid"/>
                                      </p:to>
                                    </p:set>
                                    <p:set>
                                      <p:cBhvr>
                                        <p:cTn id="46" dur="10" fill="hold"/>
                                        <p:tgtEl>
                                          <p:spTgt spid="4"/>
                                        </p:tgtEl>
                                        <p:attrNameLst>
                                          <p:attrName>fill.on</p:attrName>
                                        </p:attrNameLst>
                                      </p:cBhvr>
                                      <p:to>
                                        <p:strVal val="tru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mph" presetSubtype="2" fill="hold" nodeType="clickEffect">
                                  <p:stCondLst>
                                    <p:cond delay="0"/>
                                  </p:stCondLst>
                                  <p:childTnLst>
                                    <p:animClr clrSpc="rgb" dir="cw">
                                      <p:cBhvr>
                                        <p:cTn id="52" dur="10" fill="hold"/>
                                        <p:tgtEl>
                                          <p:spTgt spid="5"/>
                                        </p:tgtEl>
                                        <p:attrNameLst>
                                          <p:attrName>fillcolor</p:attrName>
                                        </p:attrNameLst>
                                      </p:cBhvr>
                                      <p:to>
                                        <a:schemeClr val="accent2"/>
                                      </p:to>
                                    </p:animClr>
                                    <p:set>
                                      <p:cBhvr>
                                        <p:cTn id="53" dur="10" fill="hold"/>
                                        <p:tgtEl>
                                          <p:spTgt spid="5"/>
                                        </p:tgtEl>
                                        <p:attrNameLst>
                                          <p:attrName>fill.type</p:attrName>
                                        </p:attrNameLst>
                                      </p:cBhvr>
                                      <p:to>
                                        <p:strVal val="solid"/>
                                      </p:to>
                                    </p:set>
                                    <p:set>
                                      <p:cBhvr>
                                        <p:cTn id="54" dur="10" fill="hold"/>
                                        <p:tgtEl>
                                          <p:spTgt spid="5"/>
                                        </p:tgtEl>
                                        <p:attrNameLst>
                                          <p:attrName>fill.on</p:attrName>
                                        </p:attrNameLst>
                                      </p:cBhvr>
                                      <p:to>
                                        <p:strVal val="true"/>
                                      </p:to>
                                    </p:set>
                                  </p:childTnLst>
                                </p:cTn>
                              </p:par>
                              <p:par>
                                <p:cTn id="55" presetID="1" presetClass="emph" presetSubtype="2" fill="hold" nodeType="withEffect">
                                  <p:stCondLst>
                                    <p:cond delay="0"/>
                                  </p:stCondLst>
                                  <p:childTnLst>
                                    <p:animClr clrSpc="rgb" dir="cw">
                                      <p:cBhvr>
                                        <p:cTn id="56" dur="10" fill="hold"/>
                                        <p:tgtEl>
                                          <p:spTgt spid="6"/>
                                        </p:tgtEl>
                                        <p:attrNameLst>
                                          <p:attrName>fillcolor</p:attrName>
                                        </p:attrNameLst>
                                      </p:cBhvr>
                                      <p:to>
                                        <a:schemeClr val="accent2"/>
                                      </p:to>
                                    </p:animClr>
                                    <p:set>
                                      <p:cBhvr>
                                        <p:cTn id="57" dur="10" fill="hold"/>
                                        <p:tgtEl>
                                          <p:spTgt spid="6"/>
                                        </p:tgtEl>
                                        <p:attrNameLst>
                                          <p:attrName>fill.type</p:attrName>
                                        </p:attrNameLst>
                                      </p:cBhvr>
                                      <p:to>
                                        <p:strVal val="solid"/>
                                      </p:to>
                                    </p:set>
                                    <p:set>
                                      <p:cBhvr>
                                        <p:cTn id="58" dur="10" fill="hold"/>
                                        <p:tgtEl>
                                          <p:spTgt spid="6"/>
                                        </p:tgtEl>
                                        <p:attrNameLst>
                                          <p:attrName>fill.on</p:attrName>
                                        </p:attrNameLst>
                                      </p:cBhvr>
                                      <p:to>
                                        <p:strVal val="true"/>
                                      </p:to>
                                    </p:set>
                                  </p:childTnLst>
                                </p:cTn>
                              </p:par>
                              <p:par>
                                <p:cTn id="59" presetID="1"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mph" presetSubtype="2" fill="hold" nodeType="clickEffect">
                                  <p:stCondLst>
                                    <p:cond delay="0"/>
                                  </p:stCondLst>
                                  <p:childTnLst>
                                    <p:animClr clrSpc="rgb" dir="cw">
                                      <p:cBhvr>
                                        <p:cTn id="66" dur="2000" fill="hold"/>
                                        <p:tgtEl>
                                          <p:spTgt spid="7"/>
                                        </p:tgtEl>
                                        <p:attrNameLst>
                                          <p:attrName>fillcolor</p:attrName>
                                        </p:attrNameLst>
                                      </p:cBhvr>
                                      <p:to>
                                        <a:schemeClr val="accent2"/>
                                      </p:to>
                                    </p:animClr>
                                    <p:set>
                                      <p:cBhvr>
                                        <p:cTn id="67" dur="2000" fill="hold"/>
                                        <p:tgtEl>
                                          <p:spTgt spid="7"/>
                                        </p:tgtEl>
                                        <p:attrNameLst>
                                          <p:attrName>fill.type</p:attrName>
                                        </p:attrNameLst>
                                      </p:cBhvr>
                                      <p:to>
                                        <p:strVal val="solid"/>
                                      </p:to>
                                    </p:set>
                                    <p:set>
                                      <p:cBhvr>
                                        <p:cTn id="68" dur="2000" fill="hold"/>
                                        <p:tgtEl>
                                          <p:spTgt spid="7"/>
                                        </p:tgtEl>
                                        <p:attrNameLst>
                                          <p:attrName>fill.on</p:attrName>
                                        </p:attrNameLst>
                                      </p:cBhvr>
                                      <p:to>
                                        <p:strVal val="true"/>
                                      </p:to>
                                    </p:set>
                                  </p:childTnLst>
                                </p:cTn>
                              </p:par>
                              <p:par>
                                <p:cTn id="69" presetID="1" presetClass="emph" presetSubtype="2" fill="hold" nodeType="withEffect">
                                  <p:stCondLst>
                                    <p:cond delay="0"/>
                                  </p:stCondLst>
                                  <p:childTnLst>
                                    <p:animClr clrSpc="rgb" dir="cw">
                                      <p:cBhvr>
                                        <p:cTn id="70" dur="2000" fill="hold"/>
                                        <p:tgtEl>
                                          <p:spTgt spid="8"/>
                                        </p:tgtEl>
                                        <p:attrNameLst>
                                          <p:attrName>fillcolor</p:attrName>
                                        </p:attrNameLst>
                                      </p:cBhvr>
                                      <p:to>
                                        <a:schemeClr val="accent2"/>
                                      </p:to>
                                    </p:animClr>
                                    <p:set>
                                      <p:cBhvr>
                                        <p:cTn id="71" dur="2000" fill="hold"/>
                                        <p:tgtEl>
                                          <p:spTgt spid="8"/>
                                        </p:tgtEl>
                                        <p:attrNameLst>
                                          <p:attrName>fill.type</p:attrName>
                                        </p:attrNameLst>
                                      </p:cBhvr>
                                      <p:to>
                                        <p:strVal val="solid"/>
                                      </p:to>
                                    </p:set>
                                    <p:set>
                                      <p:cBhvr>
                                        <p:cTn id="72" dur="2000" fill="hold"/>
                                        <p:tgtEl>
                                          <p:spTgt spid="8"/>
                                        </p:tgtEl>
                                        <p:attrNameLst>
                                          <p:attrName>fill.on</p:attrName>
                                        </p:attrNameLst>
                                      </p:cBhvr>
                                      <p:to>
                                        <p:strVal val="true"/>
                                      </p:to>
                                    </p:set>
                                  </p:childTnLst>
                                </p:cTn>
                              </p:par>
                              <p:par>
                                <p:cTn id="73" presetID="1" presetClass="emph" presetSubtype="2" fill="hold" nodeType="withEffect">
                                  <p:stCondLst>
                                    <p:cond delay="0"/>
                                  </p:stCondLst>
                                  <p:childTnLst>
                                    <p:animClr clrSpc="rgb" dir="cw">
                                      <p:cBhvr>
                                        <p:cTn id="74" dur="2000" fill="hold"/>
                                        <p:tgtEl>
                                          <p:spTgt spid="9"/>
                                        </p:tgtEl>
                                        <p:attrNameLst>
                                          <p:attrName>fillcolor</p:attrName>
                                        </p:attrNameLst>
                                      </p:cBhvr>
                                      <p:to>
                                        <a:schemeClr val="accent2"/>
                                      </p:to>
                                    </p:animClr>
                                    <p:set>
                                      <p:cBhvr>
                                        <p:cTn id="75" dur="2000" fill="hold"/>
                                        <p:tgtEl>
                                          <p:spTgt spid="9"/>
                                        </p:tgtEl>
                                        <p:attrNameLst>
                                          <p:attrName>fill.type</p:attrName>
                                        </p:attrNameLst>
                                      </p:cBhvr>
                                      <p:to>
                                        <p:strVal val="solid"/>
                                      </p:to>
                                    </p:set>
                                    <p:set>
                                      <p:cBhvr>
                                        <p:cTn id="76" dur="2000" fill="hold"/>
                                        <p:tgtEl>
                                          <p:spTgt spid="9"/>
                                        </p:tgtEl>
                                        <p:attrNameLst>
                                          <p:attrName>fill.on</p:attrName>
                                        </p:attrNameLst>
                                      </p:cBhvr>
                                      <p:to>
                                        <p:strVal val="true"/>
                                      </p:to>
                                    </p:set>
                                  </p:childTnLst>
                                </p:cTn>
                              </p:par>
                              <p:par>
                                <p:cTn id="77" presetID="1" presetClass="emph" presetSubtype="2" fill="hold" nodeType="withEffect">
                                  <p:stCondLst>
                                    <p:cond delay="0"/>
                                  </p:stCondLst>
                                  <p:childTnLst>
                                    <p:animClr clrSpc="rgb" dir="cw">
                                      <p:cBhvr>
                                        <p:cTn id="78" dur="2000" fill="hold"/>
                                        <p:tgtEl>
                                          <p:spTgt spid="10"/>
                                        </p:tgtEl>
                                        <p:attrNameLst>
                                          <p:attrName>fillcolor</p:attrName>
                                        </p:attrNameLst>
                                      </p:cBhvr>
                                      <p:to>
                                        <a:schemeClr val="accent2"/>
                                      </p:to>
                                    </p:animClr>
                                    <p:set>
                                      <p:cBhvr>
                                        <p:cTn id="79" dur="2000" fill="hold"/>
                                        <p:tgtEl>
                                          <p:spTgt spid="10"/>
                                        </p:tgtEl>
                                        <p:attrNameLst>
                                          <p:attrName>fill.type</p:attrName>
                                        </p:attrNameLst>
                                      </p:cBhvr>
                                      <p:to>
                                        <p:strVal val="solid"/>
                                      </p:to>
                                    </p:set>
                                    <p:set>
                                      <p:cBhvr>
                                        <p:cTn id="80" dur="2000" fill="hold"/>
                                        <p:tgtEl>
                                          <p:spTgt spid="10"/>
                                        </p:tgtEl>
                                        <p:attrNameLst>
                                          <p:attrName>fill.on</p:attrName>
                                        </p:attrNameLst>
                                      </p:cBhvr>
                                      <p:to>
                                        <p:strVal val="tru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mph" presetSubtype="2" fill="hold" nodeType="clickEffect">
                                  <p:stCondLst>
                                    <p:cond delay="0"/>
                                  </p:stCondLst>
                                  <p:childTnLst>
                                    <p:animClr clrSpc="rgb" dir="cw">
                                      <p:cBhvr>
                                        <p:cTn id="94" dur="10" fill="hold"/>
                                        <p:tgtEl>
                                          <p:spTgt spid="11"/>
                                        </p:tgtEl>
                                        <p:attrNameLst>
                                          <p:attrName>fillcolor</p:attrName>
                                        </p:attrNameLst>
                                      </p:cBhvr>
                                      <p:to>
                                        <a:schemeClr val="accent2"/>
                                      </p:to>
                                    </p:animClr>
                                    <p:set>
                                      <p:cBhvr>
                                        <p:cTn id="95" dur="10" fill="hold"/>
                                        <p:tgtEl>
                                          <p:spTgt spid="11"/>
                                        </p:tgtEl>
                                        <p:attrNameLst>
                                          <p:attrName>fill.type</p:attrName>
                                        </p:attrNameLst>
                                      </p:cBhvr>
                                      <p:to>
                                        <p:strVal val="solid"/>
                                      </p:to>
                                    </p:set>
                                    <p:set>
                                      <p:cBhvr>
                                        <p:cTn id="96" dur="10" fill="hold"/>
                                        <p:tgtEl>
                                          <p:spTgt spid="11"/>
                                        </p:tgtEl>
                                        <p:attrNameLst>
                                          <p:attrName>fill.on</p:attrName>
                                        </p:attrNameLst>
                                      </p:cBhvr>
                                      <p:to>
                                        <p:strVal val="tru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29"/>
                                        </p:tgtEl>
                                        <p:attrNameLst>
                                          <p:attrName>style.visibility</p:attrName>
                                        </p:attrNameLst>
                                      </p:cBhvr>
                                      <p:to>
                                        <p:strVal val="visible"/>
                                      </p:to>
                                    </p:set>
                                  </p:childTnLst>
                                </p:cTn>
                              </p:par>
                            </p:childTnLst>
                          </p:cTn>
                        </p:par>
                        <p:par>
                          <p:cTn id="101" fill="hold">
                            <p:stCondLst>
                              <p:cond delay="0"/>
                            </p:stCondLst>
                            <p:childTnLst>
                              <p:par>
                                <p:cTn id="102" presetID="10" presetClass="entr" presetSubtype="0" fill="hold" grpId="0" nodeType="afterEffect">
                                  <p:stCondLst>
                                    <p:cond delay="0"/>
                                  </p:stCondLst>
                                  <p:childTnLst>
                                    <p:set>
                                      <p:cBhvr>
                                        <p:cTn id="103" dur="1" fill="hold">
                                          <p:stCondLst>
                                            <p:cond delay="0"/>
                                          </p:stCondLst>
                                        </p:cTn>
                                        <p:tgtEl>
                                          <p:spTgt spid="54"/>
                                        </p:tgtEl>
                                        <p:attrNameLst>
                                          <p:attrName>style.visibility</p:attrName>
                                        </p:attrNameLst>
                                      </p:cBhvr>
                                      <p:to>
                                        <p:strVal val="visible"/>
                                      </p:to>
                                    </p:set>
                                    <p:animEffect transition="in" filter="fade">
                                      <p:cBhvr>
                                        <p:cTn id="104" dur="500"/>
                                        <p:tgtEl>
                                          <p:spTgt spid="54"/>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nodeType="clickEffect">
                                  <p:stCondLst>
                                    <p:cond delay="0"/>
                                  </p:stCondLst>
                                  <p:childTnLst>
                                    <p:set>
                                      <p:cBhvr>
                                        <p:cTn id="108" dur="1" fill="hold">
                                          <p:stCondLst>
                                            <p:cond delay="0"/>
                                          </p:stCondLst>
                                        </p:cTn>
                                        <p:tgtEl>
                                          <p:spTgt spid="56"/>
                                        </p:tgtEl>
                                        <p:attrNameLst>
                                          <p:attrName>style.visibility</p:attrName>
                                        </p:attrNameLst>
                                      </p:cBhvr>
                                      <p:to>
                                        <p:strVal val="visible"/>
                                      </p:to>
                                    </p:set>
                                    <p:animEffect transition="in" filter="wipe(down)">
                                      <p:cBhvr>
                                        <p:cTn id="109" dur="500"/>
                                        <p:tgtEl>
                                          <p:spTgt spid="56"/>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0" nodeType="clickEffect">
                                  <p:stCondLst>
                                    <p:cond delay="0"/>
                                  </p:stCondLst>
                                  <p:childTnLst>
                                    <p:set>
                                      <p:cBhvr>
                                        <p:cTn id="113" dur="1" fill="hold">
                                          <p:stCondLst>
                                            <p:cond delay="0"/>
                                          </p:stCondLst>
                                        </p:cTn>
                                        <p:tgtEl>
                                          <p:spTgt spid="30"/>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31"/>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32"/>
                                        </p:tgtEl>
                                        <p:attrNameLst>
                                          <p:attrName>style.visibility</p:attrName>
                                        </p:attrNameLst>
                                      </p:cBhvr>
                                      <p:to>
                                        <p:strVal val="visible"/>
                                      </p:to>
                                    </p:set>
                                  </p:childTnLst>
                                </p:cTn>
                              </p:par>
                              <p:par>
                                <p:cTn id="118" presetID="1" presetClass="entr" presetSubtype="0" fill="hold" grpId="0" nodeType="withEffect">
                                  <p:stCondLst>
                                    <p:cond delay="0"/>
                                  </p:stCondLst>
                                  <p:childTnLst>
                                    <p:set>
                                      <p:cBhvr>
                                        <p:cTn id="119" dur="1" fill="hold">
                                          <p:stCondLst>
                                            <p:cond delay="0"/>
                                          </p:stCondLst>
                                        </p:cTn>
                                        <p:tgtEl>
                                          <p:spTgt spid="33"/>
                                        </p:tgtEl>
                                        <p:attrNameLst>
                                          <p:attrName>style.visibility</p:attrName>
                                        </p:attrNameLst>
                                      </p:cBhvr>
                                      <p:to>
                                        <p:strVal val="visible"/>
                                      </p:to>
                                    </p:set>
                                  </p:childTnLst>
                                </p:cTn>
                              </p:par>
                              <p:par>
                                <p:cTn id="120" presetID="1" presetClass="entr" presetSubtype="0" fill="hold" grpId="0" nodeType="withEffect">
                                  <p:stCondLst>
                                    <p:cond delay="0"/>
                                  </p:stCondLst>
                                  <p:childTnLst>
                                    <p:set>
                                      <p:cBhvr>
                                        <p:cTn id="121" dur="1" fill="hold">
                                          <p:stCondLst>
                                            <p:cond delay="0"/>
                                          </p:stCondLst>
                                        </p:cTn>
                                        <p:tgtEl>
                                          <p:spTgt spid="34"/>
                                        </p:tgtEl>
                                        <p:attrNameLst>
                                          <p:attrName>style.visibility</p:attrName>
                                        </p:attrNameLst>
                                      </p:cBhvr>
                                      <p:to>
                                        <p:strVal val="visible"/>
                                      </p:to>
                                    </p:set>
                                  </p:childTnLst>
                                </p:cTn>
                              </p:par>
                              <p:par>
                                <p:cTn id="122" presetID="1" presetClass="entr" presetSubtype="0" fill="hold" grpId="0" nodeType="withEffect">
                                  <p:stCondLst>
                                    <p:cond delay="0"/>
                                  </p:stCondLst>
                                  <p:childTnLst>
                                    <p:set>
                                      <p:cBhvr>
                                        <p:cTn id="123" dur="1" fill="hold">
                                          <p:stCondLst>
                                            <p:cond delay="0"/>
                                          </p:stCondLst>
                                        </p:cTn>
                                        <p:tgtEl>
                                          <p:spTgt spid="35"/>
                                        </p:tgtEl>
                                        <p:attrNameLst>
                                          <p:attrName>style.visibility</p:attrName>
                                        </p:attrNameLst>
                                      </p:cBhvr>
                                      <p:to>
                                        <p:strVal val="visible"/>
                                      </p:to>
                                    </p:set>
                                  </p:childTnLst>
                                </p:cTn>
                              </p:par>
                              <p:par>
                                <p:cTn id="124" presetID="1" presetClass="entr" presetSubtype="0" fill="hold" grpId="0" nodeType="withEffect">
                                  <p:stCondLst>
                                    <p:cond delay="0"/>
                                  </p:stCondLst>
                                  <p:childTnLst>
                                    <p:set>
                                      <p:cBhvr>
                                        <p:cTn id="125" dur="1" fill="hold">
                                          <p:stCondLst>
                                            <p:cond delay="0"/>
                                          </p:stCondLst>
                                        </p:cTn>
                                        <p:tgtEl>
                                          <p:spTgt spid="36"/>
                                        </p:tgtEl>
                                        <p:attrNameLst>
                                          <p:attrName>style.visibility</p:attrName>
                                        </p:attrNameLst>
                                      </p:cBhvr>
                                      <p:to>
                                        <p:strVal val="visible"/>
                                      </p:to>
                                    </p:set>
                                  </p:childTnLst>
                                </p:cTn>
                              </p:par>
                              <p:par>
                                <p:cTn id="126" presetID="1" presetClass="entr" presetSubtype="0" fill="hold" grpId="0" nodeType="withEffect">
                                  <p:stCondLst>
                                    <p:cond delay="0"/>
                                  </p:stCondLst>
                                  <p:childTnLst>
                                    <p:set>
                                      <p:cBhvr>
                                        <p:cTn id="127" dur="1" fill="hold">
                                          <p:stCondLst>
                                            <p:cond delay="0"/>
                                          </p:stCondLst>
                                        </p:cTn>
                                        <p:tgtEl>
                                          <p:spTgt spid="37"/>
                                        </p:tgtEl>
                                        <p:attrNameLst>
                                          <p:attrName>style.visibility</p:attrName>
                                        </p:attrNameLst>
                                      </p:cBhvr>
                                      <p:to>
                                        <p:strVal val="visible"/>
                                      </p:to>
                                    </p:set>
                                  </p:childTnLst>
                                </p:cTn>
                              </p:par>
                              <p:par>
                                <p:cTn id="128" presetID="1" presetClass="entr" presetSubtype="0" fill="hold" nodeType="withEffect">
                                  <p:stCondLst>
                                    <p:cond delay="0"/>
                                  </p:stCondLst>
                                  <p:childTnLst>
                                    <p:set>
                                      <p:cBhvr>
                                        <p:cTn id="129" dur="1" fill="hold">
                                          <p:stCondLst>
                                            <p:cond delay="0"/>
                                          </p:stCondLst>
                                        </p:cTn>
                                        <p:tgtEl>
                                          <p:spTgt spid="38"/>
                                        </p:tgtEl>
                                        <p:attrNameLst>
                                          <p:attrName>style.visibility</p:attrName>
                                        </p:attrNameLst>
                                      </p:cBhvr>
                                      <p:to>
                                        <p:strVal val="visible"/>
                                      </p:to>
                                    </p:set>
                                  </p:childTnLst>
                                </p:cTn>
                              </p:par>
                              <p:par>
                                <p:cTn id="130" presetID="1" presetClass="entr" presetSubtype="0" fill="hold" nodeType="withEffect">
                                  <p:stCondLst>
                                    <p:cond delay="0"/>
                                  </p:stCondLst>
                                  <p:childTnLst>
                                    <p:set>
                                      <p:cBhvr>
                                        <p:cTn id="131" dur="1" fill="hold">
                                          <p:stCondLst>
                                            <p:cond delay="0"/>
                                          </p:stCondLst>
                                        </p:cTn>
                                        <p:tgtEl>
                                          <p:spTgt spid="39"/>
                                        </p:tgtEl>
                                        <p:attrNameLst>
                                          <p:attrName>style.visibility</p:attrName>
                                        </p:attrNameLst>
                                      </p:cBhvr>
                                      <p:to>
                                        <p:strVal val="visible"/>
                                      </p:to>
                                    </p:set>
                                  </p:childTnLst>
                                </p:cTn>
                              </p:par>
                              <p:par>
                                <p:cTn id="132" presetID="1" presetClass="entr" presetSubtype="0" fill="hold" nodeType="withEffect">
                                  <p:stCondLst>
                                    <p:cond delay="0"/>
                                  </p:stCondLst>
                                  <p:childTnLst>
                                    <p:set>
                                      <p:cBhvr>
                                        <p:cTn id="133" dur="1" fill="hold">
                                          <p:stCondLst>
                                            <p:cond delay="0"/>
                                          </p:stCondLst>
                                        </p:cTn>
                                        <p:tgtEl>
                                          <p:spTgt spid="40"/>
                                        </p:tgtEl>
                                        <p:attrNameLst>
                                          <p:attrName>style.visibility</p:attrName>
                                        </p:attrNameLst>
                                      </p:cBhvr>
                                      <p:to>
                                        <p:strVal val="visible"/>
                                      </p:to>
                                    </p:set>
                                  </p:childTnLst>
                                </p:cTn>
                              </p:par>
                              <p:par>
                                <p:cTn id="134" presetID="1" presetClass="entr" presetSubtype="0" fill="hold" nodeType="withEffect">
                                  <p:stCondLst>
                                    <p:cond delay="0"/>
                                  </p:stCondLst>
                                  <p:childTnLst>
                                    <p:set>
                                      <p:cBhvr>
                                        <p:cTn id="135" dur="1" fill="hold">
                                          <p:stCondLst>
                                            <p:cond delay="0"/>
                                          </p:stCondLst>
                                        </p:cTn>
                                        <p:tgtEl>
                                          <p:spTgt spid="41"/>
                                        </p:tgtEl>
                                        <p:attrNameLst>
                                          <p:attrName>style.visibility</p:attrName>
                                        </p:attrNameLst>
                                      </p:cBhvr>
                                      <p:to>
                                        <p:strVal val="visible"/>
                                      </p:to>
                                    </p:set>
                                  </p:childTnLst>
                                </p:cTn>
                              </p:par>
                              <p:par>
                                <p:cTn id="136" presetID="1" presetClass="entr" presetSubtype="0" fill="hold" nodeType="withEffect">
                                  <p:stCondLst>
                                    <p:cond delay="0"/>
                                  </p:stCondLst>
                                  <p:childTnLst>
                                    <p:set>
                                      <p:cBhvr>
                                        <p:cTn id="137" dur="1" fill="hold">
                                          <p:stCondLst>
                                            <p:cond delay="0"/>
                                          </p:stCondLst>
                                        </p:cTn>
                                        <p:tgtEl>
                                          <p:spTgt spid="42"/>
                                        </p:tgtEl>
                                        <p:attrNameLst>
                                          <p:attrName>style.visibility</p:attrName>
                                        </p:attrNameLst>
                                      </p:cBhvr>
                                      <p:to>
                                        <p:strVal val="visible"/>
                                      </p:to>
                                    </p:set>
                                  </p:childTnLst>
                                </p:cTn>
                              </p:par>
                              <p:par>
                                <p:cTn id="138" presetID="1" presetClass="entr" presetSubtype="0" fill="hold" nodeType="withEffect">
                                  <p:stCondLst>
                                    <p:cond delay="0"/>
                                  </p:stCondLst>
                                  <p:childTnLst>
                                    <p:set>
                                      <p:cBhvr>
                                        <p:cTn id="139" dur="1" fill="hold">
                                          <p:stCondLst>
                                            <p:cond delay="0"/>
                                          </p:stCondLst>
                                        </p:cTn>
                                        <p:tgtEl>
                                          <p:spTgt spid="43"/>
                                        </p:tgtEl>
                                        <p:attrNameLst>
                                          <p:attrName>style.visibility</p:attrName>
                                        </p:attrNameLst>
                                      </p:cBhvr>
                                      <p:to>
                                        <p:strVal val="visible"/>
                                      </p:to>
                                    </p:set>
                                  </p:childTnLst>
                                </p:cTn>
                              </p:par>
                              <p:par>
                                <p:cTn id="140" presetID="1" presetClass="entr" presetSubtype="0" fill="hold" nodeType="withEffect">
                                  <p:stCondLst>
                                    <p:cond delay="0"/>
                                  </p:stCondLst>
                                  <p:childTnLst>
                                    <p:set>
                                      <p:cBhvr>
                                        <p:cTn id="141" dur="1" fill="hold">
                                          <p:stCondLst>
                                            <p:cond delay="0"/>
                                          </p:stCondLst>
                                        </p:cTn>
                                        <p:tgtEl>
                                          <p:spTgt spid="44"/>
                                        </p:tgtEl>
                                        <p:attrNameLst>
                                          <p:attrName>style.visibility</p:attrName>
                                        </p:attrNameLst>
                                      </p:cBhvr>
                                      <p:to>
                                        <p:strVal val="visible"/>
                                      </p:to>
                                    </p:set>
                                  </p:childTnLst>
                                </p:cTn>
                              </p:par>
                              <p:par>
                                <p:cTn id="142" presetID="1" presetClass="entr" presetSubtype="0" fill="hold" nodeType="withEffect">
                                  <p:stCondLst>
                                    <p:cond delay="0"/>
                                  </p:stCondLst>
                                  <p:childTnLst>
                                    <p:set>
                                      <p:cBhvr>
                                        <p:cTn id="143" dur="1" fill="hold">
                                          <p:stCondLst>
                                            <p:cond delay="0"/>
                                          </p:stCondLst>
                                        </p:cTn>
                                        <p:tgtEl>
                                          <p:spTgt spid="45"/>
                                        </p:tgtEl>
                                        <p:attrNameLst>
                                          <p:attrName>style.visibility</p:attrName>
                                        </p:attrNameLst>
                                      </p:cBhvr>
                                      <p:to>
                                        <p:strVal val="visible"/>
                                      </p:to>
                                    </p:set>
                                  </p:childTnLst>
                                </p:cTn>
                              </p:par>
                              <p:par>
                                <p:cTn id="144" presetID="1" presetClass="entr" presetSubtype="0" fill="hold" nodeType="withEffect">
                                  <p:stCondLst>
                                    <p:cond delay="0"/>
                                  </p:stCondLst>
                                  <p:childTnLst>
                                    <p:set>
                                      <p:cBhvr>
                                        <p:cTn id="145" dur="1" fill="hold">
                                          <p:stCondLst>
                                            <p:cond delay="0"/>
                                          </p:stCondLst>
                                        </p:cTn>
                                        <p:tgtEl>
                                          <p:spTgt spid="46"/>
                                        </p:tgtEl>
                                        <p:attrNameLst>
                                          <p:attrName>style.visibility</p:attrName>
                                        </p:attrNameLst>
                                      </p:cBhvr>
                                      <p:to>
                                        <p:strVal val="visible"/>
                                      </p:to>
                                    </p:set>
                                  </p:childTnLst>
                                </p:cTn>
                              </p:par>
                              <p:par>
                                <p:cTn id="146" presetID="1" presetClass="entr" presetSubtype="0" fill="hold" nodeType="withEffect">
                                  <p:stCondLst>
                                    <p:cond delay="0"/>
                                  </p:stCondLst>
                                  <p:childTnLst>
                                    <p:set>
                                      <p:cBhvr>
                                        <p:cTn id="147" dur="1" fill="hold">
                                          <p:stCondLst>
                                            <p:cond delay="0"/>
                                          </p:stCondLst>
                                        </p:cTn>
                                        <p:tgtEl>
                                          <p:spTgt spid="47"/>
                                        </p:tgtEl>
                                        <p:attrNameLst>
                                          <p:attrName>style.visibility</p:attrName>
                                        </p:attrNameLst>
                                      </p:cBhvr>
                                      <p:to>
                                        <p:strVal val="visible"/>
                                      </p:to>
                                    </p:set>
                                  </p:childTnLst>
                                </p:cTn>
                              </p:par>
                            </p:childTnLst>
                          </p:cTn>
                        </p:par>
                      </p:childTnLst>
                    </p:cTn>
                  </p:par>
                  <p:par>
                    <p:cTn id="148" fill="hold">
                      <p:stCondLst>
                        <p:cond delay="indefinite"/>
                      </p:stCondLst>
                      <p:childTnLst>
                        <p:par>
                          <p:cTn id="149" fill="hold">
                            <p:stCondLst>
                              <p:cond delay="0"/>
                            </p:stCondLst>
                            <p:childTnLst>
                              <p:par>
                                <p:cTn id="150" presetID="1" presetClass="emph" presetSubtype="2" fill="hold" nodeType="clickEffect">
                                  <p:stCondLst>
                                    <p:cond delay="0"/>
                                  </p:stCondLst>
                                  <p:childTnLst>
                                    <p:animClr clrSpc="rgb" dir="cw">
                                      <p:cBhvr>
                                        <p:cTn id="151" dur="10" fill="hold"/>
                                        <p:tgtEl>
                                          <p:spTgt spid="30"/>
                                        </p:tgtEl>
                                        <p:attrNameLst>
                                          <p:attrName>fillcolor</p:attrName>
                                        </p:attrNameLst>
                                      </p:cBhvr>
                                      <p:to>
                                        <a:schemeClr val="accent2"/>
                                      </p:to>
                                    </p:animClr>
                                    <p:set>
                                      <p:cBhvr>
                                        <p:cTn id="152" dur="10" fill="hold"/>
                                        <p:tgtEl>
                                          <p:spTgt spid="30"/>
                                        </p:tgtEl>
                                        <p:attrNameLst>
                                          <p:attrName>fill.type</p:attrName>
                                        </p:attrNameLst>
                                      </p:cBhvr>
                                      <p:to>
                                        <p:strVal val="solid"/>
                                      </p:to>
                                    </p:set>
                                    <p:set>
                                      <p:cBhvr>
                                        <p:cTn id="153" dur="10" fill="hold"/>
                                        <p:tgtEl>
                                          <p:spTgt spid="30"/>
                                        </p:tgtEl>
                                        <p:attrNameLst>
                                          <p:attrName>fill.on</p:attrName>
                                        </p:attrNameLst>
                                      </p:cBhvr>
                                      <p:to>
                                        <p:strVal val="true"/>
                                      </p:to>
                                    </p:set>
                                  </p:childTnLst>
                                </p:cTn>
                              </p:par>
                            </p:childTnLst>
                          </p:cTn>
                        </p:par>
                      </p:childTnLst>
                    </p:cTn>
                  </p:par>
                  <p:par>
                    <p:cTn id="154" fill="hold">
                      <p:stCondLst>
                        <p:cond delay="indefinite"/>
                      </p:stCondLst>
                      <p:childTnLst>
                        <p:par>
                          <p:cTn id="155" fill="hold">
                            <p:stCondLst>
                              <p:cond delay="0"/>
                            </p:stCondLst>
                            <p:childTnLst>
                              <p:par>
                                <p:cTn id="156" presetID="1" presetClass="entr" presetSubtype="0" fill="hold" grpId="0" nodeType="clickEffect">
                                  <p:stCondLst>
                                    <p:cond delay="0"/>
                                  </p:stCondLst>
                                  <p:childTnLst>
                                    <p:set>
                                      <p:cBhvr>
                                        <p:cTn id="157" dur="1" fill="hold">
                                          <p:stCondLst>
                                            <p:cond delay="0"/>
                                          </p:stCondLst>
                                        </p:cTn>
                                        <p:tgtEl>
                                          <p:spTgt spid="48"/>
                                        </p:tgtEl>
                                        <p:attrNameLst>
                                          <p:attrName>style.visibility</p:attrName>
                                        </p:attrNameLst>
                                      </p:cBhvr>
                                      <p:to>
                                        <p:strVal val="visible"/>
                                      </p:to>
                                    </p:set>
                                  </p:childTnLst>
                                </p:cTn>
                              </p:par>
                            </p:childTnLst>
                          </p:cTn>
                        </p:par>
                      </p:childTnLst>
                    </p:cTn>
                  </p:par>
                  <p:par>
                    <p:cTn id="158" fill="hold">
                      <p:stCondLst>
                        <p:cond delay="indefinite"/>
                      </p:stCondLst>
                      <p:childTnLst>
                        <p:par>
                          <p:cTn id="159" fill="hold">
                            <p:stCondLst>
                              <p:cond delay="0"/>
                            </p:stCondLst>
                            <p:childTnLst>
                              <p:par>
                                <p:cTn id="160" presetID="1" presetClass="emph" presetSubtype="2" fill="hold" nodeType="clickEffect">
                                  <p:stCondLst>
                                    <p:cond delay="0"/>
                                  </p:stCondLst>
                                  <p:childTnLst>
                                    <p:animClr clrSpc="rgb" dir="cw">
                                      <p:cBhvr>
                                        <p:cTn id="161" dur="10" fill="hold"/>
                                        <p:tgtEl>
                                          <p:spTgt spid="31"/>
                                        </p:tgtEl>
                                        <p:attrNameLst>
                                          <p:attrName>fillcolor</p:attrName>
                                        </p:attrNameLst>
                                      </p:cBhvr>
                                      <p:to>
                                        <a:schemeClr val="accent2"/>
                                      </p:to>
                                    </p:animClr>
                                    <p:set>
                                      <p:cBhvr>
                                        <p:cTn id="162" dur="10" fill="hold"/>
                                        <p:tgtEl>
                                          <p:spTgt spid="31"/>
                                        </p:tgtEl>
                                        <p:attrNameLst>
                                          <p:attrName>fill.type</p:attrName>
                                        </p:attrNameLst>
                                      </p:cBhvr>
                                      <p:to>
                                        <p:strVal val="solid"/>
                                      </p:to>
                                    </p:set>
                                    <p:set>
                                      <p:cBhvr>
                                        <p:cTn id="163" dur="10" fill="hold"/>
                                        <p:tgtEl>
                                          <p:spTgt spid="31"/>
                                        </p:tgtEl>
                                        <p:attrNameLst>
                                          <p:attrName>fill.on</p:attrName>
                                        </p:attrNameLst>
                                      </p:cBhvr>
                                      <p:to>
                                        <p:strVal val="true"/>
                                      </p:to>
                                    </p:set>
                                  </p:childTnLst>
                                </p:cTn>
                              </p:par>
                            </p:childTnLst>
                          </p:cTn>
                        </p:par>
                      </p:childTnLst>
                    </p:cTn>
                  </p:par>
                  <p:par>
                    <p:cTn id="164" fill="hold">
                      <p:stCondLst>
                        <p:cond delay="indefinite"/>
                      </p:stCondLst>
                      <p:childTnLst>
                        <p:par>
                          <p:cTn id="165" fill="hold">
                            <p:stCondLst>
                              <p:cond delay="0"/>
                            </p:stCondLst>
                            <p:childTnLst>
                              <p:par>
                                <p:cTn id="166" presetID="1" presetClass="entr" presetSubtype="0" fill="hold" grpId="0" nodeType="clickEffect">
                                  <p:stCondLst>
                                    <p:cond delay="0"/>
                                  </p:stCondLst>
                                  <p:childTnLst>
                                    <p:set>
                                      <p:cBhvr>
                                        <p:cTn id="167" dur="1" fill="hold">
                                          <p:stCondLst>
                                            <p:cond delay="0"/>
                                          </p:stCondLst>
                                        </p:cTn>
                                        <p:tgtEl>
                                          <p:spTgt spid="49"/>
                                        </p:tgtEl>
                                        <p:attrNameLst>
                                          <p:attrName>style.visibility</p:attrName>
                                        </p:attrNameLst>
                                      </p:cBhvr>
                                      <p:to>
                                        <p:strVal val="visible"/>
                                      </p:to>
                                    </p:set>
                                  </p:childTnLst>
                                </p:cTn>
                              </p:par>
                            </p:childTnLst>
                          </p:cTn>
                        </p:par>
                      </p:childTnLst>
                    </p:cTn>
                  </p:par>
                  <p:par>
                    <p:cTn id="168" fill="hold">
                      <p:stCondLst>
                        <p:cond delay="indefinite"/>
                      </p:stCondLst>
                      <p:childTnLst>
                        <p:par>
                          <p:cTn id="169" fill="hold">
                            <p:stCondLst>
                              <p:cond delay="0"/>
                            </p:stCondLst>
                            <p:childTnLst>
                              <p:par>
                                <p:cTn id="170" presetID="1" presetClass="emph" presetSubtype="2" fill="hold" nodeType="clickEffect">
                                  <p:stCondLst>
                                    <p:cond delay="0"/>
                                  </p:stCondLst>
                                  <p:childTnLst>
                                    <p:animClr clrSpc="rgb" dir="cw">
                                      <p:cBhvr>
                                        <p:cTn id="171" dur="10" fill="hold"/>
                                        <p:tgtEl>
                                          <p:spTgt spid="33"/>
                                        </p:tgtEl>
                                        <p:attrNameLst>
                                          <p:attrName>fillcolor</p:attrName>
                                        </p:attrNameLst>
                                      </p:cBhvr>
                                      <p:to>
                                        <a:schemeClr val="accent2"/>
                                      </p:to>
                                    </p:animClr>
                                    <p:set>
                                      <p:cBhvr>
                                        <p:cTn id="172" dur="10" fill="hold"/>
                                        <p:tgtEl>
                                          <p:spTgt spid="33"/>
                                        </p:tgtEl>
                                        <p:attrNameLst>
                                          <p:attrName>fill.type</p:attrName>
                                        </p:attrNameLst>
                                      </p:cBhvr>
                                      <p:to>
                                        <p:strVal val="solid"/>
                                      </p:to>
                                    </p:set>
                                    <p:set>
                                      <p:cBhvr>
                                        <p:cTn id="173" dur="10" fill="hold"/>
                                        <p:tgtEl>
                                          <p:spTgt spid="33"/>
                                        </p:tgtEl>
                                        <p:attrNameLst>
                                          <p:attrName>fill.on</p:attrName>
                                        </p:attrNameLst>
                                      </p:cBhvr>
                                      <p:to>
                                        <p:strVal val="true"/>
                                      </p:to>
                                    </p:set>
                                  </p:childTnLst>
                                </p:cTn>
                              </p:par>
                            </p:childTnLst>
                          </p:cTn>
                        </p:par>
                      </p:childTnLst>
                    </p:cTn>
                  </p:par>
                  <p:par>
                    <p:cTn id="174" fill="hold">
                      <p:stCondLst>
                        <p:cond delay="indefinite"/>
                      </p:stCondLst>
                      <p:childTnLst>
                        <p:par>
                          <p:cTn id="175" fill="hold">
                            <p:stCondLst>
                              <p:cond delay="0"/>
                            </p:stCondLst>
                            <p:childTnLst>
                              <p:par>
                                <p:cTn id="176" presetID="1" presetClass="entr" presetSubtype="0" fill="hold" grpId="0" nodeType="clickEffect">
                                  <p:stCondLst>
                                    <p:cond delay="0"/>
                                  </p:stCondLst>
                                  <p:childTnLst>
                                    <p:set>
                                      <p:cBhvr>
                                        <p:cTn id="177" dur="1" fill="hold">
                                          <p:stCondLst>
                                            <p:cond delay="0"/>
                                          </p:stCondLst>
                                        </p:cTn>
                                        <p:tgtEl>
                                          <p:spTgt spid="57"/>
                                        </p:tgtEl>
                                        <p:attrNameLst>
                                          <p:attrName>style.visibility</p:attrName>
                                        </p:attrNameLst>
                                      </p:cBhvr>
                                      <p:to>
                                        <p:strVal val="visible"/>
                                      </p:to>
                                    </p:set>
                                  </p:childTnLst>
                                </p:cTn>
                              </p:par>
                            </p:childTnLst>
                          </p:cTn>
                        </p:par>
                      </p:childTnLst>
                    </p:cTn>
                  </p:par>
                  <p:par>
                    <p:cTn id="178" fill="hold">
                      <p:stCondLst>
                        <p:cond delay="indefinite"/>
                      </p:stCondLst>
                      <p:childTnLst>
                        <p:par>
                          <p:cTn id="179" fill="hold">
                            <p:stCondLst>
                              <p:cond delay="0"/>
                            </p:stCondLst>
                            <p:childTnLst>
                              <p:par>
                                <p:cTn id="180" presetID="1" presetClass="emph" presetSubtype="2" fill="hold" nodeType="clickEffect">
                                  <p:stCondLst>
                                    <p:cond delay="0"/>
                                  </p:stCondLst>
                                  <p:childTnLst>
                                    <p:animClr clrSpc="rgb" dir="cw">
                                      <p:cBhvr>
                                        <p:cTn id="181" dur="10" fill="hold"/>
                                        <p:tgtEl>
                                          <p:spTgt spid="37"/>
                                        </p:tgtEl>
                                        <p:attrNameLst>
                                          <p:attrName>fillcolor</p:attrName>
                                        </p:attrNameLst>
                                      </p:cBhvr>
                                      <p:to>
                                        <a:schemeClr val="accent2"/>
                                      </p:to>
                                    </p:animClr>
                                    <p:set>
                                      <p:cBhvr>
                                        <p:cTn id="182" dur="10" fill="hold"/>
                                        <p:tgtEl>
                                          <p:spTgt spid="37"/>
                                        </p:tgtEl>
                                        <p:attrNameLst>
                                          <p:attrName>fill.type</p:attrName>
                                        </p:attrNameLst>
                                      </p:cBhvr>
                                      <p:to>
                                        <p:strVal val="solid"/>
                                      </p:to>
                                    </p:set>
                                    <p:set>
                                      <p:cBhvr>
                                        <p:cTn id="183" dur="10" fill="hold"/>
                                        <p:tgtEl>
                                          <p:spTgt spid="37"/>
                                        </p:tgtEl>
                                        <p:attrNameLst>
                                          <p:attrName>fill.on</p:attrName>
                                        </p:attrNameLst>
                                      </p:cBhvr>
                                      <p:to>
                                        <p:strVal val="true"/>
                                      </p:to>
                                    </p:set>
                                  </p:childTnLst>
                                </p:cTn>
                              </p:par>
                            </p:childTnLst>
                          </p:cTn>
                        </p:par>
                      </p:childTnLst>
                    </p:cTn>
                  </p:par>
                  <p:par>
                    <p:cTn id="184" fill="hold">
                      <p:stCondLst>
                        <p:cond delay="indefinite"/>
                      </p:stCondLst>
                      <p:childTnLst>
                        <p:par>
                          <p:cTn id="185" fill="hold">
                            <p:stCondLst>
                              <p:cond delay="0"/>
                            </p:stCondLst>
                            <p:childTnLst>
                              <p:par>
                                <p:cTn id="186" presetID="1" presetClass="entr" presetSubtype="0" fill="hold" grpId="0" nodeType="clickEffect">
                                  <p:stCondLst>
                                    <p:cond delay="0"/>
                                  </p:stCondLst>
                                  <p:childTnLst>
                                    <p:set>
                                      <p:cBhvr>
                                        <p:cTn id="187" dur="1" fill="hold">
                                          <p:stCondLst>
                                            <p:cond delay="0"/>
                                          </p:stCondLst>
                                        </p:cTn>
                                        <p:tgtEl>
                                          <p:spTgt spid="58"/>
                                        </p:tgtEl>
                                        <p:attrNameLst>
                                          <p:attrName>style.visibility</p:attrName>
                                        </p:attrNameLst>
                                      </p:cBhvr>
                                      <p:to>
                                        <p:strVal val="visible"/>
                                      </p:to>
                                    </p:set>
                                  </p:childTnLst>
                                </p:cTn>
                              </p:par>
                            </p:childTnLst>
                          </p:cTn>
                        </p:par>
                      </p:childTnLst>
                    </p:cTn>
                  </p:par>
                  <p:par>
                    <p:cTn id="188" fill="hold">
                      <p:stCondLst>
                        <p:cond delay="indefinite"/>
                      </p:stCondLst>
                      <p:childTnLst>
                        <p:par>
                          <p:cTn id="189" fill="hold">
                            <p:stCondLst>
                              <p:cond delay="0"/>
                            </p:stCondLst>
                            <p:childTnLst>
                              <p:par>
                                <p:cTn id="190" presetID="1" presetClass="emph" presetSubtype="2" fill="hold" nodeType="clickEffect">
                                  <p:stCondLst>
                                    <p:cond delay="0"/>
                                  </p:stCondLst>
                                  <p:childTnLst>
                                    <p:animClr clrSpc="rgb" dir="cw">
                                      <p:cBhvr>
                                        <p:cTn id="191" dur="2000" fill="hold"/>
                                        <p:tgtEl>
                                          <p:spTgt spid="34"/>
                                        </p:tgtEl>
                                        <p:attrNameLst>
                                          <p:attrName>fillcolor</p:attrName>
                                        </p:attrNameLst>
                                      </p:cBhvr>
                                      <p:to>
                                        <a:schemeClr val="accent2"/>
                                      </p:to>
                                    </p:animClr>
                                    <p:set>
                                      <p:cBhvr>
                                        <p:cTn id="192" dur="2000" fill="hold"/>
                                        <p:tgtEl>
                                          <p:spTgt spid="34"/>
                                        </p:tgtEl>
                                        <p:attrNameLst>
                                          <p:attrName>fill.type</p:attrName>
                                        </p:attrNameLst>
                                      </p:cBhvr>
                                      <p:to>
                                        <p:strVal val="solid"/>
                                      </p:to>
                                    </p:set>
                                    <p:set>
                                      <p:cBhvr>
                                        <p:cTn id="193" dur="2000" fill="hold"/>
                                        <p:tgtEl>
                                          <p:spTgt spid="34"/>
                                        </p:tgtEl>
                                        <p:attrNameLst>
                                          <p:attrName>fill.on</p:attrName>
                                        </p:attrNameLst>
                                      </p:cBhvr>
                                      <p:to>
                                        <p:strVal val="true"/>
                                      </p:to>
                                    </p:set>
                                  </p:childTnLst>
                                </p:cTn>
                              </p:par>
                            </p:childTnLst>
                          </p:cTn>
                        </p:par>
                      </p:childTnLst>
                    </p:cTn>
                  </p:par>
                  <p:par>
                    <p:cTn id="194" fill="hold">
                      <p:stCondLst>
                        <p:cond delay="indefinite"/>
                      </p:stCondLst>
                      <p:childTnLst>
                        <p:par>
                          <p:cTn id="195" fill="hold">
                            <p:stCondLst>
                              <p:cond delay="0"/>
                            </p:stCondLst>
                            <p:childTnLst>
                              <p:par>
                                <p:cTn id="196" presetID="1" presetClass="entr" presetSubtype="0" fill="hold" grpId="0" nodeType="clickEffect">
                                  <p:stCondLst>
                                    <p:cond delay="0"/>
                                  </p:stCondLst>
                                  <p:childTnLst>
                                    <p:set>
                                      <p:cBhvr>
                                        <p:cTn id="197" dur="1" fill="hold">
                                          <p:stCondLst>
                                            <p:cond delay="0"/>
                                          </p:stCondLst>
                                        </p:cTn>
                                        <p:tgtEl>
                                          <p:spTgt spid="50"/>
                                        </p:tgtEl>
                                        <p:attrNameLst>
                                          <p:attrName>style.visibility</p:attrName>
                                        </p:attrNameLst>
                                      </p:cBhvr>
                                      <p:to>
                                        <p:strVal val="visible"/>
                                      </p:to>
                                    </p:set>
                                  </p:childTnLst>
                                </p:cTn>
                              </p:par>
                            </p:childTnLst>
                          </p:cTn>
                        </p:par>
                      </p:childTnLst>
                    </p:cTn>
                  </p:par>
                  <p:par>
                    <p:cTn id="198" fill="hold">
                      <p:stCondLst>
                        <p:cond delay="indefinite"/>
                      </p:stCondLst>
                      <p:childTnLst>
                        <p:par>
                          <p:cTn id="199" fill="hold">
                            <p:stCondLst>
                              <p:cond delay="0"/>
                            </p:stCondLst>
                            <p:childTnLst>
                              <p:par>
                                <p:cTn id="200" presetID="1" presetClass="emph" presetSubtype="2" fill="hold" nodeType="clickEffect">
                                  <p:stCondLst>
                                    <p:cond delay="0"/>
                                  </p:stCondLst>
                                  <p:childTnLst>
                                    <p:animClr clrSpc="rgb" dir="cw">
                                      <p:cBhvr>
                                        <p:cTn id="201" dur="10" fill="hold"/>
                                        <p:tgtEl>
                                          <p:spTgt spid="32"/>
                                        </p:tgtEl>
                                        <p:attrNameLst>
                                          <p:attrName>fillcolor</p:attrName>
                                        </p:attrNameLst>
                                      </p:cBhvr>
                                      <p:to>
                                        <a:schemeClr val="accent2"/>
                                      </p:to>
                                    </p:animClr>
                                    <p:set>
                                      <p:cBhvr>
                                        <p:cTn id="202" dur="10" fill="hold"/>
                                        <p:tgtEl>
                                          <p:spTgt spid="32"/>
                                        </p:tgtEl>
                                        <p:attrNameLst>
                                          <p:attrName>fill.type</p:attrName>
                                        </p:attrNameLst>
                                      </p:cBhvr>
                                      <p:to>
                                        <p:strVal val="solid"/>
                                      </p:to>
                                    </p:set>
                                    <p:set>
                                      <p:cBhvr>
                                        <p:cTn id="203" dur="10" fill="hold"/>
                                        <p:tgtEl>
                                          <p:spTgt spid="32"/>
                                        </p:tgtEl>
                                        <p:attrNameLst>
                                          <p:attrName>fill.on</p:attrName>
                                        </p:attrNameLst>
                                      </p:cBhvr>
                                      <p:to>
                                        <p:strVal val="true"/>
                                      </p:to>
                                    </p:set>
                                  </p:childTnLst>
                                </p:cTn>
                              </p:par>
                            </p:childTnLst>
                          </p:cTn>
                        </p:par>
                      </p:childTnLst>
                    </p:cTn>
                  </p:par>
                  <p:par>
                    <p:cTn id="204" fill="hold">
                      <p:stCondLst>
                        <p:cond delay="indefinite"/>
                      </p:stCondLst>
                      <p:childTnLst>
                        <p:par>
                          <p:cTn id="205" fill="hold">
                            <p:stCondLst>
                              <p:cond delay="0"/>
                            </p:stCondLst>
                            <p:childTnLst>
                              <p:par>
                                <p:cTn id="206" presetID="1" presetClass="entr" presetSubtype="0" fill="hold" grpId="0" nodeType="clickEffect">
                                  <p:stCondLst>
                                    <p:cond delay="0"/>
                                  </p:stCondLst>
                                  <p:childTnLst>
                                    <p:set>
                                      <p:cBhvr>
                                        <p:cTn id="207" dur="1" fill="hold">
                                          <p:stCondLst>
                                            <p:cond delay="0"/>
                                          </p:stCondLst>
                                        </p:cTn>
                                        <p:tgtEl>
                                          <p:spTgt spid="51"/>
                                        </p:tgtEl>
                                        <p:attrNameLst>
                                          <p:attrName>style.visibility</p:attrName>
                                        </p:attrNameLst>
                                      </p:cBhvr>
                                      <p:to>
                                        <p:strVal val="visible"/>
                                      </p:to>
                                    </p:set>
                                  </p:childTnLst>
                                </p:cTn>
                              </p:par>
                            </p:childTnLst>
                          </p:cTn>
                        </p:par>
                      </p:childTnLst>
                    </p:cTn>
                  </p:par>
                  <p:par>
                    <p:cTn id="208" fill="hold">
                      <p:stCondLst>
                        <p:cond delay="indefinite"/>
                      </p:stCondLst>
                      <p:childTnLst>
                        <p:par>
                          <p:cTn id="209" fill="hold">
                            <p:stCondLst>
                              <p:cond delay="0"/>
                            </p:stCondLst>
                            <p:childTnLst>
                              <p:par>
                                <p:cTn id="210" presetID="1" presetClass="emph" presetSubtype="2" fill="hold" nodeType="clickEffect">
                                  <p:stCondLst>
                                    <p:cond delay="0"/>
                                  </p:stCondLst>
                                  <p:childTnLst>
                                    <p:animClr clrSpc="rgb" dir="cw">
                                      <p:cBhvr>
                                        <p:cTn id="211" dur="10" fill="hold"/>
                                        <p:tgtEl>
                                          <p:spTgt spid="35"/>
                                        </p:tgtEl>
                                        <p:attrNameLst>
                                          <p:attrName>fillcolor</p:attrName>
                                        </p:attrNameLst>
                                      </p:cBhvr>
                                      <p:to>
                                        <a:schemeClr val="accent2"/>
                                      </p:to>
                                    </p:animClr>
                                    <p:set>
                                      <p:cBhvr>
                                        <p:cTn id="212" dur="10" fill="hold"/>
                                        <p:tgtEl>
                                          <p:spTgt spid="35"/>
                                        </p:tgtEl>
                                        <p:attrNameLst>
                                          <p:attrName>fill.type</p:attrName>
                                        </p:attrNameLst>
                                      </p:cBhvr>
                                      <p:to>
                                        <p:strVal val="solid"/>
                                      </p:to>
                                    </p:set>
                                    <p:set>
                                      <p:cBhvr>
                                        <p:cTn id="213" dur="10" fill="hold"/>
                                        <p:tgtEl>
                                          <p:spTgt spid="35"/>
                                        </p:tgtEl>
                                        <p:attrNameLst>
                                          <p:attrName>fill.on</p:attrName>
                                        </p:attrNameLst>
                                      </p:cBhvr>
                                      <p:to>
                                        <p:strVal val="true"/>
                                      </p:to>
                                    </p:set>
                                  </p:childTnLst>
                                </p:cTn>
                              </p:par>
                            </p:childTnLst>
                          </p:cTn>
                        </p:par>
                      </p:childTnLst>
                    </p:cTn>
                  </p:par>
                  <p:par>
                    <p:cTn id="214" fill="hold">
                      <p:stCondLst>
                        <p:cond delay="indefinite"/>
                      </p:stCondLst>
                      <p:childTnLst>
                        <p:par>
                          <p:cTn id="215" fill="hold">
                            <p:stCondLst>
                              <p:cond delay="0"/>
                            </p:stCondLst>
                            <p:childTnLst>
                              <p:par>
                                <p:cTn id="216" presetID="1" presetClass="entr" presetSubtype="0" fill="hold" grpId="0" nodeType="clickEffect">
                                  <p:stCondLst>
                                    <p:cond delay="0"/>
                                  </p:stCondLst>
                                  <p:childTnLst>
                                    <p:set>
                                      <p:cBhvr>
                                        <p:cTn id="217" dur="1" fill="hold">
                                          <p:stCondLst>
                                            <p:cond delay="0"/>
                                          </p:stCondLst>
                                        </p:cTn>
                                        <p:tgtEl>
                                          <p:spTgt spid="52"/>
                                        </p:tgtEl>
                                        <p:attrNameLst>
                                          <p:attrName>style.visibility</p:attrName>
                                        </p:attrNameLst>
                                      </p:cBhvr>
                                      <p:to>
                                        <p:strVal val="visible"/>
                                      </p:to>
                                    </p:set>
                                  </p:childTnLst>
                                </p:cTn>
                              </p:par>
                            </p:childTnLst>
                          </p:cTn>
                        </p:par>
                      </p:childTnLst>
                    </p:cTn>
                  </p:par>
                  <p:par>
                    <p:cTn id="218" fill="hold">
                      <p:stCondLst>
                        <p:cond delay="indefinite"/>
                      </p:stCondLst>
                      <p:childTnLst>
                        <p:par>
                          <p:cTn id="219" fill="hold">
                            <p:stCondLst>
                              <p:cond delay="0"/>
                            </p:stCondLst>
                            <p:childTnLst>
                              <p:par>
                                <p:cTn id="220" presetID="1" presetClass="emph" presetSubtype="2" fill="hold" nodeType="clickEffect">
                                  <p:stCondLst>
                                    <p:cond delay="0"/>
                                  </p:stCondLst>
                                  <p:childTnLst>
                                    <p:animClr clrSpc="rgb" dir="cw">
                                      <p:cBhvr>
                                        <p:cTn id="221" dur="10" fill="hold"/>
                                        <p:tgtEl>
                                          <p:spTgt spid="36"/>
                                        </p:tgtEl>
                                        <p:attrNameLst>
                                          <p:attrName>fillcolor</p:attrName>
                                        </p:attrNameLst>
                                      </p:cBhvr>
                                      <p:to>
                                        <a:schemeClr val="accent2"/>
                                      </p:to>
                                    </p:animClr>
                                    <p:set>
                                      <p:cBhvr>
                                        <p:cTn id="222" dur="10" fill="hold"/>
                                        <p:tgtEl>
                                          <p:spTgt spid="36"/>
                                        </p:tgtEl>
                                        <p:attrNameLst>
                                          <p:attrName>fill.type</p:attrName>
                                        </p:attrNameLst>
                                      </p:cBhvr>
                                      <p:to>
                                        <p:strVal val="solid"/>
                                      </p:to>
                                    </p:set>
                                    <p:set>
                                      <p:cBhvr>
                                        <p:cTn id="223" dur="10" fill="hold"/>
                                        <p:tgtEl>
                                          <p:spTgt spid="36"/>
                                        </p:tgtEl>
                                        <p:attrNameLst>
                                          <p:attrName>fill.on</p:attrName>
                                        </p:attrNameLst>
                                      </p:cBhvr>
                                      <p:to>
                                        <p:strVal val="true"/>
                                      </p:to>
                                    </p:set>
                                  </p:childTnLst>
                                </p:cTn>
                              </p:par>
                            </p:childTnLst>
                          </p:cTn>
                        </p:par>
                      </p:childTnLst>
                    </p:cTn>
                  </p:par>
                  <p:par>
                    <p:cTn id="224" fill="hold">
                      <p:stCondLst>
                        <p:cond delay="indefinite"/>
                      </p:stCondLst>
                      <p:childTnLst>
                        <p:par>
                          <p:cTn id="225" fill="hold">
                            <p:stCondLst>
                              <p:cond delay="0"/>
                            </p:stCondLst>
                            <p:childTnLst>
                              <p:par>
                                <p:cTn id="226" presetID="1" presetClass="entr" presetSubtype="0" fill="hold" grpId="0" nodeType="clickEffect">
                                  <p:stCondLst>
                                    <p:cond delay="0"/>
                                  </p:stCondLst>
                                  <p:childTnLst>
                                    <p:set>
                                      <p:cBhvr>
                                        <p:cTn id="227" dur="1" fill="hold">
                                          <p:stCondLst>
                                            <p:cond delay="0"/>
                                          </p:stCondLst>
                                        </p:cTn>
                                        <p:tgtEl>
                                          <p:spTgt spid="53"/>
                                        </p:tgtEl>
                                        <p:attrNameLst>
                                          <p:attrName>style.visibility</p:attrName>
                                        </p:attrNameLst>
                                      </p:cBhvr>
                                      <p:to>
                                        <p:strVal val="visible"/>
                                      </p:to>
                                    </p:set>
                                  </p:childTnLst>
                                </p:cTn>
                              </p:par>
                            </p:childTnLst>
                          </p:cTn>
                        </p:par>
                        <p:par>
                          <p:cTn id="228" fill="hold">
                            <p:stCondLst>
                              <p:cond delay="0"/>
                            </p:stCondLst>
                            <p:childTnLst>
                              <p:par>
                                <p:cTn id="229" presetID="10" presetClass="entr" presetSubtype="0" fill="hold" grpId="0" nodeType="afterEffect">
                                  <p:stCondLst>
                                    <p:cond delay="0"/>
                                  </p:stCondLst>
                                  <p:childTnLst>
                                    <p:set>
                                      <p:cBhvr>
                                        <p:cTn id="230" dur="1" fill="hold">
                                          <p:stCondLst>
                                            <p:cond delay="0"/>
                                          </p:stCondLst>
                                        </p:cTn>
                                        <p:tgtEl>
                                          <p:spTgt spid="55"/>
                                        </p:tgtEl>
                                        <p:attrNameLst>
                                          <p:attrName>style.visibility</p:attrName>
                                        </p:attrNameLst>
                                      </p:cBhvr>
                                      <p:to>
                                        <p:strVal val="visible"/>
                                      </p:to>
                                    </p:set>
                                    <p:animEffect transition="in" filter="fade">
                                      <p:cBhvr>
                                        <p:cTn id="231"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22" grpId="0"/>
      <p:bldP spid="23" grpId="0"/>
      <p:bldP spid="24" grpId="0"/>
      <p:bldP spid="25" grpId="0"/>
      <p:bldP spid="26" grpId="0"/>
      <p:bldP spid="27" grpId="0"/>
      <p:bldP spid="28" grpId="0"/>
      <p:bldP spid="29" grpId="0"/>
      <p:bldP spid="30" grpId="0" animBg="1"/>
      <p:bldP spid="31" grpId="0" animBg="1"/>
      <p:bldP spid="32" grpId="0" animBg="1"/>
      <p:bldP spid="33" grpId="0" animBg="1"/>
      <p:bldP spid="34" grpId="0" animBg="1"/>
      <p:bldP spid="35" grpId="0" animBg="1"/>
      <p:bldP spid="36" grpId="0" animBg="1"/>
      <p:bldP spid="37" grpId="0" animBg="1"/>
      <p:bldP spid="48" grpId="0"/>
      <p:bldP spid="49" grpId="0"/>
      <p:bldP spid="50" grpId="0"/>
      <p:bldP spid="51" grpId="0"/>
      <p:bldP spid="52" grpId="0"/>
      <p:bldP spid="53" grpId="0"/>
      <p:bldP spid="54" grpId="0"/>
      <p:bldP spid="55" grpId="0"/>
      <p:bldP spid="57" grpId="0"/>
      <p:bldP spid="5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Difference Between DFS &amp; BFS</a:t>
            </a:r>
            <a:endParaRPr lang="en-US" dirty="0"/>
          </a:p>
        </p:txBody>
      </p:sp>
      <p:sp>
        <p:nvSpPr>
          <p:cNvPr id="4" name="Rectangle 3"/>
          <p:cNvSpPr/>
          <p:nvPr/>
        </p:nvSpPr>
        <p:spPr>
          <a:xfrm>
            <a:off x="623048" y="858287"/>
            <a:ext cx="10887634" cy="514676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12698" y="967013"/>
            <a:ext cx="10698480" cy="369332"/>
          </a:xfrm>
          <a:prstGeom prst="rect">
            <a:avLst/>
          </a:prstGeom>
          <a:solidFill>
            <a:srgbClr val="CC3399"/>
          </a:solidFill>
        </p:spPr>
        <p:txBody>
          <a:bodyPr wrap="square" rtlCol="0">
            <a:spAutoFit/>
          </a:bodyPr>
          <a:lstStyle/>
          <a:p>
            <a:pPr fontAlgn="t"/>
            <a:r>
              <a:rPr lang="en-US" b="1" dirty="0" smtClean="0">
                <a:solidFill>
                  <a:schemeClr val="bg1"/>
                </a:solidFill>
              </a:rPr>
              <a:t>	Depth </a:t>
            </a:r>
            <a:r>
              <a:rPr lang="en-US" b="1" dirty="0">
                <a:solidFill>
                  <a:schemeClr val="bg1"/>
                </a:solidFill>
              </a:rPr>
              <a:t>First </a:t>
            </a:r>
            <a:r>
              <a:rPr lang="en-US" b="1" dirty="0" smtClean="0">
                <a:solidFill>
                  <a:schemeClr val="bg1"/>
                </a:solidFill>
              </a:rPr>
              <a:t>Search					Breath </a:t>
            </a:r>
            <a:r>
              <a:rPr lang="en-US" b="1" dirty="0">
                <a:solidFill>
                  <a:schemeClr val="bg1"/>
                </a:solidFill>
              </a:rPr>
              <a:t>First Search</a:t>
            </a:r>
            <a:endParaRPr lang="en-US" dirty="0">
              <a:solidFill>
                <a:schemeClr val="bg1"/>
              </a:solidFill>
            </a:endParaRPr>
          </a:p>
        </p:txBody>
      </p:sp>
      <p:sp>
        <p:nvSpPr>
          <p:cNvPr id="6" name="TextBox 5"/>
          <p:cNvSpPr txBox="1"/>
          <p:nvPr/>
        </p:nvSpPr>
        <p:spPr>
          <a:xfrm>
            <a:off x="712698" y="1409556"/>
            <a:ext cx="4979002" cy="707886"/>
          </a:xfrm>
          <a:prstGeom prst="rect">
            <a:avLst/>
          </a:prstGeom>
          <a:noFill/>
        </p:spPr>
        <p:txBody>
          <a:bodyPr wrap="square" rtlCol="0">
            <a:spAutoFit/>
          </a:bodyPr>
          <a:lstStyle/>
          <a:p>
            <a:pPr algn="just" fontAlgn="t"/>
            <a:r>
              <a:rPr lang="en-US" sz="2000" dirty="0" smtClean="0"/>
              <a:t>DFS requires </a:t>
            </a:r>
            <a:r>
              <a:rPr lang="en-US" sz="2000" dirty="0" smtClean="0">
                <a:solidFill>
                  <a:srgbClr val="0070C0"/>
                </a:solidFill>
              </a:rPr>
              <a:t>less memory </a:t>
            </a:r>
            <a:r>
              <a:rPr lang="en-US" sz="2000" dirty="0" smtClean="0"/>
              <a:t>since only the nodes on the current path are stored.</a:t>
            </a:r>
            <a:endParaRPr lang="en-US" sz="2000" dirty="0"/>
          </a:p>
        </p:txBody>
      </p:sp>
      <p:sp>
        <p:nvSpPr>
          <p:cNvPr id="7" name="TextBox 6"/>
          <p:cNvSpPr txBox="1"/>
          <p:nvPr/>
        </p:nvSpPr>
        <p:spPr>
          <a:xfrm>
            <a:off x="5903848" y="1409556"/>
            <a:ext cx="5507330" cy="1015663"/>
          </a:xfrm>
          <a:prstGeom prst="rect">
            <a:avLst/>
          </a:prstGeom>
          <a:noFill/>
        </p:spPr>
        <p:txBody>
          <a:bodyPr wrap="square" rtlCol="0">
            <a:spAutoFit/>
          </a:bodyPr>
          <a:lstStyle/>
          <a:p>
            <a:pPr algn="just" fontAlgn="t"/>
            <a:r>
              <a:rPr lang="en-US" sz="2000" dirty="0"/>
              <a:t>BFS guarantees that the space of possible moves is systematically examined; this search requires </a:t>
            </a:r>
            <a:r>
              <a:rPr lang="en-US" sz="2000" dirty="0">
                <a:solidFill>
                  <a:schemeClr val="accent5"/>
                </a:solidFill>
              </a:rPr>
              <a:t>considerably more memory </a:t>
            </a:r>
            <a:r>
              <a:rPr lang="en-US" sz="2000" dirty="0"/>
              <a:t>resources</a:t>
            </a:r>
            <a:r>
              <a:rPr lang="en-US" sz="2000" dirty="0" smtClean="0"/>
              <a:t>.</a:t>
            </a:r>
            <a:endParaRPr lang="en-US" sz="2000" dirty="0"/>
          </a:p>
        </p:txBody>
      </p:sp>
      <p:sp>
        <p:nvSpPr>
          <p:cNvPr id="8" name="TextBox 7"/>
          <p:cNvSpPr txBox="1"/>
          <p:nvPr/>
        </p:nvSpPr>
        <p:spPr>
          <a:xfrm>
            <a:off x="686572" y="2559513"/>
            <a:ext cx="4979002" cy="1005840"/>
          </a:xfrm>
          <a:prstGeom prst="rect">
            <a:avLst/>
          </a:prstGeom>
          <a:noFill/>
        </p:spPr>
        <p:txBody>
          <a:bodyPr wrap="square" rtlCol="0">
            <a:spAutoFit/>
          </a:bodyPr>
          <a:lstStyle/>
          <a:p>
            <a:pPr algn="just" fontAlgn="t"/>
            <a:r>
              <a:rPr lang="en-US" sz="2000" dirty="0"/>
              <a:t>By chance, DFS may find a solution without examining much of the search space at all. Then it finds </a:t>
            </a:r>
            <a:r>
              <a:rPr lang="en-US" sz="2000" dirty="0" smtClean="0"/>
              <a:t>a </a:t>
            </a:r>
            <a:r>
              <a:rPr lang="en-US" sz="2000" dirty="0" smtClean="0">
                <a:solidFill>
                  <a:srgbClr val="0070C0"/>
                </a:solidFill>
              </a:rPr>
              <a:t>solution </a:t>
            </a:r>
            <a:r>
              <a:rPr lang="en-US" sz="2000" dirty="0">
                <a:solidFill>
                  <a:srgbClr val="0070C0"/>
                </a:solidFill>
              </a:rPr>
              <a:t>faster</a:t>
            </a:r>
            <a:r>
              <a:rPr lang="en-US" sz="2000" dirty="0"/>
              <a:t>.</a:t>
            </a:r>
          </a:p>
        </p:txBody>
      </p:sp>
      <p:sp>
        <p:nvSpPr>
          <p:cNvPr id="9" name="TextBox 8"/>
          <p:cNvSpPr txBox="1"/>
          <p:nvPr/>
        </p:nvSpPr>
        <p:spPr>
          <a:xfrm>
            <a:off x="5903848" y="2559513"/>
            <a:ext cx="5577840" cy="1005840"/>
          </a:xfrm>
          <a:prstGeom prst="rect">
            <a:avLst/>
          </a:prstGeom>
          <a:noFill/>
        </p:spPr>
        <p:txBody>
          <a:bodyPr wrap="square" rtlCol="0">
            <a:spAutoFit/>
          </a:bodyPr>
          <a:lstStyle/>
          <a:p>
            <a:pPr algn="just" fontAlgn="t"/>
            <a:r>
              <a:rPr lang="en-US" sz="2000" dirty="0"/>
              <a:t>The search systematically proceeds </a:t>
            </a:r>
            <a:r>
              <a:rPr lang="en-US" sz="2000" dirty="0">
                <a:solidFill>
                  <a:schemeClr val="accent5"/>
                </a:solidFill>
              </a:rPr>
              <a:t>testing each node</a:t>
            </a:r>
            <a:r>
              <a:rPr lang="en-US" sz="2000" dirty="0"/>
              <a:t> that is reachable from a parent node before it expands to any child of those </a:t>
            </a:r>
            <a:r>
              <a:rPr lang="en-US" sz="2000" dirty="0" smtClean="0"/>
              <a:t>nodes.</a:t>
            </a:r>
            <a:endParaRPr lang="en-US" sz="2000" dirty="0"/>
          </a:p>
        </p:txBody>
      </p:sp>
      <p:sp>
        <p:nvSpPr>
          <p:cNvPr id="10" name="TextBox 9"/>
          <p:cNvSpPr txBox="1"/>
          <p:nvPr/>
        </p:nvSpPr>
        <p:spPr>
          <a:xfrm>
            <a:off x="623048" y="3772290"/>
            <a:ext cx="4979002" cy="800219"/>
          </a:xfrm>
          <a:prstGeom prst="rect">
            <a:avLst/>
          </a:prstGeom>
          <a:noFill/>
        </p:spPr>
        <p:txBody>
          <a:bodyPr wrap="square" rtlCol="0">
            <a:spAutoFit/>
          </a:bodyPr>
          <a:lstStyle/>
          <a:p>
            <a:pPr algn="just">
              <a:lnSpc>
                <a:spcPct val="115000"/>
              </a:lnSpc>
            </a:pPr>
            <a:r>
              <a:rPr lang="en-US" sz="2000" dirty="0"/>
              <a:t>If the selected path does not reach to the solution node, </a:t>
            </a:r>
            <a:r>
              <a:rPr lang="en-US" sz="2000" dirty="0">
                <a:solidFill>
                  <a:srgbClr val="0070C0"/>
                </a:solidFill>
              </a:rPr>
              <a:t>DFS gets stuck </a:t>
            </a:r>
            <a:r>
              <a:rPr lang="en-US" sz="2000" dirty="0"/>
              <a:t>into a blind alley. </a:t>
            </a:r>
            <a:endParaRPr lang="en-US" sz="2000" dirty="0">
              <a:latin typeface="Calibri"/>
              <a:ea typeface="Calibri"/>
              <a:cs typeface="Times New Roman"/>
            </a:endParaRPr>
          </a:p>
        </p:txBody>
      </p:sp>
      <p:sp>
        <p:nvSpPr>
          <p:cNvPr id="11" name="TextBox 10"/>
          <p:cNvSpPr txBox="1"/>
          <p:nvPr/>
        </p:nvSpPr>
        <p:spPr>
          <a:xfrm>
            <a:off x="5903847" y="3772290"/>
            <a:ext cx="5356335" cy="446276"/>
          </a:xfrm>
          <a:prstGeom prst="rect">
            <a:avLst/>
          </a:prstGeom>
          <a:noFill/>
        </p:spPr>
        <p:txBody>
          <a:bodyPr wrap="square" rtlCol="0">
            <a:spAutoFit/>
          </a:bodyPr>
          <a:lstStyle/>
          <a:p>
            <a:pPr algn="just">
              <a:lnSpc>
                <a:spcPct val="115000"/>
              </a:lnSpc>
            </a:pPr>
            <a:r>
              <a:rPr lang="en-US" sz="2000" dirty="0"/>
              <a:t>BFS </a:t>
            </a:r>
            <a:r>
              <a:rPr lang="en-US" sz="2000" dirty="0">
                <a:solidFill>
                  <a:schemeClr val="accent5"/>
                </a:solidFill>
              </a:rPr>
              <a:t>will not get trapped </a:t>
            </a:r>
            <a:r>
              <a:rPr lang="en-US" sz="2000" dirty="0"/>
              <a:t>exploring a blind alley.</a:t>
            </a:r>
            <a:endParaRPr lang="en-US" sz="2000" dirty="0">
              <a:latin typeface="Calibri"/>
              <a:ea typeface="Calibri"/>
              <a:cs typeface="Times New Roman"/>
            </a:endParaRPr>
          </a:p>
        </p:txBody>
      </p:sp>
      <p:sp>
        <p:nvSpPr>
          <p:cNvPr id="12" name="TextBox 11"/>
          <p:cNvSpPr txBox="1"/>
          <p:nvPr/>
        </p:nvSpPr>
        <p:spPr>
          <a:xfrm>
            <a:off x="686572" y="4966935"/>
            <a:ext cx="4979002" cy="1015663"/>
          </a:xfrm>
          <a:prstGeom prst="rect">
            <a:avLst/>
          </a:prstGeom>
          <a:noFill/>
        </p:spPr>
        <p:txBody>
          <a:bodyPr wrap="square" rtlCol="0">
            <a:spAutoFit/>
          </a:bodyPr>
          <a:lstStyle/>
          <a:p>
            <a:pPr algn="just" fontAlgn="t"/>
            <a:r>
              <a:rPr lang="en-US" sz="2000" dirty="0"/>
              <a:t>Does not guarantee to find solution. </a:t>
            </a:r>
            <a:r>
              <a:rPr lang="en-US" sz="2000" dirty="0">
                <a:solidFill>
                  <a:srgbClr val="0070C0"/>
                </a:solidFill>
              </a:rPr>
              <a:t>Backtracking is required </a:t>
            </a:r>
            <a:r>
              <a:rPr lang="en-US" sz="2000" dirty="0"/>
              <a:t>if wrong path is selected.</a:t>
            </a:r>
          </a:p>
        </p:txBody>
      </p:sp>
      <p:sp>
        <p:nvSpPr>
          <p:cNvPr id="13" name="TextBox 12"/>
          <p:cNvSpPr txBox="1"/>
          <p:nvPr/>
        </p:nvSpPr>
        <p:spPr>
          <a:xfrm>
            <a:off x="5903848" y="4976758"/>
            <a:ext cx="5507330" cy="446276"/>
          </a:xfrm>
          <a:prstGeom prst="rect">
            <a:avLst/>
          </a:prstGeom>
          <a:noFill/>
        </p:spPr>
        <p:txBody>
          <a:bodyPr wrap="square" rtlCol="0">
            <a:spAutoFit/>
          </a:bodyPr>
          <a:lstStyle/>
          <a:p>
            <a:pPr algn="just">
              <a:lnSpc>
                <a:spcPct val="115000"/>
              </a:lnSpc>
            </a:pPr>
            <a:r>
              <a:rPr lang="en-US" sz="2000" dirty="0"/>
              <a:t>If there is a solution, </a:t>
            </a:r>
            <a:r>
              <a:rPr lang="en-US" sz="2000" dirty="0">
                <a:solidFill>
                  <a:schemeClr val="accent5"/>
                </a:solidFill>
              </a:rPr>
              <a:t>BFS is guaranteed </a:t>
            </a:r>
            <a:r>
              <a:rPr lang="en-US" sz="2000" dirty="0"/>
              <a:t>to find it.</a:t>
            </a:r>
            <a:endParaRPr lang="en-US" sz="2000" dirty="0">
              <a:latin typeface="Calibri"/>
              <a:ea typeface="Calibri"/>
              <a:cs typeface="Times New Roman"/>
            </a:endParaRPr>
          </a:p>
        </p:txBody>
      </p:sp>
    </p:spTree>
    <p:extLst>
      <p:ext uri="{BB962C8B-B14F-4D97-AF65-F5344CB8AC3E}">
        <p14:creationId xmlns:p14="http://schemas.microsoft.com/office/powerpoint/2010/main" val="746841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1000"/>
                                        <p:tgtEl>
                                          <p:spTgt spid="6"/>
                                        </p:tgtEl>
                                      </p:cBhvr>
                                    </p:animEffect>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10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1000"/>
                                        <p:tgtEl>
                                          <p:spTgt spid="8"/>
                                        </p:tgtEl>
                                      </p:cBhvr>
                                    </p:animEffect>
                                  </p:childTnLst>
                                </p:cTn>
                              </p:par>
                            </p:childTnLst>
                          </p:cTn>
                        </p:par>
                        <p:par>
                          <p:cTn id="27" fill="hold">
                            <p:stCondLst>
                              <p:cond delay="1000"/>
                            </p:stCondLst>
                            <p:childTnLst>
                              <p:par>
                                <p:cTn id="28" presetID="22" presetClass="entr" presetSubtype="8"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left)">
                                      <p:cBhvr>
                                        <p:cTn id="30" dur="10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1000"/>
                                        <p:tgtEl>
                                          <p:spTgt spid="10"/>
                                        </p:tgtEl>
                                      </p:cBhvr>
                                    </p:animEffect>
                                  </p:childTnLst>
                                </p:cTn>
                              </p:par>
                            </p:childTnLst>
                          </p:cTn>
                        </p:par>
                        <p:par>
                          <p:cTn id="36" fill="hold">
                            <p:stCondLst>
                              <p:cond delay="1000"/>
                            </p:stCondLst>
                            <p:childTnLst>
                              <p:par>
                                <p:cTn id="37" presetID="22" presetClass="entr" presetSubtype="8"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left)">
                                      <p:cBhvr>
                                        <p:cTn id="39" dur="10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left)">
                                      <p:cBhvr>
                                        <p:cTn id="44" dur="1000"/>
                                        <p:tgtEl>
                                          <p:spTgt spid="12"/>
                                        </p:tgtEl>
                                      </p:cBhvr>
                                    </p:animEffect>
                                  </p:childTnLst>
                                </p:cTn>
                              </p:par>
                            </p:childTnLst>
                          </p:cTn>
                        </p:par>
                        <p:par>
                          <p:cTn id="45" fill="hold">
                            <p:stCondLst>
                              <p:cond delay="1000"/>
                            </p:stCondLst>
                            <p:childTnLst>
                              <p:par>
                                <p:cTn id="46" presetID="22" presetClass="entr" presetSubtype="8" fill="hold" grpId="0" nodeType="after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wipe(left)">
                                      <p:cBhvr>
                                        <p:cTn id="48"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p:bldP spid="9" grpId="0"/>
      <p:bldP spid="10" grpId="0"/>
      <p:bldP spid="11" grpId="0"/>
      <p:bldP spid="12" grpId="0"/>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 Search Techniques</a:t>
            </a:r>
          </a:p>
        </p:txBody>
      </p:sp>
      <p:sp>
        <p:nvSpPr>
          <p:cNvPr id="3" name="Content Placeholder 2"/>
          <p:cNvSpPr>
            <a:spLocks noGrp="1"/>
          </p:cNvSpPr>
          <p:nvPr>
            <p:ph idx="1"/>
          </p:nvPr>
        </p:nvSpPr>
        <p:spPr/>
        <p:txBody>
          <a:bodyPr/>
          <a:lstStyle/>
          <a:p>
            <a:r>
              <a:rPr lang="en-US" dirty="0"/>
              <a:t>Every search process can be viewed as a </a:t>
            </a:r>
            <a:r>
              <a:rPr lang="en-US" dirty="0">
                <a:solidFill>
                  <a:srgbClr val="CC3399"/>
                </a:solidFill>
              </a:rPr>
              <a:t>traversal of a directed graph</a:t>
            </a:r>
            <a:r>
              <a:rPr lang="en-US" dirty="0"/>
              <a:t>, in which the nodes represent problem states and the arcs represent relationships between states. </a:t>
            </a:r>
          </a:p>
          <a:p>
            <a:r>
              <a:rPr lang="en-US" dirty="0" smtClean="0"/>
              <a:t>The </a:t>
            </a:r>
            <a:r>
              <a:rPr lang="en-US" dirty="0"/>
              <a:t>search process must find </a:t>
            </a:r>
            <a:r>
              <a:rPr lang="en-US" dirty="0">
                <a:solidFill>
                  <a:srgbClr val="CC3399"/>
                </a:solidFill>
              </a:rPr>
              <a:t>a path through this graph</a:t>
            </a:r>
            <a:r>
              <a:rPr lang="en-US" dirty="0"/>
              <a:t>, starting at an initial state and ending in one or more final states.</a:t>
            </a:r>
          </a:p>
          <a:p>
            <a:r>
              <a:rPr lang="en-US" dirty="0" smtClean="0">
                <a:solidFill>
                  <a:srgbClr val="CC3399"/>
                </a:solidFill>
              </a:rPr>
              <a:t>Domain-specific </a:t>
            </a:r>
            <a:r>
              <a:rPr lang="en-US" dirty="0">
                <a:solidFill>
                  <a:srgbClr val="CC3399"/>
                </a:solidFill>
              </a:rPr>
              <a:t>knowledge </a:t>
            </a:r>
            <a:r>
              <a:rPr lang="en-US" dirty="0"/>
              <a:t>must be added to improve search efficiency. </a:t>
            </a:r>
          </a:p>
          <a:p>
            <a:r>
              <a:rPr lang="en-US" dirty="0" smtClean="0"/>
              <a:t>The </a:t>
            </a:r>
            <a:r>
              <a:rPr lang="en-US" dirty="0"/>
              <a:t>Domain-specific knowledge about the problem includes the nature of states, cost of transforming from one state to another, and characteristics of the goals. </a:t>
            </a:r>
          </a:p>
          <a:p>
            <a:r>
              <a:rPr lang="en-US" dirty="0" smtClean="0"/>
              <a:t>This </a:t>
            </a:r>
            <a:r>
              <a:rPr lang="en-US" dirty="0"/>
              <a:t>information can often be expressed in the form of </a:t>
            </a:r>
            <a:r>
              <a:rPr lang="en-US" dirty="0">
                <a:solidFill>
                  <a:srgbClr val="CC3399"/>
                </a:solidFill>
              </a:rPr>
              <a:t>Heuristic Evaluation </a:t>
            </a:r>
            <a:r>
              <a:rPr lang="en-US" dirty="0" smtClean="0">
                <a:solidFill>
                  <a:srgbClr val="CC3399"/>
                </a:solidFill>
              </a:rPr>
              <a:t>Function</a:t>
            </a:r>
            <a:r>
              <a:rPr lang="en-US" dirty="0" smtClean="0"/>
              <a:t>.</a:t>
            </a:r>
            <a:endParaRPr lang="en-US" dirty="0"/>
          </a:p>
        </p:txBody>
      </p:sp>
    </p:spTree>
    <p:extLst>
      <p:ext uri="{BB962C8B-B14F-4D97-AF65-F5344CB8AC3E}">
        <p14:creationId xmlns:p14="http://schemas.microsoft.com/office/powerpoint/2010/main" val="2325794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Visiting each District of Gujarat State</a:t>
            </a:r>
            <a:endParaRPr lang="en-US" dirty="0"/>
          </a:p>
        </p:txBody>
      </p:sp>
      <p:pic>
        <p:nvPicPr>
          <p:cNvPr id="4" name="Picture 2" descr="Image result for gujarat map">
            <a:extLst>
              <a:ext uri="{FF2B5EF4-FFF2-40B4-BE49-F238E27FC236}">
                <a16:creationId xmlns="" xmlns:a16="http://schemas.microsoft.com/office/drawing/2014/main" id="{A37ADB93-C7D2-4B3B-AAFC-1E144DB183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7541" y="1027354"/>
            <a:ext cx="6848918" cy="539496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 xmlns:a16="http://schemas.microsoft.com/office/drawing/2014/main" id="{E1172F97-2A7B-4FBD-BF43-BDF79C6B60DD}"/>
              </a:ext>
            </a:extLst>
          </p:cNvPr>
          <p:cNvSpPr/>
          <p:nvPr/>
        </p:nvSpPr>
        <p:spPr>
          <a:xfrm>
            <a:off x="4784936" y="3207883"/>
            <a:ext cx="118800" cy="1188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cxnSp>
        <p:nvCxnSpPr>
          <p:cNvPr id="6" name="Straight Connector 5">
            <a:extLst>
              <a:ext uri="{FF2B5EF4-FFF2-40B4-BE49-F238E27FC236}">
                <a16:creationId xmlns="" xmlns:a16="http://schemas.microsoft.com/office/drawing/2014/main" id="{314F5CCF-4795-4570-B581-05690538FDAA}"/>
              </a:ext>
            </a:extLst>
          </p:cNvPr>
          <p:cNvCxnSpPr>
            <a:cxnSpLocks/>
            <a:stCxn id="7" idx="6"/>
          </p:cNvCxnSpPr>
          <p:nvPr/>
        </p:nvCxnSpPr>
        <p:spPr>
          <a:xfrm>
            <a:off x="4106363" y="3092395"/>
            <a:ext cx="678573" cy="132886"/>
          </a:xfrm>
          <a:prstGeom prst="line">
            <a:avLst/>
          </a:prstGeom>
          <a:ln w="25400">
            <a:solidFill>
              <a:srgbClr val="FF0000"/>
            </a:solidFill>
          </a:ln>
        </p:spPr>
        <p:style>
          <a:lnRef idx="1">
            <a:schemeClr val="accent2"/>
          </a:lnRef>
          <a:fillRef idx="0">
            <a:schemeClr val="accent2"/>
          </a:fillRef>
          <a:effectRef idx="0">
            <a:schemeClr val="accent2"/>
          </a:effectRef>
          <a:fontRef idx="minor">
            <a:schemeClr val="tx1"/>
          </a:fontRef>
        </p:style>
      </p:cxnSp>
      <p:sp>
        <p:nvSpPr>
          <p:cNvPr id="7" name="Oval 6">
            <a:extLst>
              <a:ext uri="{FF2B5EF4-FFF2-40B4-BE49-F238E27FC236}">
                <a16:creationId xmlns="" xmlns:a16="http://schemas.microsoft.com/office/drawing/2014/main" id="{6087C81A-26C7-433A-9741-DBEFE54DB8D3}"/>
              </a:ext>
            </a:extLst>
          </p:cNvPr>
          <p:cNvSpPr/>
          <p:nvPr/>
        </p:nvSpPr>
        <p:spPr>
          <a:xfrm>
            <a:off x="3987563" y="3032995"/>
            <a:ext cx="118800" cy="1188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sp>
        <p:nvSpPr>
          <p:cNvPr id="8" name="Oval 7">
            <a:extLst>
              <a:ext uri="{FF2B5EF4-FFF2-40B4-BE49-F238E27FC236}">
                <a16:creationId xmlns="" xmlns:a16="http://schemas.microsoft.com/office/drawing/2014/main" id="{D68163CB-0B96-419E-A2AD-0FF0B1CEFABC}"/>
              </a:ext>
            </a:extLst>
          </p:cNvPr>
          <p:cNvSpPr/>
          <p:nvPr/>
        </p:nvSpPr>
        <p:spPr>
          <a:xfrm>
            <a:off x="3228029" y="3512459"/>
            <a:ext cx="118800" cy="1188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cxnSp>
        <p:nvCxnSpPr>
          <p:cNvPr id="9" name="Straight Connector 8">
            <a:extLst>
              <a:ext uri="{FF2B5EF4-FFF2-40B4-BE49-F238E27FC236}">
                <a16:creationId xmlns="" xmlns:a16="http://schemas.microsoft.com/office/drawing/2014/main" id="{DACEFF33-1D17-47E9-A6FB-3AE08BBCF1B7}"/>
              </a:ext>
            </a:extLst>
          </p:cNvPr>
          <p:cNvCxnSpPr>
            <a:cxnSpLocks/>
            <a:stCxn id="12" idx="0"/>
            <a:endCxn id="7" idx="4"/>
          </p:cNvCxnSpPr>
          <p:nvPr/>
        </p:nvCxnSpPr>
        <p:spPr>
          <a:xfrm flipV="1">
            <a:off x="3974986" y="3151795"/>
            <a:ext cx="71977" cy="583607"/>
          </a:xfrm>
          <a:prstGeom prst="line">
            <a:avLst/>
          </a:prstGeom>
          <a:ln w="25400">
            <a:solidFill>
              <a:srgbClr val="FF0000"/>
            </a:solidFill>
          </a:ln>
        </p:spPr>
        <p:style>
          <a:lnRef idx="1">
            <a:schemeClr val="accent2"/>
          </a:lnRef>
          <a:fillRef idx="0">
            <a:schemeClr val="accent2"/>
          </a:fillRef>
          <a:effectRef idx="0">
            <a:schemeClr val="accent2"/>
          </a:effectRef>
          <a:fontRef idx="minor">
            <a:schemeClr val="tx1"/>
          </a:fontRef>
        </p:style>
      </p:cxnSp>
      <p:sp>
        <p:nvSpPr>
          <p:cNvPr id="10" name="Oval 9">
            <a:extLst>
              <a:ext uri="{FF2B5EF4-FFF2-40B4-BE49-F238E27FC236}">
                <a16:creationId xmlns="" xmlns:a16="http://schemas.microsoft.com/office/drawing/2014/main" id="{BFCB5B14-D67A-441B-8F36-00367FC6FC50}"/>
              </a:ext>
            </a:extLst>
          </p:cNvPr>
          <p:cNvSpPr/>
          <p:nvPr/>
        </p:nvSpPr>
        <p:spPr>
          <a:xfrm>
            <a:off x="2772612" y="3821095"/>
            <a:ext cx="118800" cy="1188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cxnSp>
        <p:nvCxnSpPr>
          <p:cNvPr id="11" name="Straight Connector 10">
            <a:extLst>
              <a:ext uri="{FF2B5EF4-FFF2-40B4-BE49-F238E27FC236}">
                <a16:creationId xmlns="" xmlns:a16="http://schemas.microsoft.com/office/drawing/2014/main" id="{8A334EF9-CA0C-4A7E-B41D-2F96D6658AC0}"/>
              </a:ext>
            </a:extLst>
          </p:cNvPr>
          <p:cNvCxnSpPr>
            <a:cxnSpLocks/>
            <a:stCxn id="10" idx="7"/>
            <a:endCxn id="8" idx="3"/>
          </p:cNvCxnSpPr>
          <p:nvPr/>
        </p:nvCxnSpPr>
        <p:spPr>
          <a:xfrm flipV="1">
            <a:off x="2874014" y="3613861"/>
            <a:ext cx="371413" cy="224632"/>
          </a:xfrm>
          <a:prstGeom prst="line">
            <a:avLst/>
          </a:prstGeom>
          <a:ln w="25400">
            <a:solidFill>
              <a:srgbClr val="FF0000"/>
            </a:solidFill>
          </a:ln>
        </p:spPr>
        <p:style>
          <a:lnRef idx="1">
            <a:schemeClr val="accent2"/>
          </a:lnRef>
          <a:fillRef idx="0">
            <a:schemeClr val="accent2"/>
          </a:fillRef>
          <a:effectRef idx="0">
            <a:schemeClr val="accent2"/>
          </a:effectRef>
          <a:fontRef idx="minor">
            <a:schemeClr val="tx1"/>
          </a:fontRef>
        </p:style>
      </p:cxnSp>
      <p:sp>
        <p:nvSpPr>
          <p:cNvPr id="12" name="Oval 11">
            <a:extLst>
              <a:ext uri="{FF2B5EF4-FFF2-40B4-BE49-F238E27FC236}">
                <a16:creationId xmlns="" xmlns:a16="http://schemas.microsoft.com/office/drawing/2014/main" id="{0F1CDB8B-66E6-4818-87E8-04E7A454DD9D}"/>
              </a:ext>
            </a:extLst>
          </p:cNvPr>
          <p:cNvSpPr/>
          <p:nvPr/>
        </p:nvSpPr>
        <p:spPr>
          <a:xfrm>
            <a:off x="3915586" y="3735402"/>
            <a:ext cx="118800" cy="1188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cxnSp>
        <p:nvCxnSpPr>
          <p:cNvPr id="13" name="Straight Connector 12">
            <a:extLst>
              <a:ext uri="{FF2B5EF4-FFF2-40B4-BE49-F238E27FC236}">
                <a16:creationId xmlns="" xmlns:a16="http://schemas.microsoft.com/office/drawing/2014/main" id="{4C76E033-E8B4-4912-B029-925DDBCFB9DB}"/>
              </a:ext>
            </a:extLst>
          </p:cNvPr>
          <p:cNvCxnSpPr>
            <a:cxnSpLocks/>
            <a:stCxn id="8" idx="5"/>
            <a:endCxn id="12" idx="2"/>
          </p:cNvCxnSpPr>
          <p:nvPr/>
        </p:nvCxnSpPr>
        <p:spPr>
          <a:xfrm>
            <a:off x="3329431" y="3613861"/>
            <a:ext cx="586155" cy="180941"/>
          </a:xfrm>
          <a:prstGeom prst="line">
            <a:avLst/>
          </a:prstGeom>
          <a:ln w="25400">
            <a:solidFill>
              <a:srgbClr val="FF0000"/>
            </a:solidFill>
          </a:ln>
        </p:spPr>
        <p:style>
          <a:lnRef idx="1">
            <a:schemeClr val="accent2"/>
          </a:lnRef>
          <a:fillRef idx="0">
            <a:schemeClr val="accent2"/>
          </a:fillRef>
          <a:effectRef idx="0">
            <a:schemeClr val="accent2"/>
          </a:effectRef>
          <a:fontRef idx="minor">
            <a:schemeClr val="tx1"/>
          </a:fontRef>
        </p:style>
      </p:cxnSp>
      <p:sp>
        <p:nvSpPr>
          <p:cNvPr id="14" name="Oval 13">
            <a:extLst>
              <a:ext uri="{FF2B5EF4-FFF2-40B4-BE49-F238E27FC236}">
                <a16:creationId xmlns="" xmlns:a16="http://schemas.microsoft.com/office/drawing/2014/main" id="{8E6F9794-426C-490B-A6F6-05623DAA9312}"/>
              </a:ext>
            </a:extLst>
          </p:cNvPr>
          <p:cNvSpPr/>
          <p:nvPr/>
        </p:nvSpPr>
        <p:spPr>
          <a:xfrm>
            <a:off x="2779986" y="4482313"/>
            <a:ext cx="118800" cy="1188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cxnSp>
        <p:nvCxnSpPr>
          <p:cNvPr id="15" name="Straight Connector 14">
            <a:extLst>
              <a:ext uri="{FF2B5EF4-FFF2-40B4-BE49-F238E27FC236}">
                <a16:creationId xmlns="" xmlns:a16="http://schemas.microsoft.com/office/drawing/2014/main" id="{0A4A1886-E65B-4458-9CF0-37BE93ACD130}"/>
              </a:ext>
            </a:extLst>
          </p:cNvPr>
          <p:cNvCxnSpPr>
            <a:cxnSpLocks/>
          </p:cNvCxnSpPr>
          <p:nvPr/>
        </p:nvCxnSpPr>
        <p:spPr>
          <a:xfrm flipH="1" flipV="1">
            <a:off x="2829941" y="3935771"/>
            <a:ext cx="9445" cy="546542"/>
          </a:xfrm>
          <a:prstGeom prst="line">
            <a:avLst/>
          </a:prstGeom>
          <a:ln w="25400">
            <a:solidFill>
              <a:srgbClr val="FF0000"/>
            </a:solidFill>
          </a:ln>
        </p:spPr>
        <p:style>
          <a:lnRef idx="1">
            <a:schemeClr val="accent2"/>
          </a:lnRef>
          <a:fillRef idx="0">
            <a:schemeClr val="accent2"/>
          </a:fillRef>
          <a:effectRef idx="0">
            <a:schemeClr val="accent2"/>
          </a:effectRef>
          <a:fontRef idx="minor">
            <a:schemeClr val="tx1"/>
          </a:fontRef>
        </p:style>
      </p:cxnSp>
      <p:sp>
        <p:nvSpPr>
          <p:cNvPr id="16" name="Oval 15">
            <a:extLst>
              <a:ext uri="{FF2B5EF4-FFF2-40B4-BE49-F238E27FC236}">
                <a16:creationId xmlns="" xmlns:a16="http://schemas.microsoft.com/office/drawing/2014/main" id="{D50919C7-77A6-47D7-87B4-09AA3ED8933F}"/>
              </a:ext>
            </a:extLst>
          </p:cNvPr>
          <p:cNvSpPr/>
          <p:nvPr/>
        </p:nvSpPr>
        <p:spPr>
          <a:xfrm>
            <a:off x="3594235" y="4645357"/>
            <a:ext cx="118800" cy="1188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cxnSp>
        <p:nvCxnSpPr>
          <p:cNvPr id="17" name="Straight Connector 16">
            <a:extLst>
              <a:ext uri="{FF2B5EF4-FFF2-40B4-BE49-F238E27FC236}">
                <a16:creationId xmlns="" xmlns:a16="http://schemas.microsoft.com/office/drawing/2014/main" id="{B0D301B5-2415-4EC4-B2DD-2A597F30E571}"/>
              </a:ext>
            </a:extLst>
          </p:cNvPr>
          <p:cNvCxnSpPr>
            <a:cxnSpLocks/>
            <a:stCxn id="16" idx="2"/>
            <a:endCxn id="14" idx="5"/>
          </p:cNvCxnSpPr>
          <p:nvPr/>
        </p:nvCxnSpPr>
        <p:spPr>
          <a:xfrm flipH="1" flipV="1">
            <a:off x="2881388" y="4583715"/>
            <a:ext cx="712847" cy="121042"/>
          </a:xfrm>
          <a:prstGeom prst="line">
            <a:avLst/>
          </a:prstGeom>
          <a:ln w="25400">
            <a:solidFill>
              <a:srgbClr val="FF0000"/>
            </a:solidFill>
          </a:ln>
        </p:spPr>
        <p:style>
          <a:lnRef idx="1">
            <a:schemeClr val="accent2"/>
          </a:lnRef>
          <a:fillRef idx="0">
            <a:schemeClr val="accent2"/>
          </a:fillRef>
          <a:effectRef idx="0">
            <a:schemeClr val="accent2"/>
          </a:effectRef>
          <a:fontRef idx="minor">
            <a:schemeClr val="tx1"/>
          </a:fontRef>
        </p:style>
      </p:cxnSp>
      <p:sp>
        <p:nvSpPr>
          <p:cNvPr id="18" name="Oval 17">
            <a:extLst>
              <a:ext uri="{FF2B5EF4-FFF2-40B4-BE49-F238E27FC236}">
                <a16:creationId xmlns="" xmlns:a16="http://schemas.microsoft.com/office/drawing/2014/main" id="{C14C1C29-4D11-403D-AC81-04ED05BE0F2D}"/>
              </a:ext>
            </a:extLst>
          </p:cNvPr>
          <p:cNvSpPr/>
          <p:nvPr/>
        </p:nvSpPr>
        <p:spPr>
          <a:xfrm>
            <a:off x="3713035" y="5372944"/>
            <a:ext cx="118800" cy="1188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cxnSp>
        <p:nvCxnSpPr>
          <p:cNvPr id="19" name="Straight Connector 18">
            <a:extLst>
              <a:ext uri="{FF2B5EF4-FFF2-40B4-BE49-F238E27FC236}">
                <a16:creationId xmlns="" xmlns:a16="http://schemas.microsoft.com/office/drawing/2014/main" id="{DAFE5E28-DE58-4BDB-B2D9-D2C828474502}"/>
              </a:ext>
            </a:extLst>
          </p:cNvPr>
          <p:cNvCxnSpPr>
            <a:cxnSpLocks/>
          </p:cNvCxnSpPr>
          <p:nvPr/>
        </p:nvCxnSpPr>
        <p:spPr>
          <a:xfrm flipH="1" flipV="1">
            <a:off x="3653635" y="4755458"/>
            <a:ext cx="111426" cy="617487"/>
          </a:xfrm>
          <a:prstGeom prst="line">
            <a:avLst/>
          </a:prstGeom>
          <a:ln w="25400">
            <a:solidFill>
              <a:srgbClr val="FF0000"/>
            </a:solidFill>
          </a:ln>
        </p:spPr>
        <p:style>
          <a:lnRef idx="1">
            <a:schemeClr val="accent2"/>
          </a:lnRef>
          <a:fillRef idx="0">
            <a:schemeClr val="accent2"/>
          </a:fillRef>
          <a:effectRef idx="0">
            <a:schemeClr val="accent2"/>
          </a:effectRef>
          <a:fontRef idx="minor">
            <a:schemeClr val="tx1"/>
          </a:fontRef>
        </p:style>
      </p:cxnSp>
      <p:sp>
        <p:nvSpPr>
          <p:cNvPr id="20" name="Oval 19">
            <a:extLst>
              <a:ext uri="{FF2B5EF4-FFF2-40B4-BE49-F238E27FC236}">
                <a16:creationId xmlns="" xmlns:a16="http://schemas.microsoft.com/office/drawing/2014/main" id="{96376B72-1803-4D9E-8AEA-AC9920E90101}"/>
              </a:ext>
            </a:extLst>
          </p:cNvPr>
          <p:cNvSpPr/>
          <p:nvPr/>
        </p:nvSpPr>
        <p:spPr>
          <a:xfrm>
            <a:off x="4419805" y="4502193"/>
            <a:ext cx="118800" cy="1188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cxnSp>
        <p:nvCxnSpPr>
          <p:cNvPr id="21" name="Straight Connector 20">
            <a:extLst>
              <a:ext uri="{FF2B5EF4-FFF2-40B4-BE49-F238E27FC236}">
                <a16:creationId xmlns="" xmlns:a16="http://schemas.microsoft.com/office/drawing/2014/main" id="{190A0D83-BF03-439A-8F21-570FD3039509}"/>
              </a:ext>
            </a:extLst>
          </p:cNvPr>
          <p:cNvCxnSpPr>
            <a:cxnSpLocks/>
            <a:stCxn id="18" idx="7"/>
          </p:cNvCxnSpPr>
          <p:nvPr/>
        </p:nvCxnSpPr>
        <p:spPr>
          <a:xfrm flipV="1">
            <a:off x="3814437" y="4620994"/>
            <a:ext cx="654648" cy="769348"/>
          </a:xfrm>
          <a:prstGeom prst="line">
            <a:avLst/>
          </a:prstGeom>
          <a:ln w="25400">
            <a:solidFill>
              <a:srgbClr val="FF0000"/>
            </a:solidFill>
          </a:ln>
        </p:spPr>
        <p:style>
          <a:lnRef idx="1">
            <a:schemeClr val="accent2"/>
          </a:lnRef>
          <a:fillRef idx="0">
            <a:schemeClr val="accent2"/>
          </a:fillRef>
          <a:effectRef idx="0">
            <a:schemeClr val="accent2"/>
          </a:effectRef>
          <a:fontRef idx="minor">
            <a:schemeClr val="tx1"/>
          </a:fontRef>
        </p:style>
      </p:cxnSp>
      <p:sp>
        <p:nvSpPr>
          <p:cNvPr id="22" name="Oval 21">
            <a:extLst>
              <a:ext uri="{FF2B5EF4-FFF2-40B4-BE49-F238E27FC236}">
                <a16:creationId xmlns="" xmlns:a16="http://schemas.microsoft.com/office/drawing/2014/main" id="{B29ED5C5-2A30-4D3F-B943-C38ACB5A9B59}"/>
              </a:ext>
            </a:extLst>
          </p:cNvPr>
          <p:cNvSpPr/>
          <p:nvPr/>
        </p:nvSpPr>
        <p:spPr>
          <a:xfrm>
            <a:off x="5395072" y="4348765"/>
            <a:ext cx="118800" cy="1188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cxnSp>
        <p:nvCxnSpPr>
          <p:cNvPr id="23" name="Straight Connector 22">
            <a:extLst>
              <a:ext uri="{FF2B5EF4-FFF2-40B4-BE49-F238E27FC236}">
                <a16:creationId xmlns="" xmlns:a16="http://schemas.microsoft.com/office/drawing/2014/main" id="{A28D956B-D377-484F-87A1-1E242ABB9284}"/>
              </a:ext>
            </a:extLst>
          </p:cNvPr>
          <p:cNvCxnSpPr>
            <a:cxnSpLocks/>
            <a:stCxn id="20" idx="6"/>
            <a:endCxn id="22" idx="2"/>
          </p:cNvCxnSpPr>
          <p:nvPr/>
        </p:nvCxnSpPr>
        <p:spPr>
          <a:xfrm flipV="1">
            <a:off x="4538605" y="4408165"/>
            <a:ext cx="856467" cy="153428"/>
          </a:xfrm>
          <a:prstGeom prst="line">
            <a:avLst/>
          </a:prstGeom>
          <a:ln w="25400">
            <a:solidFill>
              <a:srgbClr val="FF0000"/>
            </a:solidFill>
          </a:ln>
        </p:spPr>
        <p:style>
          <a:lnRef idx="1">
            <a:schemeClr val="accent2"/>
          </a:lnRef>
          <a:fillRef idx="0">
            <a:schemeClr val="accent2"/>
          </a:fillRef>
          <a:effectRef idx="0">
            <a:schemeClr val="accent2"/>
          </a:effectRef>
          <a:fontRef idx="minor">
            <a:schemeClr val="tx1"/>
          </a:fontRef>
        </p:style>
      </p:cxnSp>
      <p:sp>
        <p:nvSpPr>
          <p:cNvPr id="24" name="Oval 23">
            <a:extLst>
              <a:ext uri="{FF2B5EF4-FFF2-40B4-BE49-F238E27FC236}">
                <a16:creationId xmlns="" xmlns:a16="http://schemas.microsoft.com/office/drawing/2014/main" id="{37D45282-58D9-4E5D-9706-F7D848AF3094}"/>
              </a:ext>
            </a:extLst>
          </p:cNvPr>
          <p:cNvSpPr/>
          <p:nvPr/>
        </p:nvSpPr>
        <p:spPr>
          <a:xfrm>
            <a:off x="4888988" y="3965267"/>
            <a:ext cx="118800" cy="1188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cxnSp>
        <p:nvCxnSpPr>
          <p:cNvPr id="25" name="Straight Connector 24">
            <a:extLst>
              <a:ext uri="{FF2B5EF4-FFF2-40B4-BE49-F238E27FC236}">
                <a16:creationId xmlns="" xmlns:a16="http://schemas.microsoft.com/office/drawing/2014/main" id="{D9AA76A8-4C49-4382-A790-FB46D69071B3}"/>
              </a:ext>
            </a:extLst>
          </p:cNvPr>
          <p:cNvCxnSpPr>
            <a:cxnSpLocks/>
            <a:stCxn id="24" idx="5"/>
            <a:endCxn id="22" idx="1"/>
          </p:cNvCxnSpPr>
          <p:nvPr/>
        </p:nvCxnSpPr>
        <p:spPr>
          <a:xfrm>
            <a:off x="4990390" y="4066669"/>
            <a:ext cx="422080" cy="299494"/>
          </a:xfrm>
          <a:prstGeom prst="line">
            <a:avLst/>
          </a:prstGeom>
          <a:ln w="25400">
            <a:solidFill>
              <a:srgbClr val="FF0000"/>
            </a:solidFill>
          </a:ln>
        </p:spPr>
        <p:style>
          <a:lnRef idx="1">
            <a:schemeClr val="accent2"/>
          </a:lnRef>
          <a:fillRef idx="0">
            <a:schemeClr val="accent2"/>
          </a:fillRef>
          <a:effectRef idx="0">
            <a:schemeClr val="accent2"/>
          </a:effectRef>
          <a:fontRef idx="minor">
            <a:schemeClr val="tx1"/>
          </a:fontRef>
        </p:style>
      </p:cxnSp>
      <p:sp>
        <p:nvSpPr>
          <p:cNvPr id="26" name="Oval 25">
            <a:extLst>
              <a:ext uri="{FF2B5EF4-FFF2-40B4-BE49-F238E27FC236}">
                <a16:creationId xmlns="" xmlns:a16="http://schemas.microsoft.com/office/drawing/2014/main" id="{AF849181-F309-413E-871B-1C30080302F4}"/>
              </a:ext>
            </a:extLst>
          </p:cNvPr>
          <p:cNvSpPr/>
          <p:nvPr/>
        </p:nvSpPr>
        <p:spPr>
          <a:xfrm>
            <a:off x="6166900" y="3572429"/>
            <a:ext cx="118800" cy="1188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cxnSp>
        <p:nvCxnSpPr>
          <p:cNvPr id="27" name="Straight Connector 26">
            <a:extLst>
              <a:ext uri="{FF2B5EF4-FFF2-40B4-BE49-F238E27FC236}">
                <a16:creationId xmlns="" xmlns:a16="http://schemas.microsoft.com/office/drawing/2014/main" id="{B1F56346-FE93-46C7-BC80-5E0E02F74E07}"/>
              </a:ext>
            </a:extLst>
          </p:cNvPr>
          <p:cNvCxnSpPr>
            <a:cxnSpLocks/>
          </p:cNvCxnSpPr>
          <p:nvPr/>
        </p:nvCxnSpPr>
        <p:spPr>
          <a:xfrm flipV="1">
            <a:off x="4990390" y="3641169"/>
            <a:ext cx="1176510" cy="354796"/>
          </a:xfrm>
          <a:prstGeom prst="line">
            <a:avLst/>
          </a:prstGeom>
          <a:ln w="25400">
            <a:solidFill>
              <a:srgbClr val="FF0000"/>
            </a:solidFill>
          </a:ln>
        </p:spPr>
        <p:style>
          <a:lnRef idx="1">
            <a:schemeClr val="accent2"/>
          </a:lnRef>
          <a:fillRef idx="0">
            <a:schemeClr val="accent2"/>
          </a:fillRef>
          <a:effectRef idx="0">
            <a:schemeClr val="accent2"/>
          </a:effectRef>
          <a:fontRef idx="minor">
            <a:schemeClr val="tx1"/>
          </a:fontRef>
        </p:style>
      </p:cxnSp>
      <p:sp>
        <p:nvSpPr>
          <p:cNvPr id="28" name="Oval 27">
            <a:extLst>
              <a:ext uri="{FF2B5EF4-FFF2-40B4-BE49-F238E27FC236}">
                <a16:creationId xmlns="" xmlns:a16="http://schemas.microsoft.com/office/drawing/2014/main" id="{FFECA63B-7E5F-4CFE-96B4-07FF5B4FF5CB}"/>
              </a:ext>
            </a:extLst>
          </p:cNvPr>
          <p:cNvSpPr/>
          <p:nvPr/>
        </p:nvSpPr>
        <p:spPr>
          <a:xfrm>
            <a:off x="6399260" y="3790041"/>
            <a:ext cx="118800" cy="1188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cxnSp>
        <p:nvCxnSpPr>
          <p:cNvPr id="29" name="Straight Connector 28">
            <a:extLst>
              <a:ext uri="{FF2B5EF4-FFF2-40B4-BE49-F238E27FC236}">
                <a16:creationId xmlns="" xmlns:a16="http://schemas.microsoft.com/office/drawing/2014/main" id="{398FB9B3-12F0-46EB-A163-AB1FA6FC042B}"/>
              </a:ext>
            </a:extLst>
          </p:cNvPr>
          <p:cNvCxnSpPr>
            <a:cxnSpLocks/>
            <a:endCxn id="28" idx="1"/>
          </p:cNvCxnSpPr>
          <p:nvPr/>
        </p:nvCxnSpPr>
        <p:spPr>
          <a:xfrm>
            <a:off x="6265449" y="3655021"/>
            <a:ext cx="151209" cy="152418"/>
          </a:xfrm>
          <a:prstGeom prst="line">
            <a:avLst/>
          </a:prstGeom>
          <a:ln w="25400">
            <a:solidFill>
              <a:srgbClr val="FF0000"/>
            </a:solidFill>
          </a:ln>
        </p:spPr>
        <p:style>
          <a:lnRef idx="1">
            <a:schemeClr val="accent2"/>
          </a:lnRef>
          <a:fillRef idx="0">
            <a:schemeClr val="accent2"/>
          </a:fillRef>
          <a:effectRef idx="0">
            <a:schemeClr val="accent2"/>
          </a:effectRef>
          <a:fontRef idx="minor">
            <a:schemeClr val="tx1"/>
          </a:fontRef>
        </p:style>
      </p:cxnSp>
      <p:sp>
        <p:nvSpPr>
          <p:cNvPr id="30" name="Oval 29">
            <a:extLst>
              <a:ext uri="{FF2B5EF4-FFF2-40B4-BE49-F238E27FC236}">
                <a16:creationId xmlns="" xmlns:a16="http://schemas.microsoft.com/office/drawing/2014/main" id="{148316F1-6BB2-41F6-A29A-126532A64A30}"/>
              </a:ext>
            </a:extLst>
          </p:cNvPr>
          <p:cNvSpPr/>
          <p:nvPr/>
        </p:nvSpPr>
        <p:spPr>
          <a:xfrm>
            <a:off x="6258153" y="4389613"/>
            <a:ext cx="118800" cy="1188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cxnSp>
        <p:nvCxnSpPr>
          <p:cNvPr id="31" name="Straight Connector 30">
            <a:extLst>
              <a:ext uri="{FF2B5EF4-FFF2-40B4-BE49-F238E27FC236}">
                <a16:creationId xmlns="" xmlns:a16="http://schemas.microsoft.com/office/drawing/2014/main" id="{29B0679B-2994-45A8-B3C7-7F2F90C87BEA}"/>
              </a:ext>
            </a:extLst>
          </p:cNvPr>
          <p:cNvCxnSpPr>
            <a:cxnSpLocks/>
            <a:endCxn id="30" idx="0"/>
          </p:cNvCxnSpPr>
          <p:nvPr/>
        </p:nvCxnSpPr>
        <p:spPr>
          <a:xfrm flipH="1">
            <a:off x="6317553" y="3898552"/>
            <a:ext cx="140398" cy="491061"/>
          </a:xfrm>
          <a:prstGeom prst="line">
            <a:avLst/>
          </a:prstGeom>
          <a:ln w="25400">
            <a:solidFill>
              <a:srgbClr val="FF0000"/>
            </a:solidFill>
          </a:ln>
        </p:spPr>
        <p:style>
          <a:lnRef idx="1">
            <a:schemeClr val="accent2"/>
          </a:lnRef>
          <a:fillRef idx="0">
            <a:schemeClr val="accent2"/>
          </a:fillRef>
          <a:effectRef idx="0">
            <a:schemeClr val="accent2"/>
          </a:effectRef>
          <a:fontRef idx="minor">
            <a:schemeClr val="tx1"/>
          </a:fontRef>
        </p:style>
      </p:cxnSp>
      <p:sp>
        <p:nvSpPr>
          <p:cNvPr id="32" name="Oval 31">
            <a:extLst>
              <a:ext uri="{FF2B5EF4-FFF2-40B4-BE49-F238E27FC236}">
                <a16:creationId xmlns="" xmlns:a16="http://schemas.microsoft.com/office/drawing/2014/main" id="{769B82A5-A8BD-4977-A04B-D2EF68FF6E2A}"/>
              </a:ext>
            </a:extLst>
          </p:cNvPr>
          <p:cNvSpPr/>
          <p:nvPr/>
        </p:nvSpPr>
        <p:spPr>
          <a:xfrm>
            <a:off x="6102446" y="4977599"/>
            <a:ext cx="118800" cy="1188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cxnSp>
        <p:nvCxnSpPr>
          <p:cNvPr id="33" name="Straight Connector 32">
            <a:extLst>
              <a:ext uri="{FF2B5EF4-FFF2-40B4-BE49-F238E27FC236}">
                <a16:creationId xmlns="" xmlns:a16="http://schemas.microsoft.com/office/drawing/2014/main" id="{3BB50471-5563-4CEA-82BC-4A29215384CF}"/>
              </a:ext>
            </a:extLst>
          </p:cNvPr>
          <p:cNvCxnSpPr>
            <a:cxnSpLocks/>
            <a:endCxn id="32" idx="0"/>
          </p:cNvCxnSpPr>
          <p:nvPr/>
        </p:nvCxnSpPr>
        <p:spPr>
          <a:xfrm flipH="1">
            <a:off x="6161846" y="4502193"/>
            <a:ext cx="138282" cy="475406"/>
          </a:xfrm>
          <a:prstGeom prst="line">
            <a:avLst/>
          </a:prstGeom>
          <a:ln w="25400">
            <a:solidFill>
              <a:srgbClr val="FF0000"/>
            </a:solidFill>
          </a:ln>
        </p:spPr>
        <p:style>
          <a:lnRef idx="1">
            <a:schemeClr val="accent2"/>
          </a:lnRef>
          <a:fillRef idx="0">
            <a:schemeClr val="accent2"/>
          </a:fillRef>
          <a:effectRef idx="0">
            <a:schemeClr val="accent2"/>
          </a:effectRef>
          <a:fontRef idx="minor">
            <a:schemeClr val="tx1"/>
          </a:fontRef>
        </p:style>
      </p:cxnSp>
      <p:sp>
        <p:nvSpPr>
          <p:cNvPr id="34" name="Oval 33">
            <a:extLst>
              <a:ext uri="{FF2B5EF4-FFF2-40B4-BE49-F238E27FC236}">
                <a16:creationId xmlns="" xmlns:a16="http://schemas.microsoft.com/office/drawing/2014/main" id="{A93232DF-737A-4B4D-81AC-BC23CF724704}"/>
              </a:ext>
            </a:extLst>
          </p:cNvPr>
          <p:cNvSpPr/>
          <p:nvPr/>
        </p:nvSpPr>
        <p:spPr>
          <a:xfrm>
            <a:off x="6198753" y="5259977"/>
            <a:ext cx="118800" cy="1188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cxnSp>
        <p:nvCxnSpPr>
          <p:cNvPr id="35" name="Straight Connector 34">
            <a:extLst>
              <a:ext uri="{FF2B5EF4-FFF2-40B4-BE49-F238E27FC236}">
                <a16:creationId xmlns="" xmlns:a16="http://schemas.microsoft.com/office/drawing/2014/main" id="{C441A2FA-94F8-4BF7-A365-15E0FE6FCCC3}"/>
              </a:ext>
            </a:extLst>
          </p:cNvPr>
          <p:cNvCxnSpPr>
            <a:cxnSpLocks/>
            <a:endCxn id="34" idx="0"/>
          </p:cNvCxnSpPr>
          <p:nvPr/>
        </p:nvCxnSpPr>
        <p:spPr>
          <a:xfrm>
            <a:off x="6162881" y="5090179"/>
            <a:ext cx="95272" cy="169798"/>
          </a:xfrm>
          <a:prstGeom prst="line">
            <a:avLst/>
          </a:prstGeom>
          <a:ln w="25400">
            <a:solidFill>
              <a:srgbClr val="FF0000"/>
            </a:solidFill>
          </a:ln>
        </p:spPr>
        <p:style>
          <a:lnRef idx="1">
            <a:schemeClr val="accent2"/>
          </a:lnRef>
          <a:fillRef idx="0">
            <a:schemeClr val="accent2"/>
          </a:fillRef>
          <a:effectRef idx="0">
            <a:schemeClr val="accent2"/>
          </a:effectRef>
          <a:fontRef idx="minor">
            <a:schemeClr val="tx1"/>
          </a:fontRef>
        </p:style>
      </p:cxnSp>
      <p:sp>
        <p:nvSpPr>
          <p:cNvPr id="36" name="Oval 35">
            <a:extLst>
              <a:ext uri="{FF2B5EF4-FFF2-40B4-BE49-F238E27FC236}">
                <a16:creationId xmlns="" xmlns:a16="http://schemas.microsoft.com/office/drawing/2014/main" id="{6391C27C-F127-4064-8947-640D3B49F1C3}"/>
              </a:ext>
            </a:extLst>
          </p:cNvPr>
          <p:cNvSpPr/>
          <p:nvPr/>
        </p:nvSpPr>
        <p:spPr>
          <a:xfrm>
            <a:off x="6220454" y="5669763"/>
            <a:ext cx="118800" cy="1188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cxnSp>
        <p:nvCxnSpPr>
          <p:cNvPr id="37" name="Straight Connector 36">
            <a:extLst>
              <a:ext uri="{FF2B5EF4-FFF2-40B4-BE49-F238E27FC236}">
                <a16:creationId xmlns="" xmlns:a16="http://schemas.microsoft.com/office/drawing/2014/main" id="{3DB2571A-502E-401D-916A-3A62C53F8D67}"/>
              </a:ext>
            </a:extLst>
          </p:cNvPr>
          <p:cNvCxnSpPr>
            <a:cxnSpLocks/>
            <a:endCxn id="36" idx="0"/>
          </p:cNvCxnSpPr>
          <p:nvPr/>
        </p:nvCxnSpPr>
        <p:spPr>
          <a:xfrm>
            <a:off x="6265449" y="5388969"/>
            <a:ext cx="14405" cy="280794"/>
          </a:xfrm>
          <a:prstGeom prst="line">
            <a:avLst/>
          </a:prstGeom>
          <a:ln w="25400">
            <a:solidFill>
              <a:srgbClr val="FF0000"/>
            </a:solidFill>
          </a:ln>
        </p:spPr>
        <p:style>
          <a:lnRef idx="1">
            <a:schemeClr val="accent2"/>
          </a:lnRef>
          <a:fillRef idx="0">
            <a:schemeClr val="accent2"/>
          </a:fillRef>
          <a:effectRef idx="0">
            <a:schemeClr val="accent2"/>
          </a:effectRef>
          <a:fontRef idx="minor">
            <a:schemeClr val="tx1"/>
          </a:fontRef>
        </p:style>
      </p:cxnSp>
      <p:sp>
        <p:nvSpPr>
          <p:cNvPr id="38" name="Oval 37">
            <a:extLst>
              <a:ext uri="{FF2B5EF4-FFF2-40B4-BE49-F238E27FC236}">
                <a16:creationId xmlns="" xmlns:a16="http://schemas.microsoft.com/office/drawing/2014/main" id="{7103631A-6CFB-49AE-8375-E0495B870979}"/>
              </a:ext>
            </a:extLst>
          </p:cNvPr>
          <p:cNvSpPr/>
          <p:nvPr/>
        </p:nvSpPr>
        <p:spPr>
          <a:xfrm>
            <a:off x="7013136" y="5544743"/>
            <a:ext cx="118800" cy="1188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cxnSp>
        <p:nvCxnSpPr>
          <p:cNvPr id="39" name="Straight Connector 38">
            <a:extLst>
              <a:ext uri="{FF2B5EF4-FFF2-40B4-BE49-F238E27FC236}">
                <a16:creationId xmlns="" xmlns:a16="http://schemas.microsoft.com/office/drawing/2014/main" id="{DF8BBE8C-74D8-49AA-A6DF-B7920442EC26}"/>
              </a:ext>
            </a:extLst>
          </p:cNvPr>
          <p:cNvCxnSpPr>
            <a:cxnSpLocks/>
            <a:stCxn id="38" idx="2"/>
            <a:endCxn id="36" idx="6"/>
          </p:cNvCxnSpPr>
          <p:nvPr/>
        </p:nvCxnSpPr>
        <p:spPr>
          <a:xfrm flipH="1">
            <a:off x="6339254" y="5604143"/>
            <a:ext cx="673882" cy="125020"/>
          </a:xfrm>
          <a:prstGeom prst="line">
            <a:avLst/>
          </a:prstGeom>
          <a:ln w="25400">
            <a:solidFill>
              <a:srgbClr val="FF0000"/>
            </a:solidFill>
          </a:ln>
        </p:spPr>
        <p:style>
          <a:lnRef idx="1">
            <a:schemeClr val="accent2"/>
          </a:lnRef>
          <a:fillRef idx="0">
            <a:schemeClr val="accent2"/>
          </a:fillRef>
          <a:effectRef idx="0">
            <a:schemeClr val="accent2"/>
          </a:effectRef>
          <a:fontRef idx="minor">
            <a:schemeClr val="tx1"/>
          </a:fontRef>
        </p:style>
      </p:cxnSp>
      <p:sp>
        <p:nvSpPr>
          <p:cNvPr id="40" name="Oval 39">
            <a:extLst>
              <a:ext uri="{FF2B5EF4-FFF2-40B4-BE49-F238E27FC236}">
                <a16:creationId xmlns="" xmlns:a16="http://schemas.microsoft.com/office/drawing/2014/main" id="{045BC8C5-9607-4F5E-B935-9E7C2CAD6079}"/>
              </a:ext>
            </a:extLst>
          </p:cNvPr>
          <p:cNvSpPr/>
          <p:nvPr/>
        </p:nvSpPr>
        <p:spPr>
          <a:xfrm>
            <a:off x="6717668" y="5096399"/>
            <a:ext cx="118800" cy="1188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cxnSp>
        <p:nvCxnSpPr>
          <p:cNvPr id="41" name="Straight Connector 40">
            <a:extLst>
              <a:ext uri="{FF2B5EF4-FFF2-40B4-BE49-F238E27FC236}">
                <a16:creationId xmlns="" xmlns:a16="http://schemas.microsoft.com/office/drawing/2014/main" id="{8F950C57-81F6-4C7E-B5C5-68ADD6505DB3}"/>
              </a:ext>
            </a:extLst>
          </p:cNvPr>
          <p:cNvCxnSpPr>
            <a:cxnSpLocks/>
            <a:stCxn id="38" idx="0"/>
            <a:endCxn id="40" idx="5"/>
          </p:cNvCxnSpPr>
          <p:nvPr/>
        </p:nvCxnSpPr>
        <p:spPr>
          <a:xfrm flipH="1" flipV="1">
            <a:off x="6819070" y="5197801"/>
            <a:ext cx="253466" cy="346942"/>
          </a:xfrm>
          <a:prstGeom prst="line">
            <a:avLst/>
          </a:prstGeom>
          <a:ln w="25400">
            <a:solidFill>
              <a:srgbClr val="FF0000"/>
            </a:solidFill>
          </a:ln>
        </p:spPr>
        <p:style>
          <a:lnRef idx="1">
            <a:schemeClr val="accent2"/>
          </a:lnRef>
          <a:fillRef idx="0">
            <a:schemeClr val="accent2"/>
          </a:fillRef>
          <a:effectRef idx="0">
            <a:schemeClr val="accent2"/>
          </a:effectRef>
          <a:fontRef idx="minor">
            <a:schemeClr val="tx1"/>
          </a:fontRef>
        </p:style>
      </p:cxnSp>
      <p:sp>
        <p:nvSpPr>
          <p:cNvPr id="42" name="Oval 41">
            <a:extLst>
              <a:ext uri="{FF2B5EF4-FFF2-40B4-BE49-F238E27FC236}">
                <a16:creationId xmlns="" xmlns:a16="http://schemas.microsoft.com/office/drawing/2014/main" id="{60B8E4A1-5BD8-4633-A1E4-02A714037BAA}"/>
              </a:ext>
            </a:extLst>
          </p:cNvPr>
          <p:cNvSpPr/>
          <p:nvPr/>
        </p:nvSpPr>
        <p:spPr>
          <a:xfrm>
            <a:off x="6867061" y="4171950"/>
            <a:ext cx="118800" cy="1188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cxnSp>
        <p:nvCxnSpPr>
          <p:cNvPr id="43" name="Straight Connector 42">
            <a:extLst>
              <a:ext uri="{FF2B5EF4-FFF2-40B4-BE49-F238E27FC236}">
                <a16:creationId xmlns="" xmlns:a16="http://schemas.microsoft.com/office/drawing/2014/main" id="{BFC9427B-E348-4FE1-A7F3-C7FF11122544}"/>
              </a:ext>
            </a:extLst>
          </p:cNvPr>
          <p:cNvCxnSpPr>
            <a:cxnSpLocks/>
            <a:stCxn id="40" idx="0"/>
            <a:endCxn id="42" idx="4"/>
          </p:cNvCxnSpPr>
          <p:nvPr/>
        </p:nvCxnSpPr>
        <p:spPr>
          <a:xfrm flipV="1">
            <a:off x="6777068" y="4290750"/>
            <a:ext cx="149393" cy="805649"/>
          </a:xfrm>
          <a:prstGeom prst="line">
            <a:avLst/>
          </a:prstGeom>
          <a:ln w="25400">
            <a:solidFill>
              <a:srgbClr val="FF0000"/>
            </a:solidFill>
          </a:ln>
        </p:spPr>
        <p:style>
          <a:lnRef idx="1">
            <a:schemeClr val="accent2"/>
          </a:lnRef>
          <a:fillRef idx="0">
            <a:schemeClr val="accent2"/>
          </a:fillRef>
          <a:effectRef idx="0">
            <a:schemeClr val="accent2"/>
          </a:effectRef>
          <a:fontRef idx="minor">
            <a:schemeClr val="tx1"/>
          </a:fontRef>
        </p:style>
      </p:cxnSp>
      <p:sp>
        <p:nvSpPr>
          <p:cNvPr id="44" name="Oval 43">
            <a:extLst>
              <a:ext uri="{FF2B5EF4-FFF2-40B4-BE49-F238E27FC236}">
                <a16:creationId xmlns="" xmlns:a16="http://schemas.microsoft.com/office/drawing/2014/main" id="{A1CE4D08-0498-4DA5-A3CB-E70C4F6B1288}"/>
              </a:ext>
            </a:extLst>
          </p:cNvPr>
          <p:cNvSpPr/>
          <p:nvPr/>
        </p:nvSpPr>
        <p:spPr>
          <a:xfrm>
            <a:off x="7367804" y="3735599"/>
            <a:ext cx="118800" cy="1188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cxnSp>
        <p:nvCxnSpPr>
          <p:cNvPr id="45" name="Straight Connector 44">
            <a:extLst>
              <a:ext uri="{FF2B5EF4-FFF2-40B4-BE49-F238E27FC236}">
                <a16:creationId xmlns="" xmlns:a16="http://schemas.microsoft.com/office/drawing/2014/main" id="{D9EBD45C-CFBB-4A94-A00D-C2DCDE987E04}"/>
              </a:ext>
            </a:extLst>
          </p:cNvPr>
          <p:cNvCxnSpPr>
            <a:cxnSpLocks/>
            <a:stCxn id="42" idx="7"/>
            <a:endCxn id="44" idx="3"/>
          </p:cNvCxnSpPr>
          <p:nvPr/>
        </p:nvCxnSpPr>
        <p:spPr>
          <a:xfrm flipV="1">
            <a:off x="6968463" y="3837001"/>
            <a:ext cx="416739" cy="352347"/>
          </a:xfrm>
          <a:prstGeom prst="line">
            <a:avLst/>
          </a:prstGeom>
          <a:ln w="25400">
            <a:solidFill>
              <a:srgbClr val="FF0000"/>
            </a:solidFill>
          </a:ln>
        </p:spPr>
        <p:style>
          <a:lnRef idx="1">
            <a:schemeClr val="accent2"/>
          </a:lnRef>
          <a:fillRef idx="0">
            <a:schemeClr val="accent2"/>
          </a:fillRef>
          <a:effectRef idx="0">
            <a:schemeClr val="accent2"/>
          </a:effectRef>
          <a:fontRef idx="minor">
            <a:schemeClr val="tx1"/>
          </a:fontRef>
        </p:style>
      </p:cxnSp>
      <p:sp>
        <p:nvSpPr>
          <p:cNvPr id="46" name="Oval 45">
            <a:extLst>
              <a:ext uri="{FF2B5EF4-FFF2-40B4-BE49-F238E27FC236}">
                <a16:creationId xmlns="" xmlns:a16="http://schemas.microsoft.com/office/drawing/2014/main" id="{C5D272B0-B47B-4726-AAA6-420617CA41CF}"/>
              </a:ext>
            </a:extLst>
          </p:cNvPr>
          <p:cNvSpPr/>
          <p:nvPr/>
        </p:nvSpPr>
        <p:spPr>
          <a:xfrm>
            <a:off x="6953736" y="3247501"/>
            <a:ext cx="118800" cy="1188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cxnSp>
        <p:nvCxnSpPr>
          <p:cNvPr id="47" name="Straight Connector 46">
            <a:extLst>
              <a:ext uri="{FF2B5EF4-FFF2-40B4-BE49-F238E27FC236}">
                <a16:creationId xmlns="" xmlns:a16="http://schemas.microsoft.com/office/drawing/2014/main" id="{4ED01165-E9EE-4F85-A98D-7662302B5C24}"/>
              </a:ext>
            </a:extLst>
          </p:cNvPr>
          <p:cNvCxnSpPr>
            <a:cxnSpLocks/>
            <a:stCxn id="46" idx="5"/>
            <a:endCxn id="44" idx="1"/>
          </p:cNvCxnSpPr>
          <p:nvPr/>
        </p:nvCxnSpPr>
        <p:spPr>
          <a:xfrm>
            <a:off x="7055138" y="3348903"/>
            <a:ext cx="330064" cy="404094"/>
          </a:xfrm>
          <a:prstGeom prst="line">
            <a:avLst/>
          </a:prstGeom>
          <a:ln w="25400">
            <a:solidFill>
              <a:srgbClr val="FF0000"/>
            </a:solidFill>
          </a:ln>
        </p:spPr>
        <p:style>
          <a:lnRef idx="1">
            <a:schemeClr val="accent2"/>
          </a:lnRef>
          <a:fillRef idx="0">
            <a:schemeClr val="accent2"/>
          </a:fillRef>
          <a:effectRef idx="0">
            <a:schemeClr val="accent2"/>
          </a:effectRef>
          <a:fontRef idx="minor">
            <a:schemeClr val="tx1"/>
          </a:fontRef>
        </p:style>
      </p:cxnSp>
      <p:sp>
        <p:nvSpPr>
          <p:cNvPr id="48" name="Oval 47">
            <a:extLst>
              <a:ext uri="{FF2B5EF4-FFF2-40B4-BE49-F238E27FC236}">
                <a16:creationId xmlns="" xmlns:a16="http://schemas.microsoft.com/office/drawing/2014/main" id="{92B3A4DF-8217-4B15-92EE-FC06E240A7FA}"/>
              </a:ext>
            </a:extLst>
          </p:cNvPr>
          <p:cNvSpPr/>
          <p:nvPr/>
        </p:nvSpPr>
        <p:spPr>
          <a:xfrm>
            <a:off x="7651616" y="3230103"/>
            <a:ext cx="118800" cy="1188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cxnSp>
        <p:nvCxnSpPr>
          <p:cNvPr id="49" name="Straight Connector 48">
            <a:extLst>
              <a:ext uri="{FF2B5EF4-FFF2-40B4-BE49-F238E27FC236}">
                <a16:creationId xmlns="" xmlns:a16="http://schemas.microsoft.com/office/drawing/2014/main" id="{552D1634-452E-4104-8E4B-5ACF003DF3B3}"/>
              </a:ext>
            </a:extLst>
          </p:cNvPr>
          <p:cNvCxnSpPr>
            <a:cxnSpLocks/>
            <a:stCxn id="46" idx="6"/>
            <a:endCxn id="48" idx="2"/>
          </p:cNvCxnSpPr>
          <p:nvPr/>
        </p:nvCxnSpPr>
        <p:spPr>
          <a:xfrm flipV="1">
            <a:off x="7072536" y="3289503"/>
            <a:ext cx="579080" cy="17398"/>
          </a:xfrm>
          <a:prstGeom prst="line">
            <a:avLst/>
          </a:prstGeom>
          <a:ln w="25400">
            <a:solidFill>
              <a:srgbClr val="FF0000"/>
            </a:solidFill>
          </a:ln>
        </p:spPr>
        <p:style>
          <a:lnRef idx="1">
            <a:schemeClr val="accent2"/>
          </a:lnRef>
          <a:fillRef idx="0">
            <a:schemeClr val="accent2"/>
          </a:fillRef>
          <a:effectRef idx="0">
            <a:schemeClr val="accent2"/>
          </a:effectRef>
          <a:fontRef idx="minor">
            <a:schemeClr val="tx1"/>
          </a:fontRef>
        </p:style>
      </p:cxnSp>
      <p:sp>
        <p:nvSpPr>
          <p:cNvPr id="50" name="Oval 49">
            <a:extLst>
              <a:ext uri="{FF2B5EF4-FFF2-40B4-BE49-F238E27FC236}">
                <a16:creationId xmlns="" xmlns:a16="http://schemas.microsoft.com/office/drawing/2014/main" id="{0299D566-CA82-4964-8BAD-9CA50F05834D}"/>
              </a:ext>
            </a:extLst>
          </p:cNvPr>
          <p:cNvSpPr/>
          <p:nvPr/>
        </p:nvSpPr>
        <p:spPr>
          <a:xfrm>
            <a:off x="6849663" y="2870550"/>
            <a:ext cx="118800" cy="1188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cxnSp>
        <p:nvCxnSpPr>
          <p:cNvPr id="51" name="Straight Connector 50">
            <a:extLst>
              <a:ext uri="{FF2B5EF4-FFF2-40B4-BE49-F238E27FC236}">
                <a16:creationId xmlns="" xmlns:a16="http://schemas.microsoft.com/office/drawing/2014/main" id="{AA767F28-E201-4508-A560-2265B523FEBA}"/>
              </a:ext>
            </a:extLst>
          </p:cNvPr>
          <p:cNvCxnSpPr>
            <a:cxnSpLocks/>
            <a:stCxn id="50" idx="6"/>
          </p:cNvCxnSpPr>
          <p:nvPr/>
        </p:nvCxnSpPr>
        <p:spPr>
          <a:xfrm>
            <a:off x="6968463" y="2929950"/>
            <a:ext cx="693616" cy="328634"/>
          </a:xfrm>
          <a:prstGeom prst="line">
            <a:avLst/>
          </a:prstGeom>
          <a:ln w="25400">
            <a:solidFill>
              <a:srgbClr val="FF0000"/>
            </a:solidFill>
          </a:ln>
        </p:spPr>
        <p:style>
          <a:lnRef idx="1">
            <a:schemeClr val="accent2"/>
          </a:lnRef>
          <a:fillRef idx="0">
            <a:schemeClr val="accent2"/>
          </a:fillRef>
          <a:effectRef idx="0">
            <a:schemeClr val="accent2"/>
          </a:effectRef>
          <a:fontRef idx="minor">
            <a:schemeClr val="tx1"/>
          </a:fontRef>
        </p:style>
      </p:cxnSp>
      <p:sp>
        <p:nvSpPr>
          <p:cNvPr id="52" name="Oval 51">
            <a:extLst>
              <a:ext uri="{FF2B5EF4-FFF2-40B4-BE49-F238E27FC236}">
                <a16:creationId xmlns="" xmlns:a16="http://schemas.microsoft.com/office/drawing/2014/main" id="{F31669AE-BD3C-4E28-BFEB-3CE9DB453C58}"/>
              </a:ext>
            </a:extLst>
          </p:cNvPr>
          <p:cNvSpPr/>
          <p:nvPr/>
        </p:nvSpPr>
        <p:spPr>
          <a:xfrm>
            <a:off x="6563290" y="2467187"/>
            <a:ext cx="118800" cy="1188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cxnSp>
        <p:nvCxnSpPr>
          <p:cNvPr id="53" name="Straight Connector 52">
            <a:extLst>
              <a:ext uri="{FF2B5EF4-FFF2-40B4-BE49-F238E27FC236}">
                <a16:creationId xmlns="" xmlns:a16="http://schemas.microsoft.com/office/drawing/2014/main" id="{6F4D2FBB-3A9C-4FB9-9161-65B472FDA746}"/>
              </a:ext>
            </a:extLst>
          </p:cNvPr>
          <p:cNvCxnSpPr>
            <a:cxnSpLocks/>
            <a:stCxn id="52" idx="5"/>
          </p:cNvCxnSpPr>
          <p:nvPr/>
        </p:nvCxnSpPr>
        <p:spPr>
          <a:xfrm>
            <a:off x="6664692" y="2568589"/>
            <a:ext cx="215565" cy="310791"/>
          </a:xfrm>
          <a:prstGeom prst="line">
            <a:avLst/>
          </a:prstGeom>
          <a:ln w="25400">
            <a:solidFill>
              <a:srgbClr val="FF0000"/>
            </a:solidFill>
          </a:ln>
        </p:spPr>
        <p:style>
          <a:lnRef idx="1">
            <a:schemeClr val="accent2"/>
          </a:lnRef>
          <a:fillRef idx="0">
            <a:schemeClr val="accent2"/>
          </a:fillRef>
          <a:effectRef idx="0">
            <a:schemeClr val="accent2"/>
          </a:effectRef>
          <a:fontRef idx="minor">
            <a:schemeClr val="tx1"/>
          </a:fontRef>
        </p:style>
      </p:cxnSp>
      <p:sp>
        <p:nvSpPr>
          <p:cNvPr id="54" name="Oval 53">
            <a:extLst>
              <a:ext uri="{FF2B5EF4-FFF2-40B4-BE49-F238E27FC236}">
                <a16:creationId xmlns="" xmlns:a16="http://schemas.microsoft.com/office/drawing/2014/main" id="{9A6CA48D-AAF9-4A7D-9004-B66E096A09F7}"/>
              </a:ext>
            </a:extLst>
          </p:cNvPr>
          <p:cNvSpPr/>
          <p:nvPr/>
        </p:nvSpPr>
        <p:spPr>
          <a:xfrm>
            <a:off x="6240728" y="2342784"/>
            <a:ext cx="118800" cy="1188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cxnSp>
        <p:nvCxnSpPr>
          <p:cNvPr id="55" name="Straight Connector 54">
            <a:extLst>
              <a:ext uri="{FF2B5EF4-FFF2-40B4-BE49-F238E27FC236}">
                <a16:creationId xmlns="" xmlns:a16="http://schemas.microsoft.com/office/drawing/2014/main" id="{C94B586C-99C4-4A4F-B4EE-443D708E5D80}"/>
              </a:ext>
            </a:extLst>
          </p:cNvPr>
          <p:cNvCxnSpPr>
            <a:cxnSpLocks/>
            <a:stCxn id="54" idx="6"/>
          </p:cNvCxnSpPr>
          <p:nvPr/>
        </p:nvCxnSpPr>
        <p:spPr>
          <a:xfrm>
            <a:off x="6359528" y="2402184"/>
            <a:ext cx="203762" cy="91487"/>
          </a:xfrm>
          <a:prstGeom prst="line">
            <a:avLst/>
          </a:prstGeom>
          <a:ln w="25400">
            <a:solidFill>
              <a:srgbClr val="FF0000"/>
            </a:solidFill>
          </a:ln>
        </p:spPr>
        <p:style>
          <a:lnRef idx="1">
            <a:schemeClr val="accent2"/>
          </a:lnRef>
          <a:fillRef idx="0">
            <a:schemeClr val="accent2"/>
          </a:fillRef>
          <a:effectRef idx="0">
            <a:schemeClr val="accent2"/>
          </a:effectRef>
          <a:fontRef idx="minor">
            <a:schemeClr val="tx1"/>
          </a:fontRef>
        </p:style>
      </p:cxnSp>
      <p:sp>
        <p:nvSpPr>
          <p:cNvPr id="56" name="Oval 55">
            <a:extLst>
              <a:ext uri="{FF2B5EF4-FFF2-40B4-BE49-F238E27FC236}">
                <a16:creationId xmlns="" xmlns:a16="http://schemas.microsoft.com/office/drawing/2014/main" id="{D5B23CBC-1CFF-41A5-A6F7-E99A917A29F4}"/>
              </a:ext>
            </a:extLst>
          </p:cNvPr>
          <p:cNvSpPr/>
          <p:nvPr/>
        </p:nvSpPr>
        <p:spPr>
          <a:xfrm>
            <a:off x="5691930" y="2445859"/>
            <a:ext cx="118800" cy="1188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cxnSp>
        <p:nvCxnSpPr>
          <p:cNvPr id="57" name="Straight Connector 56">
            <a:extLst>
              <a:ext uri="{FF2B5EF4-FFF2-40B4-BE49-F238E27FC236}">
                <a16:creationId xmlns="" xmlns:a16="http://schemas.microsoft.com/office/drawing/2014/main" id="{495408C1-A8BE-4F12-90FB-D27617DF8F9B}"/>
              </a:ext>
            </a:extLst>
          </p:cNvPr>
          <p:cNvCxnSpPr>
            <a:cxnSpLocks/>
            <a:endCxn id="54" idx="2"/>
          </p:cNvCxnSpPr>
          <p:nvPr/>
        </p:nvCxnSpPr>
        <p:spPr>
          <a:xfrm flipV="1">
            <a:off x="5807933" y="2402184"/>
            <a:ext cx="432795" cy="91488"/>
          </a:xfrm>
          <a:prstGeom prst="line">
            <a:avLst/>
          </a:prstGeom>
          <a:ln w="25400">
            <a:solidFill>
              <a:srgbClr val="FF0000"/>
            </a:solidFill>
          </a:ln>
        </p:spPr>
        <p:style>
          <a:lnRef idx="1">
            <a:schemeClr val="accent2"/>
          </a:lnRef>
          <a:fillRef idx="0">
            <a:schemeClr val="accent2"/>
          </a:fillRef>
          <a:effectRef idx="0">
            <a:schemeClr val="accent2"/>
          </a:effectRef>
          <a:fontRef idx="minor">
            <a:schemeClr val="tx1"/>
          </a:fontRef>
        </p:style>
      </p:cxnSp>
      <p:sp>
        <p:nvSpPr>
          <p:cNvPr id="58" name="Oval 57">
            <a:extLst>
              <a:ext uri="{FF2B5EF4-FFF2-40B4-BE49-F238E27FC236}">
                <a16:creationId xmlns="" xmlns:a16="http://schemas.microsoft.com/office/drawing/2014/main" id="{4A6370A0-CFE4-4E03-B7C8-4A7DFE9027A4}"/>
              </a:ext>
            </a:extLst>
          </p:cNvPr>
          <p:cNvSpPr/>
          <p:nvPr/>
        </p:nvSpPr>
        <p:spPr>
          <a:xfrm>
            <a:off x="5878510" y="2796813"/>
            <a:ext cx="118800" cy="1188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cxnSp>
        <p:nvCxnSpPr>
          <p:cNvPr id="59" name="Straight Connector 58">
            <a:extLst>
              <a:ext uri="{FF2B5EF4-FFF2-40B4-BE49-F238E27FC236}">
                <a16:creationId xmlns="" xmlns:a16="http://schemas.microsoft.com/office/drawing/2014/main" id="{2C4DEDA2-9D4E-434B-9AC5-F1D518808E50}"/>
              </a:ext>
            </a:extLst>
          </p:cNvPr>
          <p:cNvCxnSpPr>
            <a:cxnSpLocks/>
            <a:endCxn id="58" idx="0"/>
          </p:cNvCxnSpPr>
          <p:nvPr/>
        </p:nvCxnSpPr>
        <p:spPr>
          <a:xfrm>
            <a:off x="5790304" y="2559592"/>
            <a:ext cx="147606" cy="237221"/>
          </a:xfrm>
          <a:prstGeom prst="line">
            <a:avLst/>
          </a:prstGeom>
          <a:ln w="25400">
            <a:solidFill>
              <a:srgbClr val="FF0000"/>
            </a:solidFill>
          </a:ln>
        </p:spPr>
        <p:style>
          <a:lnRef idx="1">
            <a:schemeClr val="accent2"/>
          </a:lnRef>
          <a:fillRef idx="0">
            <a:schemeClr val="accent2"/>
          </a:fillRef>
          <a:effectRef idx="0">
            <a:schemeClr val="accent2"/>
          </a:effectRef>
          <a:fontRef idx="minor">
            <a:schemeClr val="tx1"/>
          </a:fontRef>
        </p:style>
      </p:cxnSp>
      <p:sp>
        <p:nvSpPr>
          <p:cNvPr id="60" name="Oval 59">
            <a:extLst>
              <a:ext uri="{FF2B5EF4-FFF2-40B4-BE49-F238E27FC236}">
                <a16:creationId xmlns="" xmlns:a16="http://schemas.microsoft.com/office/drawing/2014/main" id="{4FC5169C-E65F-4D30-9157-CA0D16FE1394}"/>
              </a:ext>
            </a:extLst>
          </p:cNvPr>
          <p:cNvSpPr/>
          <p:nvPr/>
        </p:nvSpPr>
        <p:spPr>
          <a:xfrm>
            <a:off x="5812962" y="3001331"/>
            <a:ext cx="118800" cy="1188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cxnSp>
        <p:nvCxnSpPr>
          <p:cNvPr id="61" name="Straight Connector 60">
            <a:extLst>
              <a:ext uri="{FF2B5EF4-FFF2-40B4-BE49-F238E27FC236}">
                <a16:creationId xmlns="" xmlns:a16="http://schemas.microsoft.com/office/drawing/2014/main" id="{4A7A38A4-2771-49E0-A803-C194FCEE1C71}"/>
              </a:ext>
            </a:extLst>
          </p:cNvPr>
          <p:cNvCxnSpPr>
            <a:cxnSpLocks/>
            <a:stCxn id="58" idx="4"/>
            <a:endCxn id="60" idx="0"/>
          </p:cNvCxnSpPr>
          <p:nvPr/>
        </p:nvCxnSpPr>
        <p:spPr>
          <a:xfrm flipH="1">
            <a:off x="5872362" y="2915613"/>
            <a:ext cx="65548" cy="85718"/>
          </a:xfrm>
          <a:prstGeom prst="line">
            <a:avLst/>
          </a:prstGeom>
          <a:ln w="25400">
            <a:solidFill>
              <a:srgbClr val="FF0000"/>
            </a:solidFill>
          </a:ln>
        </p:spPr>
        <p:style>
          <a:lnRef idx="1">
            <a:schemeClr val="accent2"/>
          </a:lnRef>
          <a:fillRef idx="0">
            <a:schemeClr val="accent2"/>
          </a:fillRef>
          <a:effectRef idx="0">
            <a:schemeClr val="accent2"/>
          </a:effectRef>
          <a:fontRef idx="minor">
            <a:schemeClr val="tx1"/>
          </a:fontRef>
        </p:style>
      </p:cxnSp>
      <p:sp>
        <p:nvSpPr>
          <p:cNvPr id="62" name="Oval 61">
            <a:extLst>
              <a:ext uri="{FF2B5EF4-FFF2-40B4-BE49-F238E27FC236}">
                <a16:creationId xmlns="" xmlns:a16="http://schemas.microsoft.com/office/drawing/2014/main" id="{8196AFB3-6061-4FD6-BE5D-AFA727B3081B}"/>
              </a:ext>
            </a:extLst>
          </p:cNvPr>
          <p:cNvSpPr/>
          <p:nvPr/>
        </p:nvSpPr>
        <p:spPr>
          <a:xfrm>
            <a:off x="5932196" y="3305347"/>
            <a:ext cx="118800" cy="1188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cxnSp>
        <p:nvCxnSpPr>
          <p:cNvPr id="63" name="Straight Connector 62">
            <a:extLst>
              <a:ext uri="{FF2B5EF4-FFF2-40B4-BE49-F238E27FC236}">
                <a16:creationId xmlns="" xmlns:a16="http://schemas.microsoft.com/office/drawing/2014/main" id="{7D192093-E18B-46E5-A1A5-7329498586C0}"/>
              </a:ext>
            </a:extLst>
          </p:cNvPr>
          <p:cNvCxnSpPr>
            <a:cxnSpLocks/>
            <a:stCxn id="60" idx="4"/>
            <a:endCxn id="62" idx="1"/>
          </p:cNvCxnSpPr>
          <p:nvPr/>
        </p:nvCxnSpPr>
        <p:spPr>
          <a:xfrm>
            <a:off x="5872362" y="3120131"/>
            <a:ext cx="77232" cy="202614"/>
          </a:xfrm>
          <a:prstGeom prst="line">
            <a:avLst/>
          </a:prstGeom>
          <a:ln w="25400">
            <a:solidFill>
              <a:srgbClr val="FF0000"/>
            </a:solidFill>
          </a:ln>
        </p:spPr>
        <p:style>
          <a:lnRef idx="1">
            <a:schemeClr val="accent2"/>
          </a:lnRef>
          <a:fillRef idx="0">
            <a:schemeClr val="accent2"/>
          </a:fillRef>
          <a:effectRef idx="0">
            <a:schemeClr val="accent2"/>
          </a:effectRef>
          <a:fontRef idx="minor">
            <a:schemeClr val="tx1"/>
          </a:fontRef>
        </p:style>
      </p:cxnSp>
      <p:sp>
        <p:nvSpPr>
          <p:cNvPr id="64" name="Oval 63">
            <a:extLst>
              <a:ext uri="{FF2B5EF4-FFF2-40B4-BE49-F238E27FC236}">
                <a16:creationId xmlns="" xmlns:a16="http://schemas.microsoft.com/office/drawing/2014/main" id="{C28563A3-BB44-4BB1-8F7A-99AA1C80E20F}"/>
              </a:ext>
            </a:extLst>
          </p:cNvPr>
          <p:cNvSpPr/>
          <p:nvPr/>
        </p:nvSpPr>
        <p:spPr>
          <a:xfrm>
            <a:off x="5227049" y="2170709"/>
            <a:ext cx="118800" cy="1188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cxnSp>
        <p:nvCxnSpPr>
          <p:cNvPr id="65" name="Straight Connector 64">
            <a:extLst>
              <a:ext uri="{FF2B5EF4-FFF2-40B4-BE49-F238E27FC236}">
                <a16:creationId xmlns="" xmlns:a16="http://schemas.microsoft.com/office/drawing/2014/main" id="{FF094A3B-5900-417A-B5A4-E6E68AAAD833}"/>
              </a:ext>
            </a:extLst>
          </p:cNvPr>
          <p:cNvCxnSpPr>
            <a:cxnSpLocks/>
            <a:stCxn id="64" idx="4"/>
            <a:endCxn id="62" idx="2"/>
          </p:cNvCxnSpPr>
          <p:nvPr/>
        </p:nvCxnSpPr>
        <p:spPr>
          <a:xfrm>
            <a:off x="5286449" y="2289509"/>
            <a:ext cx="645747" cy="1075238"/>
          </a:xfrm>
          <a:prstGeom prst="line">
            <a:avLst/>
          </a:prstGeom>
          <a:ln w="25400">
            <a:solidFill>
              <a:srgbClr val="FF0000"/>
            </a:solidFill>
          </a:ln>
        </p:spPr>
        <p:style>
          <a:lnRef idx="1">
            <a:schemeClr val="accent2"/>
          </a:lnRef>
          <a:fillRef idx="0">
            <a:schemeClr val="accent2"/>
          </a:fillRef>
          <a:effectRef idx="0">
            <a:schemeClr val="accent2"/>
          </a:effectRef>
          <a:fontRef idx="minor">
            <a:schemeClr val="tx1"/>
          </a:fontRef>
        </p:style>
      </p:cxnSp>
      <p:sp>
        <p:nvSpPr>
          <p:cNvPr id="66" name="Oval 65">
            <a:extLst>
              <a:ext uri="{FF2B5EF4-FFF2-40B4-BE49-F238E27FC236}">
                <a16:creationId xmlns="" xmlns:a16="http://schemas.microsoft.com/office/drawing/2014/main" id="{34515859-86BC-4B4C-B851-34BB82442454}"/>
              </a:ext>
            </a:extLst>
          </p:cNvPr>
          <p:cNvSpPr/>
          <p:nvPr/>
        </p:nvSpPr>
        <p:spPr>
          <a:xfrm>
            <a:off x="5666766" y="1573220"/>
            <a:ext cx="118800" cy="1188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cxnSp>
        <p:nvCxnSpPr>
          <p:cNvPr id="67" name="Straight Connector 66">
            <a:extLst>
              <a:ext uri="{FF2B5EF4-FFF2-40B4-BE49-F238E27FC236}">
                <a16:creationId xmlns="" xmlns:a16="http://schemas.microsoft.com/office/drawing/2014/main" id="{2B320444-8A28-49BD-B5EA-99CDCD852740}"/>
              </a:ext>
            </a:extLst>
          </p:cNvPr>
          <p:cNvCxnSpPr>
            <a:cxnSpLocks/>
          </p:cNvCxnSpPr>
          <p:nvPr/>
        </p:nvCxnSpPr>
        <p:spPr>
          <a:xfrm flipH="1">
            <a:off x="5336015" y="1664481"/>
            <a:ext cx="355713" cy="513485"/>
          </a:xfrm>
          <a:prstGeom prst="line">
            <a:avLst/>
          </a:prstGeom>
          <a:ln w="25400">
            <a:solidFill>
              <a:srgbClr val="FF0000"/>
            </a:solidFill>
          </a:ln>
        </p:spPr>
        <p:style>
          <a:lnRef idx="1">
            <a:schemeClr val="accent2"/>
          </a:lnRef>
          <a:fillRef idx="0">
            <a:schemeClr val="accent2"/>
          </a:fillRef>
          <a:effectRef idx="0">
            <a:schemeClr val="accent2"/>
          </a:effectRef>
          <a:fontRef idx="minor">
            <a:schemeClr val="tx1"/>
          </a:fontRef>
        </p:style>
      </p:cxnSp>
      <p:sp>
        <p:nvSpPr>
          <p:cNvPr id="68" name="Oval 67">
            <a:extLst>
              <a:ext uri="{FF2B5EF4-FFF2-40B4-BE49-F238E27FC236}">
                <a16:creationId xmlns="" xmlns:a16="http://schemas.microsoft.com/office/drawing/2014/main" id="{680C03E2-765A-4007-8618-E0055B2C9F0A}"/>
              </a:ext>
            </a:extLst>
          </p:cNvPr>
          <p:cNvSpPr/>
          <p:nvPr/>
        </p:nvSpPr>
        <p:spPr>
          <a:xfrm>
            <a:off x="2832496" y="2658084"/>
            <a:ext cx="118800" cy="1188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cxnSp>
        <p:nvCxnSpPr>
          <p:cNvPr id="69" name="Straight Connector 68">
            <a:extLst>
              <a:ext uri="{FF2B5EF4-FFF2-40B4-BE49-F238E27FC236}">
                <a16:creationId xmlns="" xmlns:a16="http://schemas.microsoft.com/office/drawing/2014/main" id="{73B0F7C9-722A-411B-B05D-C51048B2B812}"/>
              </a:ext>
            </a:extLst>
          </p:cNvPr>
          <p:cNvCxnSpPr>
            <a:cxnSpLocks/>
            <a:endCxn id="68" idx="7"/>
          </p:cNvCxnSpPr>
          <p:nvPr/>
        </p:nvCxnSpPr>
        <p:spPr>
          <a:xfrm flipH="1">
            <a:off x="2933898" y="1634976"/>
            <a:ext cx="2732870" cy="1040506"/>
          </a:xfrm>
          <a:prstGeom prst="line">
            <a:avLst/>
          </a:prstGeom>
          <a:ln w="254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0" name="Straight Connector 69">
            <a:extLst>
              <a:ext uri="{FF2B5EF4-FFF2-40B4-BE49-F238E27FC236}">
                <a16:creationId xmlns="" xmlns:a16="http://schemas.microsoft.com/office/drawing/2014/main" id="{B84D0C28-3212-4DBE-8100-A9B950C6D699}"/>
              </a:ext>
            </a:extLst>
          </p:cNvPr>
          <p:cNvCxnSpPr>
            <a:cxnSpLocks/>
            <a:stCxn id="5" idx="1"/>
            <a:endCxn id="68" idx="6"/>
          </p:cNvCxnSpPr>
          <p:nvPr/>
        </p:nvCxnSpPr>
        <p:spPr>
          <a:xfrm flipH="1" flipV="1">
            <a:off x="2951296" y="2717484"/>
            <a:ext cx="1851038" cy="507797"/>
          </a:xfrm>
          <a:prstGeom prst="line">
            <a:avLst/>
          </a:prstGeom>
          <a:ln w="25400">
            <a:solidFill>
              <a:srgbClr val="FF0000"/>
            </a:solidFill>
          </a:ln>
        </p:spPr>
        <p:style>
          <a:lnRef idx="1">
            <a:schemeClr val="accent2"/>
          </a:lnRef>
          <a:fillRef idx="0">
            <a:schemeClr val="accent2"/>
          </a:fillRef>
          <a:effectRef idx="0">
            <a:schemeClr val="accent2"/>
          </a:effectRef>
          <a:fontRef idx="minor">
            <a:schemeClr val="tx1"/>
          </a:fontRef>
        </p:style>
      </p:cxnSp>
      <p:sp>
        <p:nvSpPr>
          <p:cNvPr id="71" name="TextBox 70"/>
          <p:cNvSpPr txBox="1"/>
          <p:nvPr/>
        </p:nvSpPr>
        <p:spPr>
          <a:xfrm>
            <a:off x="8399636" y="1027354"/>
            <a:ext cx="3084793" cy="646331"/>
          </a:xfrm>
          <a:prstGeom prst="rect">
            <a:avLst/>
          </a:prstGeom>
          <a:solidFill>
            <a:schemeClr val="accent5">
              <a:lumMod val="20000"/>
              <a:lumOff val="80000"/>
            </a:schemeClr>
          </a:solidFill>
        </p:spPr>
        <p:txBody>
          <a:bodyPr wrap="square" rtlCol="0">
            <a:spAutoFit/>
          </a:bodyPr>
          <a:lstStyle/>
          <a:p>
            <a:pPr marL="285750" indent="-285750">
              <a:buFont typeface="Arial" panose="020B0604020202020204" pitchFamily="34" charset="0"/>
              <a:buChar char="•"/>
            </a:pPr>
            <a:r>
              <a:rPr lang="en-US" dirty="0" smtClean="0"/>
              <a:t>Start with any random city.</a:t>
            </a:r>
          </a:p>
          <a:p>
            <a:pPr marL="285750" indent="-285750">
              <a:buFont typeface="Arial" panose="020B0604020202020204" pitchFamily="34" charset="0"/>
              <a:buChar char="•"/>
            </a:pPr>
            <a:r>
              <a:rPr lang="en-US" dirty="0" smtClean="0"/>
              <a:t>Go to the next nearest city.</a:t>
            </a:r>
          </a:p>
        </p:txBody>
      </p:sp>
      <p:sp>
        <p:nvSpPr>
          <p:cNvPr id="72" name="Rounded Rectangle 71"/>
          <p:cNvSpPr/>
          <p:nvPr/>
        </p:nvSpPr>
        <p:spPr>
          <a:xfrm>
            <a:off x="8848812" y="1921224"/>
            <a:ext cx="2461445" cy="524636"/>
          </a:xfrm>
          <a:prstGeom prst="roundRect">
            <a:avLst/>
          </a:prstGeom>
          <a:solidFill>
            <a:schemeClr val="bg1">
              <a:lumMod val="95000"/>
            </a:schemeClr>
          </a:solidFill>
          <a:ln>
            <a:solidFill>
              <a:srgbClr val="CC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C3399"/>
                </a:solidFill>
              </a:rPr>
              <a:t>Nearest Neighbor</a:t>
            </a:r>
            <a:endParaRPr lang="en-US" sz="2400" dirty="0">
              <a:solidFill>
                <a:srgbClr val="CC3399"/>
              </a:solidFill>
            </a:endParaRPr>
          </a:p>
        </p:txBody>
      </p:sp>
      <p:sp>
        <p:nvSpPr>
          <p:cNvPr id="3" name="TextBox 2"/>
          <p:cNvSpPr txBox="1"/>
          <p:nvPr/>
        </p:nvSpPr>
        <p:spPr>
          <a:xfrm>
            <a:off x="9196615" y="2971231"/>
            <a:ext cx="1766455" cy="461665"/>
          </a:xfrm>
          <a:prstGeom prst="rect">
            <a:avLst/>
          </a:prstGeom>
          <a:noFill/>
          <a:ln w="28575">
            <a:solidFill>
              <a:schemeClr val="bg1"/>
            </a:solidFill>
          </a:ln>
        </p:spPr>
        <p:txBody>
          <a:bodyPr wrap="square" rtlCol="0">
            <a:spAutoFit/>
          </a:bodyPr>
          <a:lstStyle/>
          <a:p>
            <a:pPr algn="ctr"/>
            <a:r>
              <a:rPr lang="en-US" sz="2400" dirty="0" smtClean="0">
                <a:solidFill>
                  <a:srgbClr val="7030A0"/>
                </a:solidFill>
                <a:latin typeface="Century Schoolbook" panose="02040604050505020304" pitchFamily="18" charset="0"/>
              </a:rPr>
              <a:t>Heuristic</a:t>
            </a:r>
            <a:endParaRPr lang="en-US" sz="2400" dirty="0">
              <a:solidFill>
                <a:srgbClr val="7030A0"/>
              </a:solidFill>
              <a:latin typeface="Century Schoolbook" panose="02040604050505020304" pitchFamily="18" charset="0"/>
            </a:endParaRPr>
          </a:p>
        </p:txBody>
      </p:sp>
      <p:cxnSp>
        <p:nvCxnSpPr>
          <p:cNvPr id="75" name="Straight Arrow Connector 74"/>
          <p:cNvCxnSpPr>
            <a:stCxn id="3" idx="0"/>
            <a:endCxn id="72" idx="2"/>
          </p:cNvCxnSpPr>
          <p:nvPr/>
        </p:nvCxnSpPr>
        <p:spPr>
          <a:xfrm flipH="1" flipV="1">
            <a:off x="10079535" y="2445860"/>
            <a:ext cx="308" cy="525371"/>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0573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fade">
                                      <p:cBhvr>
                                        <p:cTn id="61" dur="500"/>
                                        <p:tgtEl>
                                          <p:spTgt spid="4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fade">
                                      <p:cBhvr>
                                        <p:cTn id="67" dur="500"/>
                                        <p:tgtEl>
                                          <p:spTgt spid="4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50"/>
                                        </p:tgtEl>
                                        <p:attrNameLst>
                                          <p:attrName>style.visibility</p:attrName>
                                        </p:attrNameLst>
                                      </p:cBhvr>
                                      <p:to>
                                        <p:strVal val="visible"/>
                                      </p:to>
                                    </p:set>
                                    <p:animEffect transition="in" filter="fade">
                                      <p:cBhvr>
                                        <p:cTn id="76" dur="500"/>
                                        <p:tgtEl>
                                          <p:spTgt spid="5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animEffect transition="in" filter="fade">
                                      <p:cBhvr>
                                        <p:cTn id="79" dur="500"/>
                                        <p:tgtEl>
                                          <p:spTgt spid="5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4"/>
                                        </p:tgtEl>
                                        <p:attrNameLst>
                                          <p:attrName>style.visibility</p:attrName>
                                        </p:attrNameLst>
                                      </p:cBhvr>
                                      <p:to>
                                        <p:strVal val="visible"/>
                                      </p:to>
                                    </p:set>
                                    <p:animEffect transition="in" filter="fade">
                                      <p:cBhvr>
                                        <p:cTn id="82" dur="500"/>
                                        <p:tgtEl>
                                          <p:spTgt spid="5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56"/>
                                        </p:tgtEl>
                                        <p:attrNameLst>
                                          <p:attrName>style.visibility</p:attrName>
                                        </p:attrNameLst>
                                      </p:cBhvr>
                                      <p:to>
                                        <p:strVal val="visible"/>
                                      </p:to>
                                    </p:set>
                                    <p:animEffect transition="in" filter="fade">
                                      <p:cBhvr>
                                        <p:cTn id="85" dur="500"/>
                                        <p:tgtEl>
                                          <p:spTgt spid="56"/>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58"/>
                                        </p:tgtEl>
                                        <p:attrNameLst>
                                          <p:attrName>style.visibility</p:attrName>
                                        </p:attrNameLst>
                                      </p:cBhvr>
                                      <p:to>
                                        <p:strVal val="visible"/>
                                      </p:to>
                                    </p:set>
                                    <p:animEffect transition="in" filter="fade">
                                      <p:cBhvr>
                                        <p:cTn id="88" dur="500"/>
                                        <p:tgtEl>
                                          <p:spTgt spid="58"/>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60"/>
                                        </p:tgtEl>
                                        <p:attrNameLst>
                                          <p:attrName>style.visibility</p:attrName>
                                        </p:attrNameLst>
                                      </p:cBhvr>
                                      <p:to>
                                        <p:strVal val="visible"/>
                                      </p:to>
                                    </p:set>
                                    <p:animEffect transition="in" filter="fade">
                                      <p:cBhvr>
                                        <p:cTn id="91" dur="500"/>
                                        <p:tgtEl>
                                          <p:spTgt spid="6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62"/>
                                        </p:tgtEl>
                                        <p:attrNameLst>
                                          <p:attrName>style.visibility</p:attrName>
                                        </p:attrNameLst>
                                      </p:cBhvr>
                                      <p:to>
                                        <p:strVal val="visible"/>
                                      </p:to>
                                    </p:set>
                                    <p:animEffect transition="in" filter="fade">
                                      <p:cBhvr>
                                        <p:cTn id="94" dur="500"/>
                                        <p:tgtEl>
                                          <p:spTgt spid="62"/>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64"/>
                                        </p:tgtEl>
                                        <p:attrNameLst>
                                          <p:attrName>style.visibility</p:attrName>
                                        </p:attrNameLst>
                                      </p:cBhvr>
                                      <p:to>
                                        <p:strVal val="visible"/>
                                      </p:to>
                                    </p:set>
                                    <p:animEffect transition="in" filter="fade">
                                      <p:cBhvr>
                                        <p:cTn id="97" dur="500"/>
                                        <p:tgtEl>
                                          <p:spTgt spid="6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66"/>
                                        </p:tgtEl>
                                        <p:attrNameLst>
                                          <p:attrName>style.visibility</p:attrName>
                                        </p:attrNameLst>
                                      </p:cBhvr>
                                      <p:to>
                                        <p:strVal val="visible"/>
                                      </p:to>
                                    </p:set>
                                    <p:animEffect transition="in" filter="fade">
                                      <p:cBhvr>
                                        <p:cTn id="100" dur="500"/>
                                        <p:tgtEl>
                                          <p:spTgt spid="66"/>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68"/>
                                        </p:tgtEl>
                                        <p:attrNameLst>
                                          <p:attrName>style.visibility</p:attrName>
                                        </p:attrNameLst>
                                      </p:cBhvr>
                                      <p:to>
                                        <p:strVal val="visible"/>
                                      </p:to>
                                    </p:set>
                                    <p:animEffect transition="in" filter="fade">
                                      <p:cBhvr>
                                        <p:cTn id="103" dur="500"/>
                                        <p:tgtEl>
                                          <p:spTgt spid="68"/>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1" fill="hold" grpId="0" nodeType="clickEffect">
                                  <p:stCondLst>
                                    <p:cond delay="0"/>
                                  </p:stCondLst>
                                  <p:childTnLst>
                                    <p:set>
                                      <p:cBhvr>
                                        <p:cTn id="107" dur="1" fill="hold">
                                          <p:stCondLst>
                                            <p:cond delay="0"/>
                                          </p:stCondLst>
                                        </p:cTn>
                                        <p:tgtEl>
                                          <p:spTgt spid="71"/>
                                        </p:tgtEl>
                                        <p:attrNameLst>
                                          <p:attrName>style.visibility</p:attrName>
                                        </p:attrNameLst>
                                      </p:cBhvr>
                                      <p:to>
                                        <p:strVal val="visible"/>
                                      </p:to>
                                    </p:set>
                                    <p:animEffect transition="in" filter="wipe(up)">
                                      <p:cBhvr>
                                        <p:cTn id="108" dur="500"/>
                                        <p:tgtEl>
                                          <p:spTgt spid="71"/>
                                        </p:tgtEl>
                                      </p:cBhvr>
                                    </p:animEffect>
                                  </p:childTnLst>
                                </p:cTn>
                              </p:par>
                              <p:par>
                                <p:cTn id="109" presetID="10" presetClass="entr" presetSubtype="0" fill="hold" nodeType="withEffect">
                                  <p:stCondLst>
                                    <p:cond delay="0"/>
                                  </p:stCondLst>
                                  <p:childTnLst>
                                    <p:set>
                                      <p:cBhvr>
                                        <p:cTn id="110" dur="1" fill="hold">
                                          <p:stCondLst>
                                            <p:cond delay="0"/>
                                          </p:stCondLst>
                                        </p:cTn>
                                        <p:tgtEl>
                                          <p:spTgt spid="71">
                                            <p:txEl>
                                              <p:pRg st="0" end="0"/>
                                            </p:txEl>
                                          </p:spTgt>
                                        </p:tgtEl>
                                        <p:attrNameLst>
                                          <p:attrName>style.visibility</p:attrName>
                                        </p:attrNameLst>
                                      </p:cBhvr>
                                      <p:to>
                                        <p:strVal val="visible"/>
                                      </p:to>
                                    </p:set>
                                    <p:animEffect transition="in" filter="fade">
                                      <p:cBhvr>
                                        <p:cTn id="111" dur="500"/>
                                        <p:tgtEl>
                                          <p:spTgt spid="71">
                                            <p:txEl>
                                              <p:pRg st="0" end="0"/>
                                            </p:txEl>
                                          </p:spTgt>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71">
                                            <p:txEl>
                                              <p:pRg st="1" end="1"/>
                                            </p:txEl>
                                          </p:spTgt>
                                        </p:tgtEl>
                                        <p:attrNameLst>
                                          <p:attrName>style.visibility</p:attrName>
                                        </p:attrNameLst>
                                      </p:cBhvr>
                                      <p:to>
                                        <p:strVal val="visible"/>
                                      </p:to>
                                    </p:set>
                                    <p:animEffect transition="in" filter="fade">
                                      <p:cBhvr>
                                        <p:cTn id="116" dur="500"/>
                                        <p:tgtEl>
                                          <p:spTgt spid="71">
                                            <p:txEl>
                                              <p:pRg st="1" end="1"/>
                                            </p:txEl>
                                          </p:spTgt>
                                        </p:tgtEl>
                                      </p:cBhvr>
                                    </p:animEffect>
                                  </p:childTnLst>
                                </p:cTn>
                              </p:par>
                            </p:childTnLst>
                          </p:cTn>
                        </p:par>
                        <p:par>
                          <p:cTn id="117" fill="hold">
                            <p:stCondLst>
                              <p:cond delay="500"/>
                            </p:stCondLst>
                            <p:childTnLst>
                              <p:par>
                                <p:cTn id="118" presetID="22" presetClass="entr" presetSubtype="4" fill="hold" nodeType="afterEffect">
                                  <p:stCondLst>
                                    <p:cond delay="0"/>
                                  </p:stCondLst>
                                  <p:childTnLst>
                                    <p:set>
                                      <p:cBhvr>
                                        <p:cTn id="119" dur="1" fill="hold">
                                          <p:stCondLst>
                                            <p:cond delay="0"/>
                                          </p:stCondLst>
                                        </p:cTn>
                                        <p:tgtEl>
                                          <p:spTgt spid="6"/>
                                        </p:tgtEl>
                                        <p:attrNameLst>
                                          <p:attrName>style.visibility</p:attrName>
                                        </p:attrNameLst>
                                      </p:cBhvr>
                                      <p:to>
                                        <p:strVal val="visible"/>
                                      </p:to>
                                    </p:set>
                                    <p:animEffect transition="in" filter="wipe(down)">
                                      <p:cBhvr>
                                        <p:cTn id="120" dur="500"/>
                                        <p:tgtEl>
                                          <p:spTgt spid="6"/>
                                        </p:tgtEl>
                                      </p:cBhvr>
                                    </p:animEffect>
                                  </p:childTnLst>
                                </p:cTn>
                              </p:par>
                            </p:childTnLst>
                          </p:cTn>
                        </p:par>
                        <p:par>
                          <p:cTn id="121" fill="hold">
                            <p:stCondLst>
                              <p:cond delay="1000"/>
                            </p:stCondLst>
                            <p:childTnLst>
                              <p:par>
                                <p:cTn id="122" presetID="22" presetClass="entr" presetSubtype="1" fill="hold" nodeType="afterEffect">
                                  <p:stCondLst>
                                    <p:cond delay="0"/>
                                  </p:stCondLst>
                                  <p:childTnLst>
                                    <p:set>
                                      <p:cBhvr>
                                        <p:cTn id="123" dur="1" fill="hold">
                                          <p:stCondLst>
                                            <p:cond delay="0"/>
                                          </p:stCondLst>
                                        </p:cTn>
                                        <p:tgtEl>
                                          <p:spTgt spid="9"/>
                                        </p:tgtEl>
                                        <p:attrNameLst>
                                          <p:attrName>style.visibility</p:attrName>
                                        </p:attrNameLst>
                                      </p:cBhvr>
                                      <p:to>
                                        <p:strVal val="visible"/>
                                      </p:to>
                                    </p:set>
                                    <p:animEffect transition="in" filter="wipe(up)">
                                      <p:cBhvr>
                                        <p:cTn id="124" dur="250"/>
                                        <p:tgtEl>
                                          <p:spTgt spid="9"/>
                                        </p:tgtEl>
                                      </p:cBhvr>
                                    </p:animEffect>
                                  </p:childTnLst>
                                </p:cTn>
                              </p:par>
                            </p:childTnLst>
                          </p:cTn>
                        </p:par>
                        <p:par>
                          <p:cTn id="125" fill="hold">
                            <p:stCondLst>
                              <p:cond delay="1250"/>
                            </p:stCondLst>
                            <p:childTnLst>
                              <p:par>
                                <p:cTn id="126" presetID="22" presetClass="entr" presetSubtype="4" fill="hold" nodeType="afterEffect">
                                  <p:stCondLst>
                                    <p:cond delay="0"/>
                                  </p:stCondLst>
                                  <p:childTnLst>
                                    <p:set>
                                      <p:cBhvr>
                                        <p:cTn id="127" dur="1" fill="hold">
                                          <p:stCondLst>
                                            <p:cond delay="0"/>
                                          </p:stCondLst>
                                        </p:cTn>
                                        <p:tgtEl>
                                          <p:spTgt spid="13"/>
                                        </p:tgtEl>
                                        <p:attrNameLst>
                                          <p:attrName>style.visibility</p:attrName>
                                        </p:attrNameLst>
                                      </p:cBhvr>
                                      <p:to>
                                        <p:strVal val="visible"/>
                                      </p:to>
                                    </p:set>
                                    <p:animEffect transition="in" filter="wipe(down)">
                                      <p:cBhvr>
                                        <p:cTn id="128" dur="250"/>
                                        <p:tgtEl>
                                          <p:spTgt spid="13"/>
                                        </p:tgtEl>
                                      </p:cBhvr>
                                    </p:animEffect>
                                  </p:childTnLst>
                                </p:cTn>
                              </p:par>
                            </p:childTnLst>
                          </p:cTn>
                        </p:par>
                        <p:par>
                          <p:cTn id="129" fill="hold">
                            <p:stCondLst>
                              <p:cond delay="1500"/>
                            </p:stCondLst>
                            <p:childTnLst>
                              <p:par>
                                <p:cTn id="130" presetID="22" presetClass="entr" presetSubtype="1" fill="hold" nodeType="afterEffect">
                                  <p:stCondLst>
                                    <p:cond delay="0"/>
                                  </p:stCondLst>
                                  <p:childTnLst>
                                    <p:set>
                                      <p:cBhvr>
                                        <p:cTn id="131" dur="1" fill="hold">
                                          <p:stCondLst>
                                            <p:cond delay="0"/>
                                          </p:stCondLst>
                                        </p:cTn>
                                        <p:tgtEl>
                                          <p:spTgt spid="11"/>
                                        </p:tgtEl>
                                        <p:attrNameLst>
                                          <p:attrName>style.visibility</p:attrName>
                                        </p:attrNameLst>
                                      </p:cBhvr>
                                      <p:to>
                                        <p:strVal val="visible"/>
                                      </p:to>
                                    </p:set>
                                    <p:animEffect transition="in" filter="wipe(up)">
                                      <p:cBhvr>
                                        <p:cTn id="132" dur="250"/>
                                        <p:tgtEl>
                                          <p:spTgt spid="11"/>
                                        </p:tgtEl>
                                      </p:cBhvr>
                                    </p:animEffect>
                                  </p:childTnLst>
                                </p:cTn>
                              </p:par>
                            </p:childTnLst>
                          </p:cTn>
                        </p:par>
                        <p:par>
                          <p:cTn id="133" fill="hold">
                            <p:stCondLst>
                              <p:cond delay="1750"/>
                            </p:stCondLst>
                            <p:childTnLst>
                              <p:par>
                                <p:cTn id="134" presetID="22" presetClass="entr" presetSubtype="1" fill="hold" nodeType="afterEffect">
                                  <p:stCondLst>
                                    <p:cond delay="0"/>
                                  </p:stCondLst>
                                  <p:childTnLst>
                                    <p:set>
                                      <p:cBhvr>
                                        <p:cTn id="135" dur="1" fill="hold">
                                          <p:stCondLst>
                                            <p:cond delay="0"/>
                                          </p:stCondLst>
                                        </p:cTn>
                                        <p:tgtEl>
                                          <p:spTgt spid="15"/>
                                        </p:tgtEl>
                                        <p:attrNameLst>
                                          <p:attrName>style.visibility</p:attrName>
                                        </p:attrNameLst>
                                      </p:cBhvr>
                                      <p:to>
                                        <p:strVal val="visible"/>
                                      </p:to>
                                    </p:set>
                                    <p:animEffect transition="in" filter="wipe(up)">
                                      <p:cBhvr>
                                        <p:cTn id="136" dur="250"/>
                                        <p:tgtEl>
                                          <p:spTgt spid="15"/>
                                        </p:tgtEl>
                                      </p:cBhvr>
                                    </p:animEffect>
                                  </p:childTnLst>
                                </p:cTn>
                              </p:par>
                            </p:childTnLst>
                          </p:cTn>
                        </p:par>
                        <p:par>
                          <p:cTn id="137" fill="hold">
                            <p:stCondLst>
                              <p:cond delay="2000"/>
                            </p:stCondLst>
                            <p:childTnLst>
                              <p:par>
                                <p:cTn id="138" presetID="22" presetClass="entr" presetSubtype="8" fill="hold" nodeType="afterEffect">
                                  <p:stCondLst>
                                    <p:cond delay="0"/>
                                  </p:stCondLst>
                                  <p:childTnLst>
                                    <p:set>
                                      <p:cBhvr>
                                        <p:cTn id="139" dur="1" fill="hold">
                                          <p:stCondLst>
                                            <p:cond delay="0"/>
                                          </p:stCondLst>
                                        </p:cTn>
                                        <p:tgtEl>
                                          <p:spTgt spid="17"/>
                                        </p:tgtEl>
                                        <p:attrNameLst>
                                          <p:attrName>style.visibility</p:attrName>
                                        </p:attrNameLst>
                                      </p:cBhvr>
                                      <p:to>
                                        <p:strVal val="visible"/>
                                      </p:to>
                                    </p:set>
                                    <p:animEffect transition="in" filter="wipe(left)">
                                      <p:cBhvr>
                                        <p:cTn id="140" dur="250"/>
                                        <p:tgtEl>
                                          <p:spTgt spid="17"/>
                                        </p:tgtEl>
                                      </p:cBhvr>
                                    </p:animEffect>
                                  </p:childTnLst>
                                </p:cTn>
                              </p:par>
                            </p:childTnLst>
                          </p:cTn>
                        </p:par>
                        <p:par>
                          <p:cTn id="141" fill="hold">
                            <p:stCondLst>
                              <p:cond delay="2250"/>
                            </p:stCondLst>
                            <p:childTnLst>
                              <p:par>
                                <p:cTn id="142" presetID="22" presetClass="entr" presetSubtype="1" fill="hold" nodeType="afterEffect">
                                  <p:stCondLst>
                                    <p:cond delay="0"/>
                                  </p:stCondLst>
                                  <p:childTnLst>
                                    <p:set>
                                      <p:cBhvr>
                                        <p:cTn id="143" dur="1" fill="hold">
                                          <p:stCondLst>
                                            <p:cond delay="0"/>
                                          </p:stCondLst>
                                        </p:cTn>
                                        <p:tgtEl>
                                          <p:spTgt spid="19"/>
                                        </p:tgtEl>
                                        <p:attrNameLst>
                                          <p:attrName>style.visibility</p:attrName>
                                        </p:attrNameLst>
                                      </p:cBhvr>
                                      <p:to>
                                        <p:strVal val="visible"/>
                                      </p:to>
                                    </p:set>
                                    <p:animEffect transition="in" filter="wipe(up)">
                                      <p:cBhvr>
                                        <p:cTn id="144" dur="250"/>
                                        <p:tgtEl>
                                          <p:spTgt spid="19"/>
                                        </p:tgtEl>
                                      </p:cBhvr>
                                    </p:animEffect>
                                  </p:childTnLst>
                                </p:cTn>
                              </p:par>
                            </p:childTnLst>
                          </p:cTn>
                        </p:par>
                        <p:par>
                          <p:cTn id="145" fill="hold">
                            <p:stCondLst>
                              <p:cond delay="2500"/>
                            </p:stCondLst>
                            <p:childTnLst>
                              <p:par>
                                <p:cTn id="146" presetID="22" presetClass="entr" presetSubtype="4" fill="hold" nodeType="afterEffect">
                                  <p:stCondLst>
                                    <p:cond delay="0"/>
                                  </p:stCondLst>
                                  <p:childTnLst>
                                    <p:set>
                                      <p:cBhvr>
                                        <p:cTn id="147" dur="1" fill="hold">
                                          <p:stCondLst>
                                            <p:cond delay="0"/>
                                          </p:stCondLst>
                                        </p:cTn>
                                        <p:tgtEl>
                                          <p:spTgt spid="21"/>
                                        </p:tgtEl>
                                        <p:attrNameLst>
                                          <p:attrName>style.visibility</p:attrName>
                                        </p:attrNameLst>
                                      </p:cBhvr>
                                      <p:to>
                                        <p:strVal val="visible"/>
                                      </p:to>
                                    </p:set>
                                    <p:animEffect transition="in" filter="wipe(down)">
                                      <p:cBhvr>
                                        <p:cTn id="148" dur="250"/>
                                        <p:tgtEl>
                                          <p:spTgt spid="21"/>
                                        </p:tgtEl>
                                      </p:cBhvr>
                                    </p:animEffect>
                                  </p:childTnLst>
                                </p:cTn>
                              </p:par>
                            </p:childTnLst>
                          </p:cTn>
                        </p:par>
                        <p:par>
                          <p:cTn id="149" fill="hold">
                            <p:stCondLst>
                              <p:cond delay="2750"/>
                            </p:stCondLst>
                            <p:childTnLst>
                              <p:par>
                                <p:cTn id="150" presetID="22" presetClass="entr" presetSubtype="4" fill="hold" nodeType="afterEffect">
                                  <p:stCondLst>
                                    <p:cond delay="0"/>
                                  </p:stCondLst>
                                  <p:childTnLst>
                                    <p:set>
                                      <p:cBhvr>
                                        <p:cTn id="151" dur="1" fill="hold">
                                          <p:stCondLst>
                                            <p:cond delay="0"/>
                                          </p:stCondLst>
                                        </p:cTn>
                                        <p:tgtEl>
                                          <p:spTgt spid="23"/>
                                        </p:tgtEl>
                                        <p:attrNameLst>
                                          <p:attrName>style.visibility</p:attrName>
                                        </p:attrNameLst>
                                      </p:cBhvr>
                                      <p:to>
                                        <p:strVal val="visible"/>
                                      </p:to>
                                    </p:set>
                                    <p:animEffect transition="in" filter="wipe(down)">
                                      <p:cBhvr>
                                        <p:cTn id="152" dur="250"/>
                                        <p:tgtEl>
                                          <p:spTgt spid="23"/>
                                        </p:tgtEl>
                                      </p:cBhvr>
                                    </p:animEffect>
                                  </p:childTnLst>
                                </p:cTn>
                              </p:par>
                            </p:childTnLst>
                          </p:cTn>
                        </p:par>
                        <p:par>
                          <p:cTn id="153" fill="hold">
                            <p:stCondLst>
                              <p:cond delay="3000"/>
                            </p:stCondLst>
                            <p:childTnLst>
                              <p:par>
                                <p:cTn id="154" presetID="22" presetClass="entr" presetSubtype="4" fill="hold" nodeType="afterEffect">
                                  <p:stCondLst>
                                    <p:cond delay="0"/>
                                  </p:stCondLst>
                                  <p:childTnLst>
                                    <p:set>
                                      <p:cBhvr>
                                        <p:cTn id="155" dur="1" fill="hold">
                                          <p:stCondLst>
                                            <p:cond delay="0"/>
                                          </p:stCondLst>
                                        </p:cTn>
                                        <p:tgtEl>
                                          <p:spTgt spid="25"/>
                                        </p:tgtEl>
                                        <p:attrNameLst>
                                          <p:attrName>style.visibility</p:attrName>
                                        </p:attrNameLst>
                                      </p:cBhvr>
                                      <p:to>
                                        <p:strVal val="visible"/>
                                      </p:to>
                                    </p:set>
                                    <p:animEffect transition="in" filter="wipe(down)">
                                      <p:cBhvr>
                                        <p:cTn id="156" dur="250"/>
                                        <p:tgtEl>
                                          <p:spTgt spid="25"/>
                                        </p:tgtEl>
                                      </p:cBhvr>
                                    </p:animEffect>
                                  </p:childTnLst>
                                </p:cTn>
                              </p:par>
                            </p:childTnLst>
                          </p:cTn>
                        </p:par>
                        <p:par>
                          <p:cTn id="157" fill="hold">
                            <p:stCondLst>
                              <p:cond delay="3250"/>
                            </p:stCondLst>
                            <p:childTnLst>
                              <p:par>
                                <p:cTn id="158" presetID="22" presetClass="entr" presetSubtype="4" fill="hold" nodeType="afterEffect">
                                  <p:stCondLst>
                                    <p:cond delay="0"/>
                                  </p:stCondLst>
                                  <p:childTnLst>
                                    <p:set>
                                      <p:cBhvr>
                                        <p:cTn id="159" dur="1" fill="hold">
                                          <p:stCondLst>
                                            <p:cond delay="0"/>
                                          </p:stCondLst>
                                        </p:cTn>
                                        <p:tgtEl>
                                          <p:spTgt spid="27"/>
                                        </p:tgtEl>
                                        <p:attrNameLst>
                                          <p:attrName>style.visibility</p:attrName>
                                        </p:attrNameLst>
                                      </p:cBhvr>
                                      <p:to>
                                        <p:strVal val="visible"/>
                                      </p:to>
                                    </p:set>
                                    <p:animEffect transition="in" filter="wipe(down)">
                                      <p:cBhvr>
                                        <p:cTn id="160" dur="250"/>
                                        <p:tgtEl>
                                          <p:spTgt spid="27"/>
                                        </p:tgtEl>
                                      </p:cBhvr>
                                    </p:animEffect>
                                  </p:childTnLst>
                                </p:cTn>
                              </p:par>
                            </p:childTnLst>
                          </p:cTn>
                        </p:par>
                        <p:par>
                          <p:cTn id="161" fill="hold">
                            <p:stCondLst>
                              <p:cond delay="3500"/>
                            </p:stCondLst>
                            <p:childTnLst>
                              <p:par>
                                <p:cTn id="162" presetID="22" presetClass="entr" presetSubtype="1" fill="hold" nodeType="afterEffect">
                                  <p:stCondLst>
                                    <p:cond delay="0"/>
                                  </p:stCondLst>
                                  <p:childTnLst>
                                    <p:set>
                                      <p:cBhvr>
                                        <p:cTn id="163" dur="1" fill="hold">
                                          <p:stCondLst>
                                            <p:cond delay="0"/>
                                          </p:stCondLst>
                                        </p:cTn>
                                        <p:tgtEl>
                                          <p:spTgt spid="29"/>
                                        </p:tgtEl>
                                        <p:attrNameLst>
                                          <p:attrName>style.visibility</p:attrName>
                                        </p:attrNameLst>
                                      </p:cBhvr>
                                      <p:to>
                                        <p:strVal val="visible"/>
                                      </p:to>
                                    </p:set>
                                    <p:animEffect transition="in" filter="wipe(up)">
                                      <p:cBhvr>
                                        <p:cTn id="164" dur="250"/>
                                        <p:tgtEl>
                                          <p:spTgt spid="29"/>
                                        </p:tgtEl>
                                      </p:cBhvr>
                                    </p:animEffect>
                                  </p:childTnLst>
                                </p:cTn>
                              </p:par>
                            </p:childTnLst>
                          </p:cTn>
                        </p:par>
                        <p:par>
                          <p:cTn id="165" fill="hold">
                            <p:stCondLst>
                              <p:cond delay="3750"/>
                            </p:stCondLst>
                            <p:childTnLst>
                              <p:par>
                                <p:cTn id="166" presetID="22" presetClass="entr" presetSubtype="1" fill="hold" nodeType="afterEffect">
                                  <p:stCondLst>
                                    <p:cond delay="0"/>
                                  </p:stCondLst>
                                  <p:childTnLst>
                                    <p:set>
                                      <p:cBhvr>
                                        <p:cTn id="167" dur="1" fill="hold">
                                          <p:stCondLst>
                                            <p:cond delay="0"/>
                                          </p:stCondLst>
                                        </p:cTn>
                                        <p:tgtEl>
                                          <p:spTgt spid="31"/>
                                        </p:tgtEl>
                                        <p:attrNameLst>
                                          <p:attrName>style.visibility</p:attrName>
                                        </p:attrNameLst>
                                      </p:cBhvr>
                                      <p:to>
                                        <p:strVal val="visible"/>
                                      </p:to>
                                    </p:set>
                                    <p:animEffect transition="in" filter="wipe(up)">
                                      <p:cBhvr>
                                        <p:cTn id="168" dur="250"/>
                                        <p:tgtEl>
                                          <p:spTgt spid="31"/>
                                        </p:tgtEl>
                                      </p:cBhvr>
                                    </p:animEffect>
                                  </p:childTnLst>
                                </p:cTn>
                              </p:par>
                            </p:childTnLst>
                          </p:cTn>
                        </p:par>
                        <p:par>
                          <p:cTn id="169" fill="hold">
                            <p:stCondLst>
                              <p:cond delay="4000"/>
                            </p:stCondLst>
                            <p:childTnLst>
                              <p:par>
                                <p:cTn id="170" presetID="22" presetClass="entr" presetSubtype="1" fill="hold" nodeType="afterEffect">
                                  <p:stCondLst>
                                    <p:cond delay="0"/>
                                  </p:stCondLst>
                                  <p:childTnLst>
                                    <p:set>
                                      <p:cBhvr>
                                        <p:cTn id="171" dur="1" fill="hold">
                                          <p:stCondLst>
                                            <p:cond delay="0"/>
                                          </p:stCondLst>
                                        </p:cTn>
                                        <p:tgtEl>
                                          <p:spTgt spid="33"/>
                                        </p:tgtEl>
                                        <p:attrNameLst>
                                          <p:attrName>style.visibility</p:attrName>
                                        </p:attrNameLst>
                                      </p:cBhvr>
                                      <p:to>
                                        <p:strVal val="visible"/>
                                      </p:to>
                                    </p:set>
                                    <p:animEffect transition="in" filter="wipe(up)">
                                      <p:cBhvr>
                                        <p:cTn id="172" dur="250"/>
                                        <p:tgtEl>
                                          <p:spTgt spid="33"/>
                                        </p:tgtEl>
                                      </p:cBhvr>
                                    </p:animEffect>
                                  </p:childTnLst>
                                </p:cTn>
                              </p:par>
                            </p:childTnLst>
                          </p:cTn>
                        </p:par>
                        <p:par>
                          <p:cTn id="173" fill="hold">
                            <p:stCondLst>
                              <p:cond delay="4250"/>
                            </p:stCondLst>
                            <p:childTnLst>
                              <p:par>
                                <p:cTn id="174" presetID="22" presetClass="entr" presetSubtype="1" fill="hold" nodeType="afterEffect">
                                  <p:stCondLst>
                                    <p:cond delay="0"/>
                                  </p:stCondLst>
                                  <p:childTnLst>
                                    <p:set>
                                      <p:cBhvr>
                                        <p:cTn id="175" dur="1" fill="hold">
                                          <p:stCondLst>
                                            <p:cond delay="0"/>
                                          </p:stCondLst>
                                        </p:cTn>
                                        <p:tgtEl>
                                          <p:spTgt spid="35"/>
                                        </p:tgtEl>
                                        <p:attrNameLst>
                                          <p:attrName>style.visibility</p:attrName>
                                        </p:attrNameLst>
                                      </p:cBhvr>
                                      <p:to>
                                        <p:strVal val="visible"/>
                                      </p:to>
                                    </p:set>
                                    <p:animEffect transition="in" filter="wipe(up)">
                                      <p:cBhvr>
                                        <p:cTn id="176" dur="250"/>
                                        <p:tgtEl>
                                          <p:spTgt spid="35"/>
                                        </p:tgtEl>
                                      </p:cBhvr>
                                    </p:animEffect>
                                  </p:childTnLst>
                                </p:cTn>
                              </p:par>
                            </p:childTnLst>
                          </p:cTn>
                        </p:par>
                        <p:par>
                          <p:cTn id="177" fill="hold">
                            <p:stCondLst>
                              <p:cond delay="4500"/>
                            </p:stCondLst>
                            <p:childTnLst>
                              <p:par>
                                <p:cTn id="178" presetID="22" presetClass="entr" presetSubtype="1" fill="hold" nodeType="afterEffect">
                                  <p:stCondLst>
                                    <p:cond delay="0"/>
                                  </p:stCondLst>
                                  <p:childTnLst>
                                    <p:set>
                                      <p:cBhvr>
                                        <p:cTn id="179" dur="1" fill="hold">
                                          <p:stCondLst>
                                            <p:cond delay="0"/>
                                          </p:stCondLst>
                                        </p:cTn>
                                        <p:tgtEl>
                                          <p:spTgt spid="37"/>
                                        </p:tgtEl>
                                        <p:attrNameLst>
                                          <p:attrName>style.visibility</p:attrName>
                                        </p:attrNameLst>
                                      </p:cBhvr>
                                      <p:to>
                                        <p:strVal val="visible"/>
                                      </p:to>
                                    </p:set>
                                    <p:animEffect transition="in" filter="wipe(up)">
                                      <p:cBhvr>
                                        <p:cTn id="180" dur="250"/>
                                        <p:tgtEl>
                                          <p:spTgt spid="37"/>
                                        </p:tgtEl>
                                      </p:cBhvr>
                                    </p:animEffect>
                                  </p:childTnLst>
                                </p:cTn>
                              </p:par>
                            </p:childTnLst>
                          </p:cTn>
                        </p:par>
                        <p:par>
                          <p:cTn id="181" fill="hold">
                            <p:stCondLst>
                              <p:cond delay="4750"/>
                            </p:stCondLst>
                            <p:childTnLst>
                              <p:par>
                                <p:cTn id="182" presetID="22" presetClass="entr" presetSubtype="4" fill="hold" nodeType="afterEffect">
                                  <p:stCondLst>
                                    <p:cond delay="0"/>
                                  </p:stCondLst>
                                  <p:childTnLst>
                                    <p:set>
                                      <p:cBhvr>
                                        <p:cTn id="183" dur="1" fill="hold">
                                          <p:stCondLst>
                                            <p:cond delay="0"/>
                                          </p:stCondLst>
                                        </p:cTn>
                                        <p:tgtEl>
                                          <p:spTgt spid="39"/>
                                        </p:tgtEl>
                                        <p:attrNameLst>
                                          <p:attrName>style.visibility</p:attrName>
                                        </p:attrNameLst>
                                      </p:cBhvr>
                                      <p:to>
                                        <p:strVal val="visible"/>
                                      </p:to>
                                    </p:set>
                                    <p:animEffect transition="in" filter="wipe(down)">
                                      <p:cBhvr>
                                        <p:cTn id="184" dur="250"/>
                                        <p:tgtEl>
                                          <p:spTgt spid="39"/>
                                        </p:tgtEl>
                                      </p:cBhvr>
                                    </p:animEffect>
                                  </p:childTnLst>
                                </p:cTn>
                              </p:par>
                            </p:childTnLst>
                          </p:cTn>
                        </p:par>
                        <p:par>
                          <p:cTn id="185" fill="hold">
                            <p:stCondLst>
                              <p:cond delay="5000"/>
                            </p:stCondLst>
                            <p:childTnLst>
                              <p:par>
                                <p:cTn id="186" presetID="22" presetClass="entr" presetSubtype="4" fill="hold" nodeType="afterEffect">
                                  <p:stCondLst>
                                    <p:cond delay="0"/>
                                  </p:stCondLst>
                                  <p:childTnLst>
                                    <p:set>
                                      <p:cBhvr>
                                        <p:cTn id="187" dur="1" fill="hold">
                                          <p:stCondLst>
                                            <p:cond delay="0"/>
                                          </p:stCondLst>
                                        </p:cTn>
                                        <p:tgtEl>
                                          <p:spTgt spid="41"/>
                                        </p:tgtEl>
                                        <p:attrNameLst>
                                          <p:attrName>style.visibility</p:attrName>
                                        </p:attrNameLst>
                                      </p:cBhvr>
                                      <p:to>
                                        <p:strVal val="visible"/>
                                      </p:to>
                                    </p:set>
                                    <p:animEffect transition="in" filter="wipe(down)">
                                      <p:cBhvr>
                                        <p:cTn id="188" dur="250"/>
                                        <p:tgtEl>
                                          <p:spTgt spid="41"/>
                                        </p:tgtEl>
                                      </p:cBhvr>
                                    </p:animEffect>
                                  </p:childTnLst>
                                </p:cTn>
                              </p:par>
                            </p:childTnLst>
                          </p:cTn>
                        </p:par>
                        <p:par>
                          <p:cTn id="189" fill="hold">
                            <p:stCondLst>
                              <p:cond delay="5250"/>
                            </p:stCondLst>
                            <p:childTnLst>
                              <p:par>
                                <p:cTn id="190" presetID="22" presetClass="entr" presetSubtype="4" fill="hold" nodeType="afterEffect">
                                  <p:stCondLst>
                                    <p:cond delay="0"/>
                                  </p:stCondLst>
                                  <p:childTnLst>
                                    <p:set>
                                      <p:cBhvr>
                                        <p:cTn id="191" dur="1" fill="hold">
                                          <p:stCondLst>
                                            <p:cond delay="0"/>
                                          </p:stCondLst>
                                        </p:cTn>
                                        <p:tgtEl>
                                          <p:spTgt spid="43"/>
                                        </p:tgtEl>
                                        <p:attrNameLst>
                                          <p:attrName>style.visibility</p:attrName>
                                        </p:attrNameLst>
                                      </p:cBhvr>
                                      <p:to>
                                        <p:strVal val="visible"/>
                                      </p:to>
                                    </p:set>
                                    <p:animEffect transition="in" filter="wipe(down)">
                                      <p:cBhvr>
                                        <p:cTn id="192" dur="250"/>
                                        <p:tgtEl>
                                          <p:spTgt spid="43"/>
                                        </p:tgtEl>
                                      </p:cBhvr>
                                    </p:animEffect>
                                  </p:childTnLst>
                                </p:cTn>
                              </p:par>
                            </p:childTnLst>
                          </p:cTn>
                        </p:par>
                        <p:par>
                          <p:cTn id="193" fill="hold">
                            <p:stCondLst>
                              <p:cond delay="5500"/>
                            </p:stCondLst>
                            <p:childTnLst>
                              <p:par>
                                <p:cTn id="194" presetID="22" presetClass="entr" presetSubtype="4" fill="hold" nodeType="afterEffect">
                                  <p:stCondLst>
                                    <p:cond delay="0"/>
                                  </p:stCondLst>
                                  <p:childTnLst>
                                    <p:set>
                                      <p:cBhvr>
                                        <p:cTn id="195" dur="1" fill="hold">
                                          <p:stCondLst>
                                            <p:cond delay="0"/>
                                          </p:stCondLst>
                                        </p:cTn>
                                        <p:tgtEl>
                                          <p:spTgt spid="45"/>
                                        </p:tgtEl>
                                        <p:attrNameLst>
                                          <p:attrName>style.visibility</p:attrName>
                                        </p:attrNameLst>
                                      </p:cBhvr>
                                      <p:to>
                                        <p:strVal val="visible"/>
                                      </p:to>
                                    </p:set>
                                    <p:animEffect transition="in" filter="wipe(down)">
                                      <p:cBhvr>
                                        <p:cTn id="196" dur="250"/>
                                        <p:tgtEl>
                                          <p:spTgt spid="45"/>
                                        </p:tgtEl>
                                      </p:cBhvr>
                                    </p:animEffect>
                                  </p:childTnLst>
                                </p:cTn>
                              </p:par>
                            </p:childTnLst>
                          </p:cTn>
                        </p:par>
                        <p:par>
                          <p:cTn id="197" fill="hold">
                            <p:stCondLst>
                              <p:cond delay="5750"/>
                            </p:stCondLst>
                            <p:childTnLst>
                              <p:par>
                                <p:cTn id="198" presetID="22" presetClass="entr" presetSubtype="4" fill="hold" nodeType="afterEffect">
                                  <p:stCondLst>
                                    <p:cond delay="0"/>
                                  </p:stCondLst>
                                  <p:childTnLst>
                                    <p:set>
                                      <p:cBhvr>
                                        <p:cTn id="199" dur="1" fill="hold">
                                          <p:stCondLst>
                                            <p:cond delay="0"/>
                                          </p:stCondLst>
                                        </p:cTn>
                                        <p:tgtEl>
                                          <p:spTgt spid="47"/>
                                        </p:tgtEl>
                                        <p:attrNameLst>
                                          <p:attrName>style.visibility</p:attrName>
                                        </p:attrNameLst>
                                      </p:cBhvr>
                                      <p:to>
                                        <p:strVal val="visible"/>
                                      </p:to>
                                    </p:set>
                                    <p:animEffect transition="in" filter="wipe(down)">
                                      <p:cBhvr>
                                        <p:cTn id="200" dur="250"/>
                                        <p:tgtEl>
                                          <p:spTgt spid="47"/>
                                        </p:tgtEl>
                                      </p:cBhvr>
                                    </p:animEffect>
                                  </p:childTnLst>
                                </p:cTn>
                              </p:par>
                            </p:childTnLst>
                          </p:cTn>
                        </p:par>
                        <p:par>
                          <p:cTn id="201" fill="hold">
                            <p:stCondLst>
                              <p:cond delay="6000"/>
                            </p:stCondLst>
                            <p:childTnLst>
                              <p:par>
                                <p:cTn id="202" presetID="22" presetClass="entr" presetSubtype="8" fill="hold" nodeType="afterEffect">
                                  <p:stCondLst>
                                    <p:cond delay="0"/>
                                  </p:stCondLst>
                                  <p:childTnLst>
                                    <p:set>
                                      <p:cBhvr>
                                        <p:cTn id="203" dur="1" fill="hold">
                                          <p:stCondLst>
                                            <p:cond delay="0"/>
                                          </p:stCondLst>
                                        </p:cTn>
                                        <p:tgtEl>
                                          <p:spTgt spid="49"/>
                                        </p:tgtEl>
                                        <p:attrNameLst>
                                          <p:attrName>style.visibility</p:attrName>
                                        </p:attrNameLst>
                                      </p:cBhvr>
                                      <p:to>
                                        <p:strVal val="visible"/>
                                      </p:to>
                                    </p:set>
                                    <p:animEffect transition="in" filter="wipe(left)">
                                      <p:cBhvr>
                                        <p:cTn id="204" dur="250"/>
                                        <p:tgtEl>
                                          <p:spTgt spid="49"/>
                                        </p:tgtEl>
                                      </p:cBhvr>
                                    </p:animEffect>
                                  </p:childTnLst>
                                </p:cTn>
                              </p:par>
                            </p:childTnLst>
                          </p:cTn>
                        </p:par>
                        <p:par>
                          <p:cTn id="205" fill="hold">
                            <p:stCondLst>
                              <p:cond delay="6250"/>
                            </p:stCondLst>
                            <p:childTnLst>
                              <p:par>
                                <p:cTn id="206" presetID="22" presetClass="entr" presetSubtype="4" fill="hold" nodeType="afterEffect">
                                  <p:stCondLst>
                                    <p:cond delay="0"/>
                                  </p:stCondLst>
                                  <p:childTnLst>
                                    <p:set>
                                      <p:cBhvr>
                                        <p:cTn id="207" dur="1" fill="hold">
                                          <p:stCondLst>
                                            <p:cond delay="0"/>
                                          </p:stCondLst>
                                        </p:cTn>
                                        <p:tgtEl>
                                          <p:spTgt spid="51"/>
                                        </p:tgtEl>
                                        <p:attrNameLst>
                                          <p:attrName>style.visibility</p:attrName>
                                        </p:attrNameLst>
                                      </p:cBhvr>
                                      <p:to>
                                        <p:strVal val="visible"/>
                                      </p:to>
                                    </p:set>
                                    <p:animEffect transition="in" filter="wipe(down)">
                                      <p:cBhvr>
                                        <p:cTn id="208" dur="250"/>
                                        <p:tgtEl>
                                          <p:spTgt spid="51"/>
                                        </p:tgtEl>
                                      </p:cBhvr>
                                    </p:animEffect>
                                  </p:childTnLst>
                                </p:cTn>
                              </p:par>
                            </p:childTnLst>
                          </p:cTn>
                        </p:par>
                        <p:par>
                          <p:cTn id="209" fill="hold">
                            <p:stCondLst>
                              <p:cond delay="6500"/>
                            </p:stCondLst>
                            <p:childTnLst>
                              <p:par>
                                <p:cTn id="210" presetID="22" presetClass="entr" presetSubtype="4" fill="hold" nodeType="afterEffect">
                                  <p:stCondLst>
                                    <p:cond delay="0"/>
                                  </p:stCondLst>
                                  <p:childTnLst>
                                    <p:set>
                                      <p:cBhvr>
                                        <p:cTn id="211" dur="1" fill="hold">
                                          <p:stCondLst>
                                            <p:cond delay="0"/>
                                          </p:stCondLst>
                                        </p:cTn>
                                        <p:tgtEl>
                                          <p:spTgt spid="53"/>
                                        </p:tgtEl>
                                        <p:attrNameLst>
                                          <p:attrName>style.visibility</p:attrName>
                                        </p:attrNameLst>
                                      </p:cBhvr>
                                      <p:to>
                                        <p:strVal val="visible"/>
                                      </p:to>
                                    </p:set>
                                    <p:animEffect transition="in" filter="wipe(down)">
                                      <p:cBhvr>
                                        <p:cTn id="212" dur="250"/>
                                        <p:tgtEl>
                                          <p:spTgt spid="53"/>
                                        </p:tgtEl>
                                      </p:cBhvr>
                                    </p:animEffect>
                                  </p:childTnLst>
                                </p:cTn>
                              </p:par>
                            </p:childTnLst>
                          </p:cTn>
                        </p:par>
                        <p:par>
                          <p:cTn id="213" fill="hold">
                            <p:stCondLst>
                              <p:cond delay="6750"/>
                            </p:stCondLst>
                            <p:childTnLst>
                              <p:par>
                                <p:cTn id="214" presetID="22" presetClass="entr" presetSubtype="4" fill="hold" nodeType="afterEffect">
                                  <p:stCondLst>
                                    <p:cond delay="0"/>
                                  </p:stCondLst>
                                  <p:childTnLst>
                                    <p:set>
                                      <p:cBhvr>
                                        <p:cTn id="215" dur="1" fill="hold">
                                          <p:stCondLst>
                                            <p:cond delay="0"/>
                                          </p:stCondLst>
                                        </p:cTn>
                                        <p:tgtEl>
                                          <p:spTgt spid="55"/>
                                        </p:tgtEl>
                                        <p:attrNameLst>
                                          <p:attrName>style.visibility</p:attrName>
                                        </p:attrNameLst>
                                      </p:cBhvr>
                                      <p:to>
                                        <p:strVal val="visible"/>
                                      </p:to>
                                    </p:set>
                                    <p:animEffect transition="in" filter="wipe(down)">
                                      <p:cBhvr>
                                        <p:cTn id="216" dur="250"/>
                                        <p:tgtEl>
                                          <p:spTgt spid="55"/>
                                        </p:tgtEl>
                                      </p:cBhvr>
                                    </p:animEffect>
                                  </p:childTnLst>
                                </p:cTn>
                              </p:par>
                            </p:childTnLst>
                          </p:cTn>
                        </p:par>
                        <p:par>
                          <p:cTn id="217" fill="hold">
                            <p:stCondLst>
                              <p:cond delay="7000"/>
                            </p:stCondLst>
                            <p:childTnLst>
                              <p:par>
                                <p:cTn id="218" presetID="22" presetClass="entr" presetSubtype="1" fill="hold" nodeType="afterEffect">
                                  <p:stCondLst>
                                    <p:cond delay="0"/>
                                  </p:stCondLst>
                                  <p:childTnLst>
                                    <p:set>
                                      <p:cBhvr>
                                        <p:cTn id="219" dur="1" fill="hold">
                                          <p:stCondLst>
                                            <p:cond delay="0"/>
                                          </p:stCondLst>
                                        </p:cTn>
                                        <p:tgtEl>
                                          <p:spTgt spid="57"/>
                                        </p:tgtEl>
                                        <p:attrNameLst>
                                          <p:attrName>style.visibility</p:attrName>
                                        </p:attrNameLst>
                                      </p:cBhvr>
                                      <p:to>
                                        <p:strVal val="visible"/>
                                      </p:to>
                                    </p:set>
                                    <p:animEffect transition="in" filter="wipe(up)">
                                      <p:cBhvr>
                                        <p:cTn id="220" dur="250"/>
                                        <p:tgtEl>
                                          <p:spTgt spid="57"/>
                                        </p:tgtEl>
                                      </p:cBhvr>
                                    </p:animEffect>
                                  </p:childTnLst>
                                </p:cTn>
                              </p:par>
                            </p:childTnLst>
                          </p:cTn>
                        </p:par>
                        <p:par>
                          <p:cTn id="221" fill="hold">
                            <p:stCondLst>
                              <p:cond delay="7250"/>
                            </p:stCondLst>
                            <p:childTnLst>
                              <p:par>
                                <p:cTn id="222" presetID="22" presetClass="entr" presetSubtype="1" fill="hold" nodeType="afterEffect">
                                  <p:stCondLst>
                                    <p:cond delay="0"/>
                                  </p:stCondLst>
                                  <p:childTnLst>
                                    <p:set>
                                      <p:cBhvr>
                                        <p:cTn id="223" dur="1" fill="hold">
                                          <p:stCondLst>
                                            <p:cond delay="0"/>
                                          </p:stCondLst>
                                        </p:cTn>
                                        <p:tgtEl>
                                          <p:spTgt spid="59"/>
                                        </p:tgtEl>
                                        <p:attrNameLst>
                                          <p:attrName>style.visibility</p:attrName>
                                        </p:attrNameLst>
                                      </p:cBhvr>
                                      <p:to>
                                        <p:strVal val="visible"/>
                                      </p:to>
                                    </p:set>
                                    <p:animEffect transition="in" filter="wipe(up)">
                                      <p:cBhvr>
                                        <p:cTn id="224" dur="250"/>
                                        <p:tgtEl>
                                          <p:spTgt spid="59"/>
                                        </p:tgtEl>
                                      </p:cBhvr>
                                    </p:animEffect>
                                  </p:childTnLst>
                                </p:cTn>
                              </p:par>
                            </p:childTnLst>
                          </p:cTn>
                        </p:par>
                        <p:par>
                          <p:cTn id="225" fill="hold">
                            <p:stCondLst>
                              <p:cond delay="7500"/>
                            </p:stCondLst>
                            <p:childTnLst>
                              <p:par>
                                <p:cTn id="226" presetID="22" presetClass="entr" presetSubtype="1" fill="hold" nodeType="afterEffect">
                                  <p:stCondLst>
                                    <p:cond delay="0"/>
                                  </p:stCondLst>
                                  <p:childTnLst>
                                    <p:set>
                                      <p:cBhvr>
                                        <p:cTn id="227" dur="1" fill="hold">
                                          <p:stCondLst>
                                            <p:cond delay="0"/>
                                          </p:stCondLst>
                                        </p:cTn>
                                        <p:tgtEl>
                                          <p:spTgt spid="61"/>
                                        </p:tgtEl>
                                        <p:attrNameLst>
                                          <p:attrName>style.visibility</p:attrName>
                                        </p:attrNameLst>
                                      </p:cBhvr>
                                      <p:to>
                                        <p:strVal val="visible"/>
                                      </p:to>
                                    </p:set>
                                    <p:animEffect transition="in" filter="wipe(up)">
                                      <p:cBhvr>
                                        <p:cTn id="228" dur="250"/>
                                        <p:tgtEl>
                                          <p:spTgt spid="61"/>
                                        </p:tgtEl>
                                      </p:cBhvr>
                                    </p:animEffect>
                                  </p:childTnLst>
                                </p:cTn>
                              </p:par>
                            </p:childTnLst>
                          </p:cTn>
                        </p:par>
                        <p:par>
                          <p:cTn id="229" fill="hold">
                            <p:stCondLst>
                              <p:cond delay="7750"/>
                            </p:stCondLst>
                            <p:childTnLst>
                              <p:par>
                                <p:cTn id="230" presetID="22" presetClass="entr" presetSubtype="1" fill="hold" nodeType="afterEffect">
                                  <p:stCondLst>
                                    <p:cond delay="0"/>
                                  </p:stCondLst>
                                  <p:childTnLst>
                                    <p:set>
                                      <p:cBhvr>
                                        <p:cTn id="231" dur="1" fill="hold">
                                          <p:stCondLst>
                                            <p:cond delay="0"/>
                                          </p:stCondLst>
                                        </p:cTn>
                                        <p:tgtEl>
                                          <p:spTgt spid="63"/>
                                        </p:tgtEl>
                                        <p:attrNameLst>
                                          <p:attrName>style.visibility</p:attrName>
                                        </p:attrNameLst>
                                      </p:cBhvr>
                                      <p:to>
                                        <p:strVal val="visible"/>
                                      </p:to>
                                    </p:set>
                                    <p:animEffect transition="in" filter="wipe(up)">
                                      <p:cBhvr>
                                        <p:cTn id="232" dur="250"/>
                                        <p:tgtEl>
                                          <p:spTgt spid="63"/>
                                        </p:tgtEl>
                                      </p:cBhvr>
                                    </p:animEffect>
                                  </p:childTnLst>
                                </p:cTn>
                              </p:par>
                            </p:childTnLst>
                          </p:cTn>
                        </p:par>
                        <p:par>
                          <p:cTn id="233" fill="hold">
                            <p:stCondLst>
                              <p:cond delay="8000"/>
                            </p:stCondLst>
                            <p:childTnLst>
                              <p:par>
                                <p:cTn id="234" presetID="22" presetClass="entr" presetSubtype="4" fill="hold" nodeType="afterEffect">
                                  <p:stCondLst>
                                    <p:cond delay="0"/>
                                  </p:stCondLst>
                                  <p:childTnLst>
                                    <p:set>
                                      <p:cBhvr>
                                        <p:cTn id="235" dur="1" fill="hold">
                                          <p:stCondLst>
                                            <p:cond delay="0"/>
                                          </p:stCondLst>
                                        </p:cTn>
                                        <p:tgtEl>
                                          <p:spTgt spid="65"/>
                                        </p:tgtEl>
                                        <p:attrNameLst>
                                          <p:attrName>style.visibility</p:attrName>
                                        </p:attrNameLst>
                                      </p:cBhvr>
                                      <p:to>
                                        <p:strVal val="visible"/>
                                      </p:to>
                                    </p:set>
                                    <p:animEffect transition="in" filter="wipe(down)">
                                      <p:cBhvr>
                                        <p:cTn id="236" dur="250"/>
                                        <p:tgtEl>
                                          <p:spTgt spid="65"/>
                                        </p:tgtEl>
                                      </p:cBhvr>
                                    </p:animEffect>
                                  </p:childTnLst>
                                </p:cTn>
                              </p:par>
                            </p:childTnLst>
                          </p:cTn>
                        </p:par>
                        <p:par>
                          <p:cTn id="237" fill="hold">
                            <p:stCondLst>
                              <p:cond delay="8250"/>
                            </p:stCondLst>
                            <p:childTnLst>
                              <p:par>
                                <p:cTn id="238" presetID="22" presetClass="entr" presetSubtype="4" fill="hold" nodeType="afterEffect">
                                  <p:stCondLst>
                                    <p:cond delay="0"/>
                                  </p:stCondLst>
                                  <p:childTnLst>
                                    <p:set>
                                      <p:cBhvr>
                                        <p:cTn id="239" dur="1" fill="hold">
                                          <p:stCondLst>
                                            <p:cond delay="0"/>
                                          </p:stCondLst>
                                        </p:cTn>
                                        <p:tgtEl>
                                          <p:spTgt spid="67"/>
                                        </p:tgtEl>
                                        <p:attrNameLst>
                                          <p:attrName>style.visibility</p:attrName>
                                        </p:attrNameLst>
                                      </p:cBhvr>
                                      <p:to>
                                        <p:strVal val="visible"/>
                                      </p:to>
                                    </p:set>
                                    <p:animEffect transition="in" filter="wipe(down)">
                                      <p:cBhvr>
                                        <p:cTn id="240" dur="250"/>
                                        <p:tgtEl>
                                          <p:spTgt spid="67"/>
                                        </p:tgtEl>
                                      </p:cBhvr>
                                    </p:animEffect>
                                  </p:childTnLst>
                                </p:cTn>
                              </p:par>
                            </p:childTnLst>
                          </p:cTn>
                        </p:par>
                        <p:par>
                          <p:cTn id="241" fill="hold">
                            <p:stCondLst>
                              <p:cond delay="8500"/>
                            </p:stCondLst>
                            <p:childTnLst>
                              <p:par>
                                <p:cTn id="242" presetID="22" presetClass="entr" presetSubtype="1" fill="hold" nodeType="afterEffect">
                                  <p:stCondLst>
                                    <p:cond delay="0"/>
                                  </p:stCondLst>
                                  <p:childTnLst>
                                    <p:set>
                                      <p:cBhvr>
                                        <p:cTn id="243" dur="1" fill="hold">
                                          <p:stCondLst>
                                            <p:cond delay="0"/>
                                          </p:stCondLst>
                                        </p:cTn>
                                        <p:tgtEl>
                                          <p:spTgt spid="69"/>
                                        </p:tgtEl>
                                        <p:attrNameLst>
                                          <p:attrName>style.visibility</p:attrName>
                                        </p:attrNameLst>
                                      </p:cBhvr>
                                      <p:to>
                                        <p:strVal val="visible"/>
                                      </p:to>
                                    </p:set>
                                    <p:animEffect transition="in" filter="wipe(up)">
                                      <p:cBhvr>
                                        <p:cTn id="244" dur="250"/>
                                        <p:tgtEl>
                                          <p:spTgt spid="69"/>
                                        </p:tgtEl>
                                      </p:cBhvr>
                                    </p:animEffect>
                                  </p:childTnLst>
                                </p:cTn>
                              </p:par>
                            </p:childTnLst>
                          </p:cTn>
                        </p:par>
                        <p:par>
                          <p:cTn id="245" fill="hold">
                            <p:stCondLst>
                              <p:cond delay="8750"/>
                            </p:stCondLst>
                            <p:childTnLst>
                              <p:par>
                                <p:cTn id="246" presetID="22" presetClass="entr" presetSubtype="1" fill="hold" nodeType="afterEffect">
                                  <p:stCondLst>
                                    <p:cond delay="0"/>
                                  </p:stCondLst>
                                  <p:childTnLst>
                                    <p:set>
                                      <p:cBhvr>
                                        <p:cTn id="247" dur="1" fill="hold">
                                          <p:stCondLst>
                                            <p:cond delay="0"/>
                                          </p:stCondLst>
                                        </p:cTn>
                                        <p:tgtEl>
                                          <p:spTgt spid="70"/>
                                        </p:tgtEl>
                                        <p:attrNameLst>
                                          <p:attrName>style.visibility</p:attrName>
                                        </p:attrNameLst>
                                      </p:cBhvr>
                                      <p:to>
                                        <p:strVal val="visible"/>
                                      </p:to>
                                    </p:set>
                                    <p:animEffect transition="in" filter="wipe(up)">
                                      <p:cBhvr>
                                        <p:cTn id="248" dur="250"/>
                                        <p:tgtEl>
                                          <p:spTgt spid="70"/>
                                        </p:tgtEl>
                                      </p:cBhvr>
                                    </p:animEffect>
                                  </p:childTnLst>
                                </p:cTn>
                              </p:par>
                            </p:childTnLst>
                          </p:cTn>
                        </p:par>
                      </p:childTnLst>
                    </p:cTn>
                  </p:par>
                  <p:par>
                    <p:cTn id="249" fill="hold">
                      <p:stCondLst>
                        <p:cond delay="indefinite"/>
                      </p:stCondLst>
                      <p:childTnLst>
                        <p:par>
                          <p:cTn id="250" fill="hold">
                            <p:stCondLst>
                              <p:cond delay="0"/>
                            </p:stCondLst>
                            <p:childTnLst>
                              <p:par>
                                <p:cTn id="251" presetID="10" presetClass="entr" presetSubtype="0" fill="hold" grpId="0" nodeType="clickEffect">
                                  <p:stCondLst>
                                    <p:cond delay="0"/>
                                  </p:stCondLst>
                                  <p:childTnLst>
                                    <p:set>
                                      <p:cBhvr>
                                        <p:cTn id="252" dur="1" fill="hold">
                                          <p:stCondLst>
                                            <p:cond delay="0"/>
                                          </p:stCondLst>
                                        </p:cTn>
                                        <p:tgtEl>
                                          <p:spTgt spid="72"/>
                                        </p:tgtEl>
                                        <p:attrNameLst>
                                          <p:attrName>style.visibility</p:attrName>
                                        </p:attrNameLst>
                                      </p:cBhvr>
                                      <p:to>
                                        <p:strVal val="visible"/>
                                      </p:to>
                                    </p:set>
                                    <p:animEffect transition="in" filter="fade">
                                      <p:cBhvr>
                                        <p:cTn id="253" dur="500"/>
                                        <p:tgtEl>
                                          <p:spTgt spid="72"/>
                                        </p:tgtEl>
                                      </p:cBhvr>
                                    </p:animEffect>
                                  </p:childTnLst>
                                </p:cTn>
                              </p:par>
                            </p:childTnLst>
                          </p:cTn>
                        </p:par>
                        <p:par>
                          <p:cTn id="254" fill="hold">
                            <p:stCondLst>
                              <p:cond delay="500"/>
                            </p:stCondLst>
                            <p:childTnLst>
                              <p:par>
                                <p:cTn id="255" presetID="21" presetClass="entr" presetSubtype="1" fill="hold" grpId="0" nodeType="afterEffect">
                                  <p:stCondLst>
                                    <p:cond delay="0"/>
                                  </p:stCondLst>
                                  <p:childTnLst>
                                    <p:set>
                                      <p:cBhvr>
                                        <p:cTn id="256" dur="1" fill="hold">
                                          <p:stCondLst>
                                            <p:cond delay="0"/>
                                          </p:stCondLst>
                                        </p:cTn>
                                        <p:tgtEl>
                                          <p:spTgt spid="3"/>
                                        </p:tgtEl>
                                        <p:attrNameLst>
                                          <p:attrName>style.visibility</p:attrName>
                                        </p:attrNameLst>
                                      </p:cBhvr>
                                      <p:to>
                                        <p:strVal val="visible"/>
                                      </p:to>
                                    </p:set>
                                    <p:animEffect transition="in" filter="wheel(1)">
                                      <p:cBhvr>
                                        <p:cTn id="257" dur="1250"/>
                                        <p:tgtEl>
                                          <p:spTgt spid="3"/>
                                        </p:tgtEl>
                                      </p:cBhvr>
                                    </p:animEffect>
                                  </p:childTnLst>
                                </p:cTn>
                              </p:par>
                            </p:childTnLst>
                          </p:cTn>
                        </p:par>
                        <p:par>
                          <p:cTn id="258" fill="hold">
                            <p:stCondLst>
                              <p:cond delay="1750"/>
                            </p:stCondLst>
                            <p:childTnLst>
                              <p:par>
                                <p:cTn id="259" presetID="22" presetClass="entr" presetSubtype="4" fill="hold" nodeType="afterEffect">
                                  <p:stCondLst>
                                    <p:cond delay="0"/>
                                  </p:stCondLst>
                                  <p:childTnLst>
                                    <p:set>
                                      <p:cBhvr>
                                        <p:cTn id="260" dur="1" fill="hold">
                                          <p:stCondLst>
                                            <p:cond delay="0"/>
                                          </p:stCondLst>
                                        </p:cTn>
                                        <p:tgtEl>
                                          <p:spTgt spid="75"/>
                                        </p:tgtEl>
                                        <p:attrNameLst>
                                          <p:attrName>style.visibility</p:attrName>
                                        </p:attrNameLst>
                                      </p:cBhvr>
                                      <p:to>
                                        <p:strVal val="visible"/>
                                      </p:to>
                                    </p:set>
                                    <p:animEffect transition="in" filter="wipe(down)">
                                      <p:cBhvr>
                                        <p:cTn id="261"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0" grpId="0" animBg="1"/>
      <p:bldP spid="12" grpId="0" animBg="1"/>
      <p:bldP spid="14" grpId="0" animBg="1"/>
      <p:bldP spid="16" grpId="0" animBg="1"/>
      <p:bldP spid="18" grpId="0" animBg="1"/>
      <p:bldP spid="20" grpId="0" animBg="1"/>
      <p:bldP spid="22" grpId="0" animBg="1"/>
      <p:bldP spid="24" grpId="0" animBg="1"/>
      <p:bldP spid="26" grpId="0" animBg="1"/>
      <p:bldP spid="28" grpId="0" animBg="1"/>
      <p:bldP spid="30" grpId="0" animBg="1"/>
      <p:bldP spid="32" grpId="0" animBg="1"/>
      <p:bldP spid="34" grpId="0" animBg="1"/>
      <p:bldP spid="36" grpId="0" animBg="1"/>
      <p:bldP spid="38" grpId="0" animBg="1"/>
      <p:bldP spid="40" grpId="0" animBg="1"/>
      <p:bldP spid="42" grpId="0" animBg="1"/>
      <p:bldP spid="44" grpId="0" animBg="1"/>
      <p:bldP spid="46" grpId="0" animBg="1"/>
      <p:bldP spid="48" grpId="0" animBg="1"/>
      <p:bldP spid="50" grpId="0" animBg="1"/>
      <p:bldP spid="52" grpId="0" animBg="1"/>
      <p:bldP spid="54" grpId="0" animBg="1"/>
      <p:bldP spid="56" grpId="0" animBg="1"/>
      <p:bldP spid="58" grpId="0" animBg="1"/>
      <p:bldP spid="60" grpId="0" animBg="1"/>
      <p:bldP spid="62" grpId="0" animBg="1"/>
      <p:bldP spid="64" grpId="0" animBg="1"/>
      <p:bldP spid="66" grpId="0" animBg="1"/>
      <p:bldP spid="68" grpId="0" animBg="1"/>
      <p:bldP spid="71" grpId="0" animBg="1"/>
      <p:bldP spid="72" grpId="0" animBg="1"/>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 Search Techniques</a:t>
            </a:r>
          </a:p>
        </p:txBody>
      </p:sp>
      <p:sp>
        <p:nvSpPr>
          <p:cNvPr id="3" name="Content Placeholder 2"/>
          <p:cNvSpPr>
            <a:spLocks noGrp="1"/>
          </p:cNvSpPr>
          <p:nvPr>
            <p:ph idx="1"/>
          </p:nvPr>
        </p:nvSpPr>
        <p:spPr/>
        <p:txBody>
          <a:bodyPr/>
          <a:lstStyle/>
          <a:p>
            <a:r>
              <a:rPr lang="en-US" dirty="0"/>
              <a:t>Heuristic function </a:t>
            </a:r>
            <a:r>
              <a:rPr lang="en-US" dirty="0">
                <a:solidFill>
                  <a:srgbClr val="CC3399"/>
                </a:solidFill>
              </a:rPr>
              <a:t>maps</a:t>
            </a:r>
            <a:r>
              <a:rPr lang="en-US" dirty="0"/>
              <a:t> from problem state descriptions to the measures of desirability, usually represented as numbers.</a:t>
            </a:r>
          </a:p>
          <a:p>
            <a:r>
              <a:rPr lang="en-US" dirty="0" smtClean="0"/>
              <a:t>The </a:t>
            </a:r>
            <a:r>
              <a:rPr lang="en-US" dirty="0"/>
              <a:t>value of the heuristic function at a given node in the search process gives a </a:t>
            </a:r>
            <a:r>
              <a:rPr lang="en-US" dirty="0">
                <a:solidFill>
                  <a:srgbClr val="CC3399"/>
                </a:solidFill>
              </a:rPr>
              <a:t>good estimate </a:t>
            </a:r>
            <a:r>
              <a:rPr lang="en-US" dirty="0"/>
              <a:t>of whether that node is on the desired path to a solution.</a:t>
            </a:r>
          </a:p>
          <a:p>
            <a:r>
              <a:rPr lang="en-US" dirty="0" smtClean="0"/>
              <a:t>Well-designed </a:t>
            </a:r>
            <a:r>
              <a:rPr lang="en-US" dirty="0"/>
              <a:t>heuristic functions can </a:t>
            </a:r>
            <a:r>
              <a:rPr lang="en-US" dirty="0">
                <a:solidFill>
                  <a:srgbClr val="CC3399"/>
                </a:solidFill>
              </a:rPr>
              <a:t>play an important </a:t>
            </a:r>
            <a:r>
              <a:rPr lang="en-US" dirty="0" smtClean="0">
                <a:solidFill>
                  <a:srgbClr val="CC3399"/>
                </a:solidFill>
              </a:rPr>
              <a:t>role </a:t>
            </a:r>
            <a:r>
              <a:rPr lang="en-US" dirty="0"/>
              <a:t>in efficiently guiding a search process toward a solution.</a:t>
            </a:r>
          </a:p>
          <a:p>
            <a:r>
              <a:rPr lang="en-US" dirty="0" smtClean="0"/>
              <a:t>In </a:t>
            </a:r>
            <a:r>
              <a:rPr lang="en-US" dirty="0"/>
              <a:t>general, heuristic search </a:t>
            </a:r>
            <a:r>
              <a:rPr lang="en-US" dirty="0" smtClean="0">
                <a:solidFill>
                  <a:srgbClr val="CC3399"/>
                </a:solidFill>
              </a:rPr>
              <a:t>improves </a:t>
            </a:r>
            <a:r>
              <a:rPr lang="en-US" dirty="0"/>
              <a:t>the quality of the path that is explored. </a:t>
            </a:r>
            <a:endParaRPr lang="en-US" dirty="0" smtClean="0"/>
          </a:p>
          <a:p>
            <a:r>
              <a:rPr lang="en-US" dirty="0"/>
              <a:t>In such problems, the search proceeds using current information about the problem to </a:t>
            </a:r>
            <a:r>
              <a:rPr lang="en-US" dirty="0" smtClean="0"/>
              <a:t>predict which </a:t>
            </a:r>
            <a:r>
              <a:rPr lang="en-US" dirty="0"/>
              <a:t>path is closer to the goal and follow it, although it </a:t>
            </a:r>
            <a:r>
              <a:rPr lang="en-US" dirty="0">
                <a:solidFill>
                  <a:srgbClr val="CC3399"/>
                </a:solidFill>
              </a:rPr>
              <a:t>does not always guarantee </a:t>
            </a:r>
            <a:r>
              <a:rPr lang="en-US" dirty="0"/>
              <a:t>to find </a:t>
            </a:r>
            <a:r>
              <a:rPr lang="en-US" dirty="0" smtClean="0"/>
              <a:t>the best </a:t>
            </a:r>
            <a:r>
              <a:rPr lang="en-US" dirty="0"/>
              <a:t>possible solution. </a:t>
            </a:r>
            <a:endParaRPr lang="en-US" dirty="0" smtClean="0"/>
          </a:p>
          <a:p>
            <a:r>
              <a:rPr lang="en-US" dirty="0" smtClean="0"/>
              <a:t>Such </a:t>
            </a:r>
            <a:r>
              <a:rPr lang="en-US" dirty="0"/>
              <a:t>techniques help in finding a solution within </a:t>
            </a:r>
            <a:r>
              <a:rPr lang="en-US" dirty="0">
                <a:solidFill>
                  <a:srgbClr val="CC3399"/>
                </a:solidFill>
              </a:rPr>
              <a:t>reasonable time </a:t>
            </a:r>
            <a:r>
              <a:rPr lang="en-US" dirty="0" smtClean="0">
                <a:solidFill>
                  <a:srgbClr val="CC3399"/>
                </a:solidFill>
              </a:rPr>
              <a:t>and space </a:t>
            </a:r>
            <a:r>
              <a:rPr lang="en-US" dirty="0">
                <a:solidFill>
                  <a:srgbClr val="CC3399"/>
                </a:solidFill>
              </a:rPr>
              <a:t>(memory</a:t>
            </a:r>
            <a:r>
              <a:rPr lang="en-US" dirty="0" smtClean="0">
                <a:solidFill>
                  <a:srgbClr val="CC3399"/>
                </a:solidFill>
              </a:rPr>
              <a:t>)</a:t>
            </a:r>
            <a:r>
              <a:rPr lang="en-US" dirty="0" smtClean="0"/>
              <a:t>.</a:t>
            </a:r>
            <a:endParaRPr lang="en-US" dirty="0"/>
          </a:p>
          <a:p>
            <a:endParaRPr lang="en-US" dirty="0"/>
          </a:p>
        </p:txBody>
      </p:sp>
    </p:spTree>
    <p:extLst>
      <p:ext uri="{BB962C8B-B14F-4D97-AF65-F5344CB8AC3E}">
        <p14:creationId xmlns:p14="http://schemas.microsoft.com/office/powerpoint/2010/main" val="3310206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061762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 Search Techniques</a:t>
            </a:r>
          </a:p>
        </p:txBody>
      </p:sp>
      <p:sp>
        <p:nvSpPr>
          <p:cNvPr id="3" name="Content Placeholder 2"/>
          <p:cNvSpPr>
            <a:spLocks noGrp="1"/>
          </p:cNvSpPr>
          <p:nvPr>
            <p:ph idx="1"/>
          </p:nvPr>
        </p:nvSpPr>
        <p:spPr/>
        <p:txBody>
          <a:bodyPr/>
          <a:lstStyle/>
          <a:p>
            <a:r>
              <a:rPr lang="en-US" dirty="0" smtClean="0"/>
              <a:t>Some </a:t>
            </a:r>
            <a:r>
              <a:rPr lang="en-US" dirty="0"/>
              <a:t>prominent intelligent search algorithms are stated below</a:t>
            </a:r>
            <a:r>
              <a:rPr lang="en-US" dirty="0" smtClean="0"/>
              <a:t>:</a:t>
            </a:r>
          </a:p>
          <a:p>
            <a:pPr marL="914400" lvl="1" indent="-457200">
              <a:buFont typeface="+mj-lt"/>
              <a:buAutoNum type="arabicPeriod"/>
            </a:pPr>
            <a:r>
              <a:rPr lang="en-US" dirty="0"/>
              <a:t>Generate and Test Search</a:t>
            </a:r>
          </a:p>
          <a:p>
            <a:pPr marL="914400" lvl="1" indent="-457200">
              <a:buFont typeface="+mj-lt"/>
              <a:buAutoNum type="arabicPeriod"/>
            </a:pPr>
            <a:r>
              <a:rPr lang="en-US" dirty="0" smtClean="0"/>
              <a:t>Best-first </a:t>
            </a:r>
            <a:r>
              <a:rPr lang="en-US" dirty="0"/>
              <a:t>Search</a:t>
            </a:r>
          </a:p>
          <a:p>
            <a:pPr marL="914400" lvl="1" indent="-457200">
              <a:buFont typeface="+mj-lt"/>
              <a:buAutoNum type="arabicPeriod"/>
            </a:pPr>
            <a:r>
              <a:rPr lang="en-US" dirty="0" smtClean="0"/>
              <a:t>A</a:t>
            </a:r>
            <a:r>
              <a:rPr lang="en-US" dirty="0"/>
              <a:t>* Search</a:t>
            </a:r>
          </a:p>
          <a:p>
            <a:pPr marL="914400" lvl="1" indent="-457200">
              <a:buFont typeface="+mj-lt"/>
              <a:buAutoNum type="arabicPeriod"/>
            </a:pPr>
            <a:r>
              <a:rPr lang="en-US" dirty="0" smtClean="0"/>
              <a:t>Constraint </a:t>
            </a:r>
            <a:r>
              <a:rPr lang="en-US" dirty="0"/>
              <a:t>Search</a:t>
            </a:r>
          </a:p>
          <a:p>
            <a:pPr marL="914400" lvl="1" indent="-457200">
              <a:buFont typeface="+mj-lt"/>
              <a:buAutoNum type="arabicPeriod"/>
            </a:pPr>
            <a:r>
              <a:rPr lang="en-US" dirty="0" smtClean="0"/>
              <a:t>Means-ends </a:t>
            </a:r>
            <a:r>
              <a:rPr lang="en-US" dirty="0"/>
              <a:t>analysis</a:t>
            </a:r>
          </a:p>
        </p:txBody>
      </p:sp>
    </p:spTree>
    <p:extLst>
      <p:ext uri="{BB962C8B-B14F-4D97-AF65-F5344CB8AC3E}">
        <p14:creationId xmlns:p14="http://schemas.microsoft.com/office/powerpoint/2010/main" val="3838334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Generate and Test Strategy</a:t>
            </a:r>
          </a:p>
        </p:txBody>
      </p:sp>
      <p:sp>
        <p:nvSpPr>
          <p:cNvPr id="3" name="Content Placeholder 2"/>
          <p:cNvSpPr>
            <a:spLocks noGrp="1"/>
          </p:cNvSpPr>
          <p:nvPr>
            <p:ph idx="1"/>
          </p:nvPr>
        </p:nvSpPr>
        <p:spPr/>
        <p:txBody>
          <a:bodyPr/>
          <a:lstStyle/>
          <a:p>
            <a:r>
              <a:rPr lang="en-US" dirty="0"/>
              <a:t>Generate-and-test search algorithm is a very simple algorithm that guarantees to find a solution </a:t>
            </a:r>
            <a:r>
              <a:rPr lang="en-US" dirty="0" smtClean="0"/>
              <a:t>if done </a:t>
            </a:r>
            <a:r>
              <a:rPr lang="en-US" dirty="0"/>
              <a:t>systematically and there exists a solution.</a:t>
            </a:r>
          </a:p>
          <a:p>
            <a:endParaRPr lang="en-US" dirty="0" smtClean="0"/>
          </a:p>
          <a:p>
            <a:endParaRPr lang="en-US" dirty="0" smtClean="0"/>
          </a:p>
          <a:p>
            <a:endParaRPr lang="en-US" dirty="0"/>
          </a:p>
          <a:p>
            <a:endParaRPr lang="en-US" dirty="0" smtClean="0"/>
          </a:p>
          <a:p>
            <a:endParaRPr lang="en-US" dirty="0"/>
          </a:p>
          <a:p>
            <a:endParaRPr lang="en-US" dirty="0" smtClean="0"/>
          </a:p>
          <a:p>
            <a:r>
              <a:rPr lang="en-US" dirty="0" smtClean="0"/>
              <a:t>Potential </a:t>
            </a:r>
            <a:r>
              <a:rPr lang="en-US" dirty="0"/>
              <a:t>solutions that need to be generated vary depending on the kinds of problems. </a:t>
            </a:r>
            <a:endParaRPr lang="en-US" dirty="0" smtClean="0"/>
          </a:p>
          <a:p>
            <a:r>
              <a:rPr lang="en-US" dirty="0" smtClean="0"/>
              <a:t>For some problems </a:t>
            </a:r>
            <a:r>
              <a:rPr lang="en-US" dirty="0"/>
              <a:t>the possible solutions may be particular points in the problem space and for </a:t>
            </a:r>
            <a:r>
              <a:rPr lang="en-US" dirty="0" smtClean="0"/>
              <a:t>some problems</a:t>
            </a:r>
            <a:r>
              <a:rPr lang="en-US" dirty="0"/>
              <a:t>, paths from the start state.</a:t>
            </a:r>
          </a:p>
        </p:txBody>
      </p:sp>
      <p:sp>
        <p:nvSpPr>
          <p:cNvPr id="4" name="Rounded Rectangle 3"/>
          <p:cNvSpPr/>
          <p:nvPr/>
        </p:nvSpPr>
        <p:spPr>
          <a:xfrm>
            <a:off x="1061605" y="1818408"/>
            <a:ext cx="10068791" cy="2254827"/>
          </a:xfrm>
          <a:prstGeom prst="roundRect">
            <a:avLst/>
          </a:prstGeom>
          <a:solidFill>
            <a:srgbClr val="424242"/>
          </a:solidFill>
        </p:spPr>
        <p:txBody>
          <a:bodyPr vert="horz" lIns="91440" tIns="45720" rIns="91440" bIns="45720" rtlCol="0">
            <a:noAutofit/>
          </a:bodyPr>
          <a:lstStyle/>
          <a:p>
            <a:pPr algn="just">
              <a:lnSpc>
                <a:spcPct val="90000"/>
              </a:lnSpc>
              <a:spcBef>
                <a:spcPts val="1000"/>
              </a:spcBef>
              <a:buClr>
                <a:schemeClr val="accent6"/>
              </a:buClr>
              <a:buFont typeface="Wingdings 3" panose="05040102010807070707" pitchFamily="18" charset="2"/>
              <a:buNone/>
            </a:pPr>
            <a:r>
              <a:rPr lang="en-US" sz="2400" dirty="0">
                <a:solidFill>
                  <a:schemeClr val="accent5">
                    <a:lumMod val="60000"/>
                    <a:lumOff val="40000"/>
                  </a:schemeClr>
                </a:solidFill>
                <a:latin typeface="Consolas" panose="020B0609020204030204" pitchFamily="49" charset="0"/>
              </a:rPr>
              <a:t>Algorithm: Generate-And-Test</a:t>
            </a:r>
          </a:p>
          <a:p>
            <a:pPr algn="just">
              <a:lnSpc>
                <a:spcPct val="90000"/>
              </a:lnSpc>
              <a:spcBef>
                <a:spcPts val="1000"/>
              </a:spcBef>
              <a:buClr>
                <a:schemeClr val="accent6"/>
              </a:buClr>
              <a:buFont typeface="Wingdings 3" panose="05040102010807070707" pitchFamily="18" charset="2"/>
              <a:buNone/>
            </a:pPr>
            <a:r>
              <a:rPr lang="en-US" sz="2400" dirty="0">
                <a:solidFill>
                  <a:schemeClr val="accent2"/>
                </a:solidFill>
                <a:latin typeface="Consolas" panose="020B0609020204030204" pitchFamily="49" charset="0"/>
              </a:rPr>
              <a:t>1.Generate a possible solution.</a:t>
            </a:r>
          </a:p>
          <a:p>
            <a:pPr algn="just">
              <a:lnSpc>
                <a:spcPct val="90000"/>
              </a:lnSpc>
              <a:spcBef>
                <a:spcPts val="1000"/>
              </a:spcBef>
              <a:buClr>
                <a:schemeClr val="accent6"/>
              </a:buClr>
              <a:buFont typeface="Wingdings 3" panose="05040102010807070707" pitchFamily="18" charset="2"/>
              <a:buNone/>
            </a:pPr>
            <a:r>
              <a:rPr lang="en-US" sz="2400" dirty="0">
                <a:solidFill>
                  <a:schemeClr val="accent2"/>
                </a:solidFill>
                <a:latin typeface="Consolas" panose="020B0609020204030204" pitchFamily="49" charset="0"/>
              </a:rPr>
              <a:t>2.Test to see if this is the expected solution.</a:t>
            </a:r>
          </a:p>
          <a:p>
            <a:pPr algn="just">
              <a:lnSpc>
                <a:spcPct val="90000"/>
              </a:lnSpc>
              <a:spcBef>
                <a:spcPts val="1000"/>
              </a:spcBef>
              <a:buClr>
                <a:schemeClr val="accent6"/>
              </a:buClr>
              <a:buFont typeface="Wingdings 3" panose="05040102010807070707" pitchFamily="18" charset="2"/>
              <a:buNone/>
            </a:pPr>
            <a:r>
              <a:rPr lang="en-US" sz="2400" dirty="0">
                <a:solidFill>
                  <a:schemeClr val="accent2"/>
                </a:solidFill>
                <a:latin typeface="Consolas" panose="020B0609020204030204" pitchFamily="49" charset="0"/>
              </a:rPr>
              <a:t>3.If the solution has been found quit else go to step 1.</a:t>
            </a:r>
          </a:p>
        </p:txBody>
      </p:sp>
    </p:spTree>
    <p:extLst>
      <p:ext uri="{BB962C8B-B14F-4D97-AF65-F5344CB8AC3E}">
        <p14:creationId xmlns:p14="http://schemas.microsoft.com/office/powerpoint/2010/main" val="3327291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500"/>
                                        <p:tgtEl>
                                          <p:spTgt spid="4">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fade">
                                      <p:cBhvr>
                                        <p:cTn id="25" dur="500"/>
                                        <p:tgtEl>
                                          <p:spTgt spid="4">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3" end="3"/>
                                            </p:txEl>
                                          </p:spTgt>
                                        </p:tgtEl>
                                        <p:attrNameLst>
                                          <p:attrName>style.visibility</p:attrName>
                                        </p:attrNameLst>
                                      </p:cBhvr>
                                      <p:to>
                                        <p:strVal val="visible"/>
                                      </p:to>
                                    </p:set>
                                    <p:animEffect transition="in" filter="fade">
                                      <p:cBhvr>
                                        <p:cTn id="30" dur="500"/>
                                        <p:tgtEl>
                                          <p:spTgt spid="4">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Hill Climbing </a:t>
            </a:r>
            <a:r>
              <a:rPr lang="en-US" dirty="0" smtClean="0"/>
              <a:t>Example - Blocks </a:t>
            </a:r>
            <a:r>
              <a:rPr lang="en-US" dirty="0"/>
              <a:t>World </a:t>
            </a:r>
            <a:r>
              <a:rPr lang="en-US" dirty="0" smtClean="0"/>
              <a:t>Problem </a:t>
            </a:r>
            <a:endParaRPr lang="en-US" dirty="0"/>
          </a:p>
        </p:txBody>
      </p:sp>
      <p:sp>
        <p:nvSpPr>
          <p:cNvPr id="4" name="Rectangle 3"/>
          <p:cNvSpPr>
            <a:spLocks noChangeArrowheads="1"/>
          </p:cNvSpPr>
          <p:nvPr/>
        </p:nvSpPr>
        <p:spPr bwMode="auto">
          <a:xfrm>
            <a:off x="4433455" y="2580409"/>
            <a:ext cx="5334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algn="ctr" eaLnBrk="1" hangingPunct="1">
              <a:spcBef>
                <a:spcPct val="0"/>
              </a:spcBef>
              <a:buFontTx/>
              <a:buNone/>
            </a:pPr>
            <a:r>
              <a:rPr lang="en-GB" altLang="en-US"/>
              <a:t>B</a:t>
            </a:r>
          </a:p>
        </p:txBody>
      </p:sp>
      <p:sp>
        <p:nvSpPr>
          <p:cNvPr id="5" name="Rectangle 4"/>
          <p:cNvSpPr>
            <a:spLocks noChangeArrowheads="1"/>
          </p:cNvSpPr>
          <p:nvPr/>
        </p:nvSpPr>
        <p:spPr bwMode="auto">
          <a:xfrm>
            <a:off x="4433455" y="2047009"/>
            <a:ext cx="5334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algn="ctr" eaLnBrk="1" hangingPunct="1">
              <a:spcBef>
                <a:spcPct val="0"/>
              </a:spcBef>
              <a:buFontTx/>
              <a:buNone/>
            </a:pPr>
            <a:r>
              <a:rPr lang="en-GB" altLang="en-US"/>
              <a:t>C</a:t>
            </a:r>
          </a:p>
        </p:txBody>
      </p:sp>
      <p:sp>
        <p:nvSpPr>
          <p:cNvPr id="6" name="Rectangle 5"/>
          <p:cNvSpPr>
            <a:spLocks noChangeArrowheads="1"/>
          </p:cNvSpPr>
          <p:nvPr/>
        </p:nvSpPr>
        <p:spPr bwMode="auto">
          <a:xfrm>
            <a:off x="4433455" y="1513609"/>
            <a:ext cx="5334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algn="ctr" eaLnBrk="1" hangingPunct="1">
              <a:spcBef>
                <a:spcPct val="0"/>
              </a:spcBef>
              <a:buFontTx/>
              <a:buNone/>
            </a:pPr>
            <a:r>
              <a:rPr lang="en-GB" altLang="en-US"/>
              <a:t>D</a:t>
            </a:r>
          </a:p>
        </p:txBody>
      </p:sp>
      <p:sp>
        <p:nvSpPr>
          <p:cNvPr id="7" name="Line 6"/>
          <p:cNvSpPr>
            <a:spLocks noChangeShapeType="1"/>
          </p:cNvSpPr>
          <p:nvPr/>
        </p:nvSpPr>
        <p:spPr bwMode="auto">
          <a:xfrm>
            <a:off x="3671455" y="3113809"/>
            <a:ext cx="1947863" cy="47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Rectangle 7"/>
          <p:cNvSpPr>
            <a:spLocks noChangeArrowheads="1"/>
          </p:cNvSpPr>
          <p:nvPr/>
        </p:nvSpPr>
        <p:spPr bwMode="auto">
          <a:xfrm>
            <a:off x="6871855" y="2580409"/>
            <a:ext cx="5334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algn="ctr" eaLnBrk="1" hangingPunct="1">
              <a:spcBef>
                <a:spcPct val="0"/>
              </a:spcBef>
              <a:buFontTx/>
              <a:buNone/>
            </a:pPr>
            <a:r>
              <a:rPr lang="en-GB" altLang="en-US"/>
              <a:t>A</a:t>
            </a:r>
          </a:p>
        </p:txBody>
      </p:sp>
      <p:sp>
        <p:nvSpPr>
          <p:cNvPr id="9" name="Rectangle 8"/>
          <p:cNvSpPr>
            <a:spLocks noChangeArrowheads="1"/>
          </p:cNvSpPr>
          <p:nvPr/>
        </p:nvSpPr>
        <p:spPr bwMode="auto">
          <a:xfrm>
            <a:off x="6871855" y="2047009"/>
            <a:ext cx="5334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algn="ctr" eaLnBrk="1" hangingPunct="1">
              <a:spcBef>
                <a:spcPct val="0"/>
              </a:spcBef>
              <a:buFontTx/>
              <a:buNone/>
            </a:pPr>
            <a:r>
              <a:rPr lang="en-GB" altLang="en-US"/>
              <a:t>B</a:t>
            </a:r>
          </a:p>
        </p:txBody>
      </p:sp>
      <p:sp>
        <p:nvSpPr>
          <p:cNvPr id="10" name="Rectangle 9"/>
          <p:cNvSpPr>
            <a:spLocks noChangeArrowheads="1"/>
          </p:cNvSpPr>
          <p:nvPr/>
        </p:nvSpPr>
        <p:spPr bwMode="auto">
          <a:xfrm>
            <a:off x="6871855" y="1513609"/>
            <a:ext cx="5334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algn="ctr" eaLnBrk="1" hangingPunct="1">
              <a:spcBef>
                <a:spcPct val="0"/>
              </a:spcBef>
              <a:buFontTx/>
              <a:buNone/>
            </a:pPr>
            <a:r>
              <a:rPr lang="en-GB" altLang="en-US"/>
              <a:t>C</a:t>
            </a:r>
          </a:p>
        </p:txBody>
      </p:sp>
      <p:sp>
        <p:nvSpPr>
          <p:cNvPr id="11" name="Line 10"/>
          <p:cNvSpPr>
            <a:spLocks noChangeShapeType="1"/>
          </p:cNvSpPr>
          <p:nvPr/>
        </p:nvSpPr>
        <p:spPr bwMode="auto">
          <a:xfrm>
            <a:off x="6186055" y="3113809"/>
            <a:ext cx="1947863" cy="47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Text Box 11"/>
          <p:cNvSpPr txBox="1">
            <a:spLocks noChangeArrowheads="1"/>
          </p:cNvSpPr>
          <p:nvPr/>
        </p:nvSpPr>
        <p:spPr bwMode="auto">
          <a:xfrm>
            <a:off x="3442855" y="904009"/>
            <a:ext cx="914400" cy="3968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eaLnBrk="1" hangingPunct="1">
              <a:spcBef>
                <a:spcPct val="50000"/>
              </a:spcBef>
              <a:buFontTx/>
              <a:buNone/>
            </a:pPr>
            <a:r>
              <a:rPr lang="en-GB" altLang="en-US" sz="2000" dirty="0">
                <a:solidFill>
                  <a:srgbClr val="0000FF"/>
                </a:solidFill>
              </a:rPr>
              <a:t>Start</a:t>
            </a:r>
          </a:p>
        </p:txBody>
      </p:sp>
      <p:sp>
        <p:nvSpPr>
          <p:cNvPr id="13" name="Text Box 12"/>
          <p:cNvSpPr txBox="1">
            <a:spLocks noChangeArrowheads="1"/>
          </p:cNvSpPr>
          <p:nvPr/>
        </p:nvSpPr>
        <p:spPr bwMode="auto">
          <a:xfrm>
            <a:off x="5881255" y="904009"/>
            <a:ext cx="914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eaLnBrk="1" hangingPunct="1">
              <a:spcBef>
                <a:spcPct val="50000"/>
              </a:spcBef>
              <a:buFontTx/>
              <a:buNone/>
            </a:pPr>
            <a:r>
              <a:rPr lang="en-GB" altLang="en-US" sz="2000">
                <a:solidFill>
                  <a:srgbClr val="0000FF"/>
                </a:solidFill>
              </a:rPr>
              <a:t>Goal</a:t>
            </a:r>
          </a:p>
        </p:txBody>
      </p:sp>
      <p:sp>
        <p:nvSpPr>
          <p:cNvPr id="15" name="Rectangle 14"/>
          <p:cNvSpPr>
            <a:spLocks noChangeArrowheads="1"/>
          </p:cNvSpPr>
          <p:nvPr/>
        </p:nvSpPr>
        <p:spPr bwMode="auto">
          <a:xfrm>
            <a:off x="4433455" y="980209"/>
            <a:ext cx="5334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algn="ctr" eaLnBrk="1" hangingPunct="1">
              <a:spcBef>
                <a:spcPct val="0"/>
              </a:spcBef>
              <a:buFontTx/>
              <a:buNone/>
            </a:pPr>
            <a:r>
              <a:rPr lang="en-GB" altLang="en-US"/>
              <a:t>A</a:t>
            </a:r>
          </a:p>
        </p:txBody>
      </p:sp>
      <p:sp>
        <p:nvSpPr>
          <p:cNvPr id="16" name="Rectangle 15"/>
          <p:cNvSpPr>
            <a:spLocks noChangeArrowheads="1"/>
          </p:cNvSpPr>
          <p:nvPr/>
        </p:nvSpPr>
        <p:spPr bwMode="auto">
          <a:xfrm>
            <a:off x="6871855" y="980209"/>
            <a:ext cx="5334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algn="ctr" eaLnBrk="1" hangingPunct="1">
              <a:spcBef>
                <a:spcPct val="0"/>
              </a:spcBef>
              <a:buFontTx/>
              <a:buNone/>
            </a:pPr>
            <a:r>
              <a:rPr lang="en-GB" altLang="en-US"/>
              <a:t>D</a:t>
            </a:r>
          </a:p>
        </p:txBody>
      </p:sp>
      <p:sp>
        <p:nvSpPr>
          <p:cNvPr id="17" name="Text Box 46"/>
          <p:cNvSpPr txBox="1">
            <a:spLocks noChangeArrowheads="1"/>
          </p:cNvSpPr>
          <p:nvPr/>
        </p:nvSpPr>
        <p:spPr bwMode="auto">
          <a:xfrm>
            <a:off x="878032" y="3484585"/>
            <a:ext cx="1000644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eaLnBrk="1" hangingPunct="1">
              <a:spcBef>
                <a:spcPct val="0"/>
              </a:spcBef>
              <a:buFontTx/>
              <a:buNone/>
            </a:pPr>
            <a:r>
              <a:rPr lang="en-GB" altLang="en-US" sz="2000" dirty="0">
                <a:solidFill>
                  <a:srgbClr val="0000FF"/>
                </a:solidFill>
                <a:latin typeface="+mn-lt"/>
              </a:rPr>
              <a:t>Local heuristic</a:t>
            </a:r>
            <a:r>
              <a:rPr lang="en-GB" altLang="en-US" sz="2000" dirty="0">
                <a:latin typeface="+mn-lt"/>
              </a:rPr>
              <a:t>: </a:t>
            </a:r>
          </a:p>
          <a:p>
            <a:pPr eaLnBrk="1" hangingPunct="1">
              <a:spcBef>
                <a:spcPct val="0"/>
              </a:spcBef>
              <a:buFontTx/>
              <a:buNone/>
            </a:pPr>
            <a:r>
              <a:rPr lang="en-GB" altLang="en-US" sz="2000" dirty="0">
                <a:solidFill>
                  <a:srgbClr val="CC3399"/>
                </a:solidFill>
                <a:latin typeface="+mn-lt"/>
              </a:rPr>
              <a:t>+1 </a:t>
            </a:r>
            <a:r>
              <a:rPr lang="en-GB" altLang="en-US" sz="2000" dirty="0">
                <a:latin typeface="+mn-lt"/>
              </a:rPr>
              <a:t>for each block that is resting on the thing it is supposed to be resting on. </a:t>
            </a:r>
          </a:p>
          <a:p>
            <a:pPr eaLnBrk="1" hangingPunct="1">
              <a:spcBef>
                <a:spcPct val="0"/>
              </a:spcBef>
              <a:buFontTx/>
              <a:buNone/>
            </a:pPr>
            <a:r>
              <a:rPr lang="en-GB" altLang="en-US" sz="2000" dirty="0">
                <a:solidFill>
                  <a:srgbClr val="CC3399"/>
                </a:solidFill>
                <a:latin typeface="+mn-lt"/>
              </a:rPr>
              <a:t>-1 </a:t>
            </a:r>
            <a:r>
              <a:rPr lang="en-GB" altLang="en-US" sz="2000" dirty="0">
                <a:latin typeface="+mn-lt"/>
              </a:rPr>
              <a:t>for each block that is resting on a wrong thing.</a:t>
            </a:r>
          </a:p>
        </p:txBody>
      </p:sp>
      <p:sp>
        <p:nvSpPr>
          <p:cNvPr id="18" name="Text Box 47"/>
          <p:cNvSpPr txBox="1">
            <a:spLocks noChangeArrowheads="1"/>
          </p:cNvSpPr>
          <p:nvPr/>
        </p:nvSpPr>
        <p:spPr bwMode="auto">
          <a:xfrm>
            <a:off x="3671455" y="124460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eaLnBrk="1" hangingPunct="1">
              <a:spcBef>
                <a:spcPct val="50000"/>
              </a:spcBef>
              <a:buFontTx/>
              <a:buNone/>
            </a:pPr>
            <a:r>
              <a:rPr lang="en-GB" altLang="en-US" dirty="0">
                <a:solidFill>
                  <a:srgbClr val="CC3399"/>
                </a:solidFill>
              </a:rPr>
              <a:t>0</a:t>
            </a:r>
          </a:p>
        </p:txBody>
      </p:sp>
      <p:sp>
        <p:nvSpPr>
          <p:cNvPr id="19" name="Text Box 49"/>
          <p:cNvSpPr txBox="1">
            <a:spLocks noChangeArrowheads="1"/>
          </p:cNvSpPr>
          <p:nvPr/>
        </p:nvSpPr>
        <p:spPr bwMode="auto">
          <a:xfrm>
            <a:off x="6096650" y="128500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eaLnBrk="1" hangingPunct="1">
              <a:spcBef>
                <a:spcPct val="50000"/>
              </a:spcBef>
              <a:buFontTx/>
              <a:buNone/>
            </a:pPr>
            <a:r>
              <a:rPr lang="en-GB" altLang="en-US">
                <a:solidFill>
                  <a:srgbClr val="CC3399"/>
                </a:solidFill>
              </a:rPr>
              <a:t>4</a:t>
            </a:r>
          </a:p>
        </p:txBody>
      </p:sp>
    </p:spTree>
    <p:extLst>
      <p:ext uri="{BB962C8B-B14F-4D97-AF65-F5344CB8AC3E}">
        <p14:creationId xmlns:p14="http://schemas.microsoft.com/office/powerpoint/2010/main" val="3888663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xEl>
                                              <p:pRg st="1" end="1"/>
                                            </p:txEl>
                                          </p:spTgt>
                                        </p:tgtEl>
                                        <p:attrNameLst>
                                          <p:attrName>style.visibility</p:attrName>
                                        </p:attrNameLst>
                                      </p:cBhvr>
                                      <p:to>
                                        <p:strVal val="visible"/>
                                      </p:to>
                                    </p:set>
                                    <p:animEffect transition="in" filter="fade">
                                      <p:cBhvr>
                                        <p:cTn id="10" dur="500"/>
                                        <p:tgtEl>
                                          <p:spTgt spid="1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animEffect transition="in" filter="fade">
                                      <p:cBhvr>
                                        <p:cTn id="13" dur="500"/>
                                        <p:tgtEl>
                                          <p:spTgt spid="1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Hill Climbing </a:t>
            </a:r>
            <a:r>
              <a:rPr lang="en-US" dirty="0" smtClean="0"/>
              <a:t>Example - Blocks </a:t>
            </a:r>
            <a:r>
              <a:rPr lang="en-US" dirty="0"/>
              <a:t>World </a:t>
            </a:r>
            <a:r>
              <a:rPr lang="en-US" dirty="0" smtClean="0"/>
              <a:t>Problem </a:t>
            </a:r>
            <a:endParaRPr lang="en-US" dirty="0"/>
          </a:p>
        </p:txBody>
      </p:sp>
      <p:sp>
        <p:nvSpPr>
          <p:cNvPr id="4" name="Rectangle 3"/>
          <p:cNvSpPr>
            <a:spLocks noChangeArrowheads="1"/>
          </p:cNvSpPr>
          <p:nvPr/>
        </p:nvSpPr>
        <p:spPr bwMode="auto">
          <a:xfrm>
            <a:off x="1749894" y="2573411"/>
            <a:ext cx="5334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algn="ctr" eaLnBrk="1" hangingPunct="1">
              <a:spcBef>
                <a:spcPct val="0"/>
              </a:spcBef>
              <a:buFontTx/>
              <a:buNone/>
            </a:pPr>
            <a:r>
              <a:rPr lang="en-GB" altLang="en-US"/>
              <a:t>B</a:t>
            </a:r>
          </a:p>
        </p:txBody>
      </p:sp>
      <p:sp>
        <p:nvSpPr>
          <p:cNvPr id="5" name="Rectangle 4"/>
          <p:cNvSpPr>
            <a:spLocks noChangeArrowheads="1"/>
          </p:cNvSpPr>
          <p:nvPr/>
        </p:nvSpPr>
        <p:spPr bwMode="auto">
          <a:xfrm>
            <a:off x="1749894" y="2040011"/>
            <a:ext cx="5334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algn="ctr" eaLnBrk="1" hangingPunct="1">
              <a:spcBef>
                <a:spcPct val="0"/>
              </a:spcBef>
              <a:buFontTx/>
              <a:buNone/>
            </a:pPr>
            <a:r>
              <a:rPr lang="en-GB" altLang="en-US"/>
              <a:t>C</a:t>
            </a:r>
          </a:p>
        </p:txBody>
      </p:sp>
      <p:sp>
        <p:nvSpPr>
          <p:cNvPr id="6" name="Rectangle 5"/>
          <p:cNvSpPr>
            <a:spLocks noChangeArrowheads="1"/>
          </p:cNvSpPr>
          <p:nvPr/>
        </p:nvSpPr>
        <p:spPr bwMode="auto">
          <a:xfrm>
            <a:off x="1749894" y="1506611"/>
            <a:ext cx="5334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algn="ctr" eaLnBrk="1" hangingPunct="1">
              <a:spcBef>
                <a:spcPct val="0"/>
              </a:spcBef>
              <a:buFontTx/>
              <a:buNone/>
            </a:pPr>
            <a:r>
              <a:rPr lang="en-GB" altLang="en-US"/>
              <a:t>D</a:t>
            </a:r>
          </a:p>
        </p:txBody>
      </p:sp>
      <p:sp>
        <p:nvSpPr>
          <p:cNvPr id="7" name="Line 6"/>
          <p:cNvSpPr>
            <a:spLocks noChangeShapeType="1"/>
          </p:cNvSpPr>
          <p:nvPr/>
        </p:nvSpPr>
        <p:spPr bwMode="auto">
          <a:xfrm>
            <a:off x="987894" y="3106811"/>
            <a:ext cx="1947863" cy="47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Rectangle 7"/>
          <p:cNvSpPr>
            <a:spLocks noChangeArrowheads="1"/>
          </p:cNvSpPr>
          <p:nvPr/>
        </p:nvSpPr>
        <p:spPr bwMode="auto">
          <a:xfrm>
            <a:off x="10664537" y="2575793"/>
            <a:ext cx="5334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algn="ctr" eaLnBrk="1" hangingPunct="1">
              <a:spcBef>
                <a:spcPct val="0"/>
              </a:spcBef>
              <a:buFontTx/>
              <a:buNone/>
            </a:pPr>
            <a:r>
              <a:rPr lang="en-GB" altLang="en-US"/>
              <a:t>A</a:t>
            </a:r>
          </a:p>
        </p:txBody>
      </p:sp>
      <p:sp>
        <p:nvSpPr>
          <p:cNvPr id="9" name="Rectangle 8"/>
          <p:cNvSpPr>
            <a:spLocks noChangeArrowheads="1"/>
          </p:cNvSpPr>
          <p:nvPr/>
        </p:nvSpPr>
        <p:spPr bwMode="auto">
          <a:xfrm>
            <a:off x="10664537" y="2042393"/>
            <a:ext cx="5334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algn="ctr" eaLnBrk="1" hangingPunct="1">
              <a:spcBef>
                <a:spcPct val="0"/>
              </a:spcBef>
              <a:buFontTx/>
              <a:buNone/>
            </a:pPr>
            <a:r>
              <a:rPr lang="en-GB" altLang="en-US"/>
              <a:t>B</a:t>
            </a:r>
          </a:p>
        </p:txBody>
      </p:sp>
      <p:sp>
        <p:nvSpPr>
          <p:cNvPr id="10" name="Rectangle 9"/>
          <p:cNvSpPr>
            <a:spLocks noChangeArrowheads="1"/>
          </p:cNvSpPr>
          <p:nvPr/>
        </p:nvSpPr>
        <p:spPr bwMode="auto">
          <a:xfrm>
            <a:off x="10664537" y="1508993"/>
            <a:ext cx="5334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algn="ctr" eaLnBrk="1" hangingPunct="1">
              <a:spcBef>
                <a:spcPct val="0"/>
              </a:spcBef>
              <a:buFontTx/>
              <a:buNone/>
            </a:pPr>
            <a:r>
              <a:rPr lang="en-GB" altLang="en-US"/>
              <a:t>C</a:t>
            </a:r>
          </a:p>
        </p:txBody>
      </p:sp>
      <p:sp>
        <p:nvSpPr>
          <p:cNvPr id="11" name="Line 10"/>
          <p:cNvSpPr>
            <a:spLocks noChangeShapeType="1"/>
          </p:cNvSpPr>
          <p:nvPr/>
        </p:nvSpPr>
        <p:spPr bwMode="auto">
          <a:xfrm>
            <a:off x="9978737" y="3109193"/>
            <a:ext cx="19478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Text Box 11"/>
          <p:cNvSpPr txBox="1">
            <a:spLocks noChangeArrowheads="1"/>
          </p:cNvSpPr>
          <p:nvPr/>
        </p:nvSpPr>
        <p:spPr bwMode="auto">
          <a:xfrm>
            <a:off x="759294" y="897011"/>
            <a:ext cx="914400" cy="3968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eaLnBrk="1" hangingPunct="1">
              <a:spcBef>
                <a:spcPct val="50000"/>
              </a:spcBef>
              <a:buFontTx/>
              <a:buNone/>
            </a:pPr>
            <a:r>
              <a:rPr lang="en-GB" altLang="en-US" sz="2000" dirty="0">
                <a:solidFill>
                  <a:srgbClr val="0000FF"/>
                </a:solidFill>
              </a:rPr>
              <a:t>Start</a:t>
            </a:r>
          </a:p>
        </p:txBody>
      </p:sp>
      <p:sp>
        <p:nvSpPr>
          <p:cNvPr id="13" name="Text Box 12"/>
          <p:cNvSpPr txBox="1">
            <a:spLocks noChangeArrowheads="1"/>
          </p:cNvSpPr>
          <p:nvPr/>
        </p:nvSpPr>
        <p:spPr bwMode="auto">
          <a:xfrm>
            <a:off x="9673937" y="899393"/>
            <a:ext cx="914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eaLnBrk="1" hangingPunct="1">
              <a:spcBef>
                <a:spcPct val="50000"/>
              </a:spcBef>
              <a:buFontTx/>
              <a:buNone/>
            </a:pPr>
            <a:r>
              <a:rPr lang="en-GB" altLang="en-US" sz="2000">
                <a:solidFill>
                  <a:srgbClr val="0000FF"/>
                </a:solidFill>
              </a:rPr>
              <a:t>Goal</a:t>
            </a:r>
          </a:p>
        </p:txBody>
      </p:sp>
      <p:sp>
        <p:nvSpPr>
          <p:cNvPr id="15" name="Rectangle 14"/>
          <p:cNvSpPr>
            <a:spLocks noChangeArrowheads="1"/>
          </p:cNvSpPr>
          <p:nvPr/>
        </p:nvSpPr>
        <p:spPr bwMode="auto">
          <a:xfrm>
            <a:off x="1749894" y="973211"/>
            <a:ext cx="5334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algn="ctr" eaLnBrk="1" hangingPunct="1">
              <a:spcBef>
                <a:spcPct val="0"/>
              </a:spcBef>
              <a:buFontTx/>
              <a:buNone/>
            </a:pPr>
            <a:r>
              <a:rPr lang="en-GB" altLang="en-US"/>
              <a:t>A</a:t>
            </a:r>
          </a:p>
        </p:txBody>
      </p:sp>
      <p:sp>
        <p:nvSpPr>
          <p:cNvPr id="16" name="Rectangle 15"/>
          <p:cNvSpPr>
            <a:spLocks noChangeArrowheads="1"/>
          </p:cNvSpPr>
          <p:nvPr/>
        </p:nvSpPr>
        <p:spPr bwMode="auto">
          <a:xfrm>
            <a:off x="10664537" y="975593"/>
            <a:ext cx="5334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algn="ctr" eaLnBrk="1" hangingPunct="1">
              <a:spcBef>
                <a:spcPct val="0"/>
              </a:spcBef>
              <a:buFontTx/>
              <a:buNone/>
            </a:pPr>
            <a:r>
              <a:rPr lang="en-GB" altLang="en-US"/>
              <a:t>D</a:t>
            </a:r>
          </a:p>
        </p:txBody>
      </p:sp>
      <p:sp>
        <p:nvSpPr>
          <p:cNvPr id="18" name="Text Box 47"/>
          <p:cNvSpPr txBox="1">
            <a:spLocks noChangeArrowheads="1"/>
          </p:cNvSpPr>
          <p:nvPr/>
        </p:nvSpPr>
        <p:spPr bwMode="auto">
          <a:xfrm>
            <a:off x="987894" y="123760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eaLnBrk="1" hangingPunct="1">
              <a:spcBef>
                <a:spcPct val="50000"/>
              </a:spcBef>
              <a:buFontTx/>
              <a:buNone/>
            </a:pPr>
            <a:r>
              <a:rPr lang="en-GB" altLang="en-US" dirty="0">
                <a:solidFill>
                  <a:srgbClr val="CC3399"/>
                </a:solidFill>
              </a:rPr>
              <a:t>0</a:t>
            </a:r>
          </a:p>
        </p:txBody>
      </p:sp>
      <p:sp>
        <p:nvSpPr>
          <p:cNvPr id="19" name="Text Box 49"/>
          <p:cNvSpPr txBox="1">
            <a:spLocks noChangeArrowheads="1"/>
          </p:cNvSpPr>
          <p:nvPr/>
        </p:nvSpPr>
        <p:spPr bwMode="auto">
          <a:xfrm>
            <a:off x="9889332" y="128039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eaLnBrk="1" hangingPunct="1">
              <a:spcBef>
                <a:spcPct val="50000"/>
              </a:spcBef>
              <a:buFontTx/>
              <a:buNone/>
            </a:pPr>
            <a:r>
              <a:rPr lang="en-GB" altLang="en-US">
                <a:solidFill>
                  <a:srgbClr val="CC3399"/>
                </a:solidFill>
              </a:rPr>
              <a:t>4</a:t>
            </a:r>
          </a:p>
        </p:txBody>
      </p:sp>
      <p:sp>
        <p:nvSpPr>
          <p:cNvPr id="20" name="Rectangle 8"/>
          <p:cNvSpPr>
            <a:spLocks noChangeArrowheads="1"/>
          </p:cNvSpPr>
          <p:nvPr/>
        </p:nvSpPr>
        <p:spPr bwMode="auto">
          <a:xfrm>
            <a:off x="3411681" y="5035054"/>
            <a:ext cx="5334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algn="ctr" eaLnBrk="1" hangingPunct="1">
              <a:spcBef>
                <a:spcPct val="0"/>
              </a:spcBef>
              <a:buFontTx/>
              <a:buNone/>
            </a:pPr>
            <a:r>
              <a:rPr lang="en-GB" altLang="en-US"/>
              <a:t>B</a:t>
            </a:r>
          </a:p>
        </p:txBody>
      </p:sp>
      <p:sp>
        <p:nvSpPr>
          <p:cNvPr id="21" name="Rectangle 9"/>
          <p:cNvSpPr>
            <a:spLocks noChangeArrowheads="1"/>
          </p:cNvSpPr>
          <p:nvPr/>
        </p:nvSpPr>
        <p:spPr bwMode="auto">
          <a:xfrm>
            <a:off x="3411681" y="4501654"/>
            <a:ext cx="5334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algn="ctr" eaLnBrk="1" hangingPunct="1">
              <a:spcBef>
                <a:spcPct val="0"/>
              </a:spcBef>
              <a:buFontTx/>
              <a:buNone/>
            </a:pPr>
            <a:r>
              <a:rPr lang="en-GB" altLang="en-US"/>
              <a:t>C</a:t>
            </a:r>
          </a:p>
        </p:txBody>
      </p:sp>
      <p:sp>
        <p:nvSpPr>
          <p:cNvPr id="22" name="Rectangle 10"/>
          <p:cNvSpPr>
            <a:spLocks noChangeArrowheads="1"/>
          </p:cNvSpPr>
          <p:nvPr/>
        </p:nvSpPr>
        <p:spPr bwMode="auto">
          <a:xfrm>
            <a:off x="3411681" y="3968254"/>
            <a:ext cx="5334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algn="ctr" eaLnBrk="1" hangingPunct="1">
              <a:spcBef>
                <a:spcPct val="0"/>
              </a:spcBef>
              <a:buFontTx/>
              <a:buNone/>
            </a:pPr>
            <a:r>
              <a:rPr lang="en-GB" altLang="en-US"/>
              <a:t>D</a:t>
            </a:r>
          </a:p>
        </p:txBody>
      </p:sp>
      <p:sp>
        <p:nvSpPr>
          <p:cNvPr id="23" name="Line 11"/>
          <p:cNvSpPr>
            <a:spLocks noChangeShapeType="1"/>
          </p:cNvSpPr>
          <p:nvPr/>
        </p:nvSpPr>
        <p:spPr bwMode="auto">
          <a:xfrm>
            <a:off x="3106883" y="5568456"/>
            <a:ext cx="1947863" cy="47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Rectangle 12"/>
          <p:cNvSpPr>
            <a:spLocks noChangeArrowheads="1"/>
          </p:cNvSpPr>
          <p:nvPr/>
        </p:nvSpPr>
        <p:spPr bwMode="auto">
          <a:xfrm>
            <a:off x="3411681" y="3434854"/>
            <a:ext cx="5334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algn="ctr" eaLnBrk="1" hangingPunct="1">
              <a:spcBef>
                <a:spcPct val="0"/>
              </a:spcBef>
              <a:buFontTx/>
              <a:buNone/>
            </a:pPr>
            <a:r>
              <a:rPr lang="en-GB" altLang="en-US"/>
              <a:t>A</a:t>
            </a:r>
          </a:p>
        </p:txBody>
      </p:sp>
      <p:sp>
        <p:nvSpPr>
          <p:cNvPr id="25" name="Rectangle 13"/>
          <p:cNvSpPr>
            <a:spLocks noChangeArrowheads="1"/>
          </p:cNvSpPr>
          <p:nvPr/>
        </p:nvSpPr>
        <p:spPr bwMode="auto">
          <a:xfrm>
            <a:off x="5773881" y="5035054"/>
            <a:ext cx="5334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algn="ctr" eaLnBrk="1" hangingPunct="1">
              <a:spcBef>
                <a:spcPct val="0"/>
              </a:spcBef>
              <a:buFontTx/>
              <a:buNone/>
            </a:pPr>
            <a:r>
              <a:rPr lang="en-GB" altLang="en-US"/>
              <a:t>B</a:t>
            </a:r>
          </a:p>
        </p:txBody>
      </p:sp>
      <p:sp>
        <p:nvSpPr>
          <p:cNvPr id="26" name="Rectangle 14"/>
          <p:cNvSpPr>
            <a:spLocks noChangeArrowheads="1"/>
          </p:cNvSpPr>
          <p:nvPr/>
        </p:nvSpPr>
        <p:spPr bwMode="auto">
          <a:xfrm>
            <a:off x="5773881" y="4501654"/>
            <a:ext cx="5334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algn="ctr" eaLnBrk="1" hangingPunct="1">
              <a:spcBef>
                <a:spcPct val="0"/>
              </a:spcBef>
              <a:buFontTx/>
              <a:buNone/>
            </a:pPr>
            <a:r>
              <a:rPr lang="en-GB" altLang="en-US"/>
              <a:t>C</a:t>
            </a:r>
          </a:p>
        </p:txBody>
      </p:sp>
      <p:sp>
        <p:nvSpPr>
          <p:cNvPr id="27" name="Rectangle 15"/>
          <p:cNvSpPr>
            <a:spLocks noChangeArrowheads="1"/>
          </p:cNvSpPr>
          <p:nvPr/>
        </p:nvSpPr>
        <p:spPr bwMode="auto">
          <a:xfrm>
            <a:off x="6535881" y="4501654"/>
            <a:ext cx="5334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algn="ctr" eaLnBrk="1" hangingPunct="1">
              <a:spcBef>
                <a:spcPct val="0"/>
              </a:spcBef>
              <a:buFontTx/>
              <a:buNone/>
            </a:pPr>
            <a:r>
              <a:rPr lang="en-GB" altLang="en-US"/>
              <a:t>D</a:t>
            </a:r>
          </a:p>
        </p:txBody>
      </p:sp>
      <p:sp>
        <p:nvSpPr>
          <p:cNvPr id="28" name="Line 16"/>
          <p:cNvSpPr>
            <a:spLocks noChangeShapeType="1"/>
          </p:cNvSpPr>
          <p:nvPr/>
        </p:nvSpPr>
        <p:spPr bwMode="auto">
          <a:xfrm>
            <a:off x="5469083" y="5568456"/>
            <a:ext cx="1947863" cy="47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17"/>
          <p:cNvSpPr>
            <a:spLocks noChangeArrowheads="1"/>
          </p:cNvSpPr>
          <p:nvPr/>
        </p:nvSpPr>
        <p:spPr bwMode="auto">
          <a:xfrm>
            <a:off x="6535881" y="5035054"/>
            <a:ext cx="5334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algn="ctr" eaLnBrk="1" hangingPunct="1">
              <a:spcBef>
                <a:spcPct val="0"/>
              </a:spcBef>
              <a:buFontTx/>
              <a:buNone/>
            </a:pPr>
            <a:r>
              <a:rPr lang="en-GB" altLang="en-US"/>
              <a:t>A</a:t>
            </a:r>
          </a:p>
        </p:txBody>
      </p:sp>
      <p:sp>
        <p:nvSpPr>
          <p:cNvPr id="30" name="Rectangle 18"/>
          <p:cNvSpPr>
            <a:spLocks noChangeArrowheads="1"/>
          </p:cNvSpPr>
          <p:nvPr/>
        </p:nvSpPr>
        <p:spPr bwMode="auto">
          <a:xfrm>
            <a:off x="8059881" y="5035054"/>
            <a:ext cx="5334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algn="ctr" eaLnBrk="1" hangingPunct="1">
              <a:spcBef>
                <a:spcPct val="0"/>
              </a:spcBef>
              <a:buFontTx/>
              <a:buNone/>
            </a:pPr>
            <a:r>
              <a:rPr lang="en-GB" altLang="en-US"/>
              <a:t>B</a:t>
            </a:r>
          </a:p>
        </p:txBody>
      </p:sp>
      <p:sp>
        <p:nvSpPr>
          <p:cNvPr id="31" name="Rectangle 19"/>
          <p:cNvSpPr>
            <a:spLocks noChangeArrowheads="1"/>
          </p:cNvSpPr>
          <p:nvPr/>
        </p:nvSpPr>
        <p:spPr bwMode="auto">
          <a:xfrm>
            <a:off x="8059881" y="4501654"/>
            <a:ext cx="5334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algn="ctr" eaLnBrk="1" hangingPunct="1">
              <a:spcBef>
                <a:spcPct val="0"/>
              </a:spcBef>
              <a:buFontTx/>
              <a:buNone/>
            </a:pPr>
            <a:r>
              <a:rPr lang="en-GB" altLang="en-US"/>
              <a:t>C</a:t>
            </a:r>
          </a:p>
        </p:txBody>
      </p:sp>
      <p:sp>
        <p:nvSpPr>
          <p:cNvPr id="32" name="Rectangle 20"/>
          <p:cNvSpPr>
            <a:spLocks noChangeArrowheads="1"/>
          </p:cNvSpPr>
          <p:nvPr/>
        </p:nvSpPr>
        <p:spPr bwMode="auto">
          <a:xfrm>
            <a:off x="9583881" y="5035054"/>
            <a:ext cx="5334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algn="ctr" eaLnBrk="1" hangingPunct="1">
              <a:spcBef>
                <a:spcPct val="0"/>
              </a:spcBef>
              <a:buFontTx/>
              <a:buNone/>
            </a:pPr>
            <a:r>
              <a:rPr lang="en-GB" altLang="en-US"/>
              <a:t>D</a:t>
            </a:r>
          </a:p>
        </p:txBody>
      </p:sp>
      <p:sp>
        <p:nvSpPr>
          <p:cNvPr id="33" name="Line 21"/>
          <p:cNvSpPr>
            <a:spLocks noChangeShapeType="1"/>
          </p:cNvSpPr>
          <p:nvPr/>
        </p:nvSpPr>
        <p:spPr bwMode="auto">
          <a:xfrm>
            <a:off x="7755081" y="5568454"/>
            <a:ext cx="26670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Rectangle 22"/>
          <p:cNvSpPr>
            <a:spLocks noChangeArrowheads="1"/>
          </p:cNvSpPr>
          <p:nvPr/>
        </p:nvSpPr>
        <p:spPr bwMode="auto">
          <a:xfrm>
            <a:off x="8821881" y="5035054"/>
            <a:ext cx="5334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algn="ctr" eaLnBrk="1" hangingPunct="1">
              <a:spcBef>
                <a:spcPct val="0"/>
              </a:spcBef>
              <a:buFontTx/>
              <a:buNone/>
            </a:pPr>
            <a:r>
              <a:rPr lang="en-GB" altLang="en-US"/>
              <a:t>A</a:t>
            </a:r>
          </a:p>
        </p:txBody>
      </p:sp>
      <p:sp>
        <p:nvSpPr>
          <p:cNvPr id="35" name="Text Box 24"/>
          <p:cNvSpPr txBox="1">
            <a:spLocks noChangeArrowheads="1"/>
          </p:cNvSpPr>
          <p:nvPr/>
        </p:nvSpPr>
        <p:spPr bwMode="auto">
          <a:xfrm>
            <a:off x="2878283" y="358725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eaLnBrk="1" hangingPunct="1">
              <a:spcBef>
                <a:spcPct val="50000"/>
              </a:spcBef>
              <a:buFontTx/>
              <a:buNone/>
            </a:pPr>
            <a:r>
              <a:rPr lang="en-GB" altLang="en-US" dirty="0">
                <a:solidFill>
                  <a:srgbClr val="CC3399"/>
                </a:solidFill>
              </a:rPr>
              <a:t>0</a:t>
            </a:r>
          </a:p>
        </p:txBody>
      </p:sp>
      <p:sp>
        <p:nvSpPr>
          <p:cNvPr id="36" name="Text Box 25"/>
          <p:cNvSpPr txBox="1">
            <a:spLocks noChangeArrowheads="1"/>
          </p:cNvSpPr>
          <p:nvPr/>
        </p:nvSpPr>
        <p:spPr bwMode="auto">
          <a:xfrm>
            <a:off x="6245587" y="397520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eaLnBrk="1" hangingPunct="1">
              <a:spcBef>
                <a:spcPct val="50000"/>
              </a:spcBef>
              <a:buFontTx/>
              <a:buNone/>
            </a:pPr>
            <a:r>
              <a:rPr lang="en-GB" altLang="en-US" dirty="0">
                <a:solidFill>
                  <a:srgbClr val="CC3399"/>
                </a:solidFill>
              </a:rPr>
              <a:t>0</a:t>
            </a:r>
          </a:p>
        </p:txBody>
      </p:sp>
      <p:sp>
        <p:nvSpPr>
          <p:cNvPr id="37" name="Text Box 26"/>
          <p:cNvSpPr txBox="1">
            <a:spLocks noChangeArrowheads="1"/>
          </p:cNvSpPr>
          <p:nvPr/>
        </p:nvSpPr>
        <p:spPr bwMode="auto">
          <a:xfrm>
            <a:off x="8697189" y="450165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eaLnBrk="1" hangingPunct="1">
              <a:spcBef>
                <a:spcPct val="50000"/>
              </a:spcBef>
              <a:buFontTx/>
              <a:buNone/>
            </a:pPr>
            <a:r>
              <a:rPr lang="en-GB" altLang="en-US" dirty="0">
                <a:solidFill>
                  <a:srgbClr val="CC3399"/>
                </a:solidFill>
              </a:rPr>
              <a:t>0</a:t>
            </a:r>
          </a:p>
        </p:txBody>
      </p:sp>
      <p:sp>
        <p:nvSpPr>
          <p:cNvPr id="38" name="Rectangle 27"/>
          <p:cNvSpPr>
            <a:spLocks noChangeArrowheads="1"/>
          </p:cNvSpPr>
          <p:nvPr/>
        </p:nvSpPr>
        <p:spPr bwMode="auto">
          <a:xfrm>
            <a:off x="5504747" y="2580556"/>
            <a:ext cx="5334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algn="ctr" eaLnBrk="1" hangingPunct="1">
              <a:spcBef>
                <a:spcPct val="0"/>
              </a:spcBef>
              <a:buFontTx/>
              <a:buNone/>
            </a:pPr>
            <a:r>
              <a:rPr lang="en-GB" altLang="en-US"/>
              <a:t>B</a:t>
            </a:r>
          </a:p>
        </p:txBody>
      </p:sp>
      <p:sp>
        <p:nvSpPr>
          <p:cNvPr id="39" name="Rectangle 28"/>
          <p:cNvSpPr>
            <a:spLocks noChangeArrowheads="1"/>
          </p:cNvSpPr>
          <p:nvPr/>
        </p:nvSpPr>
        <p:spPr bwMode="auto">
          <a:xfrm>
            <a:off x="5504747" y="2047156"/>
            <a:ext cx="5334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algn="ctr" eaLnBrk="1" hangingPunct="1">
              <a:spcBef>
                <a:spcPct val="0"/>
              </a:spcBef>
              <a:buFontTx/>
              <a:buNone/>
            </a:pPr>
            <a:r>
              <a:rPr lang="en-GB" altLang="en-US"/>
              <a:t>C</a:t>
            </a:r>
          </a:p>
        </p:txBody>
      </p:sp>
      <p:sp>
        <p:nvSpPr>
          <p:cNvPr id="40" name="Rectangle 29"/>
          <p:cNvSpPr>
            <a:spLocks noChangeArrowheads="1"/>
          </p:cNvSpPr>
          <p:nvPr/>
        </p:nvSpPr>
        <p:spPr bwMode="auto">
          <a:xfrm>
            <a:off x="5504747" y="1513756"/>
            <a:ext cx="5334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algn="ctr" eaLnBrk="1" hangingPunct="1">
              <a:spcBef>
                <a:spcPct val="0"/>
              </a:spcBef>
              <a:buFontTx/>
              <a:buNone/>
            </a:pPr>
            <a:r>
              <a:rPr lang="en-GB" altLang="en-US"/>
              <a:t>D</a:t>
            </a:r>
          </a:p>
        </p:txBody>
      </p:sp>
      <p:sp>
        <p:nvSpPr>
          <p:cNvPr id="41" name="Line 30"/>
          <p:cNvSpPr>
            <a:spLocks noChangeShapeType="1"/>
          </p:cNvSpPr>
          <p:nvPr/>
        </p:nvSpPr>
        <p:spPr bwMode="auto">
          <a:xfrm>
            <a:off x="5199949" y="3113958"/>
            <a:ext cx="1947863" cy="47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Rectangle 31"/>
          <p:cNvSpPr>
            <a:spLocks noChangeArrowheads="1"/>
          </p:cNvSpPr>
          <p:nvPr/>
        </p:nvSpPr>
        <p:spPr bwMode="auto">
          <a:xfrm>
            <a:off x="6266747" y="2580556"/>
            <a:ext cx="5334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algn="ctr" eaLnBrk="1" hangingPunct="1">
              <a:spcBef>
                <a:spcPct val="0"/>
              </a:spcBef>
              <a:buFontTx/>
              <a:buNone/>
            </a:pPr>
            <a:r>
              <a:rPr lang="en-GB" altLang="en-US"/>
              <a:t>A</a:t>
            </a:r>
          </a:p>
        </p:txBody>
      </p:sp>
      <p:sp>
        <p:nvSpPr>
          <p:cNvPr id="43" name="Text Box 32"/>
          <p:cNvSpPr txBox="1">
            <a:spLocks noChangeArrowheads="1"/>
          </p:cNvSpPr>
          <p:nvPr/>
        </p:nvSpPr>
        <p:spPr bwMode="auto">
          <a:xfrm>
            <a:off x="4971349" y="191085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eaLnBrk="1" hangingPunct="1">
              <a:spcBef>
                <a:spcPct val="50000"/>
              </a:spcBef>
              <a:buFontTx/>
              <a:buNone/>
            </a:pPr>
            <a:r>
              <a:rPr lang="en-GB" altLang="en-US">
                <a:solidFill>
                  <a:srgbClr val="CC3399"/>
                </a:solidFill>
              </a:rPr>
              <a:t>2</a:t>
            </a:r>
          </a:p>
        </p:txBody>
      </p:sp>
      <p:cxnSp>
        <p:nvCxnSpPr>
          <p:cNvPr id="46" name="Straight Arrow Connector 45"/>
          <p:cNvCxnSpPr/>
          <p:nvPr/>
        </p:nvCxnSpPr>
        <p:spPr>
          <a:xfrm>
            <a:off x="3106883" y="2265365"/>
            <a:ext cx="1203702"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6266747" y="3276787"/>
            <a:ext cx="0" cy="607156"/>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4448512" y="3139754"/>
            <a:ext cx="522837" cy="480443"/>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626444" y="3113956"/>
            <a:ext cx="414335" cy="535855"/>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Text Box 46"/>
          <p:cNvSpPr txBox="1">
            <a:spLocks noChangeArrowheads="1"/>
          </p:cNvSpPr>
          <p:nvPr/>
        </p:nvSpPr>
        <p:spPr bwMode="auto">
          <a:xfrm>
            <a:off x="266152" y="4866422"/>
            <a:ext cx="164296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eaLnBrk="1" hangingPunct="1">
              <a:spcBef>
                <a:spcPct val="0"/>
              </a:spcBef>
              <a:buFontTx/>
              <a:buNone/>
            </a:pPr>
            <a:r>
              <a:rPr lang="en-GB" altLang="en-US" sz="2000" dirty="0">
                <a:solidFill>
                  <a:srgbClr val="0000FF"/>
                </a:solidFill>
                <a:latin typeface="+mn-lt"/>
              </a:rPr>
              <a:t>Local heuristic</a:t>
            </a:r>
            <a:r>
              <a:rPr lang="en-GB" altLang="en-US" sz="2000" dirty="0">
                <a:latin typeface="+mn-lt"/>
              </a:rPr>
              <a:t>: </a:t>
            </a:r>
          </a:p>
        </p:txBody>
      </p:sp>
      <p:sp>
        <p:nvSpPr>
          <p:cNvPr id="3" name="Rectangle 2"/>
          <p:cNvSpPr/>
          <p:nvPr/>
        </p:nvSpPr>
        <p:spPr>
          <a:xfrm>
            <a:off x="9666107" y="811806"/>
            <a:ext cx="2286000" cy="2468880"/>
          </a:xfrm>
          <a:prstGeom prst="rect">
            <a:avLst/>
          </a:prstGeom>
          <a:noFill/>
          <a:ln>
            <a:solidFill>
              <a:srgbClr val="CC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824390" y="2688461"/>
            <a:ext cx="459637" cy="369332"/>
          </a:xfrm>
          <a:prstGeom prst="rect">
            <a:avLst/>
          </a:prstGeom>
          <a:noFill/>
        </p:spPr>
        <p:txBody>
          <a:bodyPr wrap="square" rtlCol="0">
            <a:spAutoFit/>
          </a:bodyPr>
          <a:lstStyle/>
          <a:p>
            <a:r>
              <a:rPr lang="en-US" dirty="0" smtClean="0">
                <a:solidFill>
                  <a:srgbClr val="CC3399"/>
                </a:solidFill>
              </a:rPr>
              <a:t>+1</a:t>
            </a:r>
            <a:endParaRPr lang="en-US" dirty="0">
              <a:solidFill>
                <a:srgbClr val="CC3399"/>
              </a:solidFill>
            </a:endParaRPr>
          </a:p>
        </p:txBody>
      </p:sp>
      <p:sp>
        <p:nvSpPr>
          <p:cNvPr id="48" name="TextBox 47"/>
          <p:cNvSpPr txBox="1"/>
          <p:nvPr/>
        </p:nvSpPr>
        <p:spPr>
          <a:xfrm>
            <a:off x="6038147" y="2119963"/>
            <a:ext cx="459637" cy="369332"/>
          </a:xfrm>
          <a:prstGeom prst="rect">
            <a:avLst/>
          </a:prstGeom>
          <a:noFill/>
        </p:spPr>
        <p:txBody>
          <a:bodyPr wrap="square" rtlCol="0">
            <a:spAutoFit/>
          </a:bodyPr>
          <a:lstStyle/>
          <a:p>
            <a:r>
              <a:rPr lang="en-US" dirty="0" smtClean="0">
                <a:solidFill>
                  <a:srgbClr val="CC3399"/>
                </a:solidFill>
              </a:rPr>
              <a:t>+1</a:t>
            </a:r>
            <a:endParaRPr lang="en-US" dirty="0">
              <a:solidFill>
                <a:srgbClr val="CC3399"/>
              </a:solidFill>
            </a:endParaRPr>
          </a:p>
        </p:txBody>
      </p:sp>
      <p:sp>
        <p:nvSpPr>
          <p:cNvPr id="50" name="TextBox 49"/>
          <p:cNvSpPr txBox="1"/>
          <p:nvPr/>
        </p:nvSpPr>
        <p:spPr>
          <a:xfrm>
            <a:off x="6047404" y="1677824"/>
            <a:ext cx="459637" cy="369332"/>
          </a:xfrm>
          <a:prstGeom prst="rect">
            <a:avLst/>
          </a:prstGeom>
          <a:noFill/>
        </p:spPr>
        <p:txBody>
          <a:bodyPr wrap="square" rtlCol="0">
            <a:spAutoFit/>
          </a:bodyPr>
          <a:lstStyle/>
          <a:p>
            <a:r>
              <a:rPr lang="en-US" dirty="0" smtClean="0">
                <a:solidFill>
                  <a:srgbClr val="CC3399"/>
                </a:solidFill>
              </a:rPr>
              <a:t>+1</a:t>
            </a:r>
            <a:endParaRPr lang="en-US" dirty="0">
              <a:solidFill>
                <a:srgbClr val="CC3399"/>
              </a:solidFill>
            </a:endParaRPr>
          </a:p>
        </p:txBody>
      </p:sp>
      <p:sp>
        <p:nvSpPr>
          <p:cNvPr id="51" name="TextBox 50"/>
          <p:cNvSpPr txBox="1"/>
          <p:nvPr/>
        </p:nvSpPr>
        <p:spPr>
          <a:xfrm>
            <a:off x="5158511" y="2662590"/>
            <a:ext cx="459637" cy="369332"/>
          </a:xfrm>
          <a:prstGeom prst="rect">
            <a:avLst/>
          </a:prstGeom>
          <a:noFill/>
        </p:spPr>
        <p:txBody>
          <a:bodyPr wrap="square" rtlCol="0">
            <a:spAutoFit/>
          </a:bodyPr>
          <a:lstStyle/>
          <a:p>
            <a:r>
              <a:rPr lang="en-US" dirty="0" smtClean="0">
                <a:solidFill>
                  <a:srgbClr val="0070C0"/>
                </a:solidFill>
              </a:rPr>
              <a:t>-1</a:t>
            </a:r>
            <a:endParaRPr lang="en-US" dirty="0">
              <a:solidFill>
                <a:srgbClr val="0070C0"/>
              </a:solidFill>
            </a:endParaRPr>
          </a:p>
        </p:txBody>
      </p:sp>
    </p:spTree>
    <p:extLst>
      <p:ext uri="{BB962C8B-B14F-4D97-AF65-F5344CB8AC3E}">
        <p14:creationId xmlns:p14="http://schemas.microsoft.com/office/powerpoint/2010/main" val="2924450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xEl>
                                              <p:pRg st="0" end="0"/>
                                            </p:txEl>
                                          </p:spTgt>
                                        </p:tgtEl>
                                        <p:attrNameLst>
                                          <p:attrName>style.visibility</p:attrName>
                                        </p:attrNameLst>
                                      </p:cBhvr>
                                      <p:to>
                                        <p:strVal val="visible"/>
                                      </p:to>
                                    </p:set>
                                    <p:animEffect transition="in" filter="fade">
                                      <p:cBhvr>
                                        <p:cTn id="7" dur="500"/>
                                        <p:tgtEl>
                                          <p:spTgt spid="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left)">
                                      <p:cBhvr>
                                        <p:cTn id="12" dur="10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500"/>
                                        <p:tgtEl>
                                          <p:spTgt spid="4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500"/>
                                        <p:tgtEl>
                                          <p:spTgt spid="43"/>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wipe(up)">
                                      <p:cBhvr>
                                        <p:cTn id="53" dur="1000"/>
                                        <p:tgtEl>
                                          <p:spTgt spid="4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500"/>
                                        <p:tgtEl>
                                          <p:spTgt spid="24"/>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nodeType="click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wipe(up)">
                                      <p:cBhvr>
                                        <p:cTn id="75" dur="1000"/>
                                        <p:tgtEl>
                                          <p:spTgt spid="47"/>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500"/>
                                        <p:tgtEl>
                                          <p:spTgt spid="2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fade">
                                      <p:cBhvr>
                                        <p:cTn id="83" dur="500"/>
                                        <p:tgtEl>
                                          <p:spTgt spid="26"/>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fade">
                                      <p:cBhvr>
                                        <p:cTn id="86" dur="500"/>
                                        <p:tgtEl>
                                          <p:spTgt spid="27"/>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8"/>
                                        </p:tgtEl>
                                        <p:attrNameLst>
                                          <p:attrName>style.visibility</p:attrName>
                                        </p:attrNameLst>
                                      </p:cBhvr>
                                      <p:to>
                                        <p:strVal val="visible"/>
                                      </p:to>
                                    </p:set>
                                    <p:animEffect transition="in" filter="fade">
                                      <p:cBhvr>
                                        <p:cTn id="89" dur="500"/>
                                        <p:tgtEl>
                                          <p:spTgt spid="2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9"/>
                                        </p:tgtEl>
                                        <p:attrNameLst>
                                          <p:attrName>style.visibility</p:attrName>
                                        </p:attrNameLst>
                                      </p:cBhvr>
                                      <p:to>
                                        <p:strVal val="visible"/>
                                      </p:to>
                                    </p:set>
                                    <p:animEffect transition="in" filter="fade">
                                      <p:cBhvr>
                                        <p:cTn id="92" dur="500"/>
                                        <p:tgtEl>
                                          <p:spTgt spid="29"/>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nodeType="clickEffect">
                                  <p:stCondLst>
                                    <p:cond delay="0"/>
                                  </p:stCondLst>
                                  <p:childTnLst>
                                    <p:set>
                                      <p:cBhvr>
                                        <p:cTn id="96" dur="1" fill="hold">
                                          <p:stCondLst>
                                            <p:cond delay="0"/>
                                          </p:stCondLst>
                                        </p:cTn>
                                        <p:tgtEl>
                                          <p:spTgt spid="53"/>
                                        </p:tgtEl>
                                        <p:attrNameLst>
                                          <p:attrName>style.visibility</p:attrName>
                                        </p:attrNameLst>
                                      </p:cBhvr>
                                      <p:to>
                                        <p:strVal val="visible"/>
                                      </p:to>
                                    </p:set>
                                    <p:animEffect transition="in" filter="wipe(up)">
                                      <p:cBhvr>
                                        <p:cTn id="97" dur="1000"/>
                                        <p:tgtEl>
                                          <p:spTgt spid="53"/>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fade">
                                      <p:cBhvr>
                                        <p:cTn id="102" dur="500"/>
                                        <p:tgtEl>
                                          <p:spTgt spid="3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500"/>
                                        <p:tgtEl>
                                          <p:spTgt spid="31"/>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2"/>
                                        </p:tgtEl>
                                        <p:attrNameLst>
                                          <p:attrName>style.visibility</p:attrName>
                                        </p:attrNameLst>
                                      </p:cBhvr>
                                      <p:to>
                                        <p:strVal val="visible"/>
                                      </p:to>
                                    </p:set>
                                    <p:animEffect transition="in" filter="fade">
                                      <p:cBhvr>
                                        <p:cTn id="108" dur="500"/>
                                        <p:tgtEl>
                                          <p:spTgt spid="32"/>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34"/>
                                        </p:tgtEl>
                                        <p:attrNameLst>
                                          <p:attrName>style.visibility</p:attrName>
                                        </p:attrNameLst>
                                      </p:cBhvr>
                                      <p:to>
                                        <p:strVal val="visible"/>
                                      </p:to>
                                    </p:set>
                                    <p:animEffect transition="in" filter="fade">
                                      <p:cBhvr>
                                        <p:cTn id="111" dur="500"/>
                                        <p:tgtEl>
                                          <p:spTgt spid="34"/>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33"/>
                                        </p:tgtEl>
                                        <p:attrNameLst>
                                          <p:attrName>style.visibility</p:attrName>
                                        </p:attrNameLst>
                                      </p:cBhvr>
                                      <p:to>
                                        <p:strVal val="visible"/>
                                      </p:to>
                                    </p:set>
                                    <p:animEffect transition="in" filter="fade">
                                      <p:cBhvr>
                                        <p:cTn id="114" dur="500"/>
                                        <p:tgtEl>
                                          <p:spTgt spid="33"/>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35"/>
                                        </p:tgtEl>
                                        <p:attrNameLst>
                                          <p:attrName>style.visibility</p:attrName>
                                        </p:attrNameLst>
                                      </p:cBhvr>
                                      <p:to>
                                        <p:strVal val="visible"/>
                                      </p:to>
                                    </p:set>
                                    <p:animEffect transition="in" filter="fade">
                                      <p:cBhvr>
                                        <p:cTn id="119" dur="500"/>
                                        <p:tgtEl>
                                          <p:spTgt spid="35"/>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36"/>
                                        </p:tgtEl>
                                        <p:attrNameLst>
                                          <p:attrName>style.visibility</p:attrName>
                                        </p:attrNameLst>
                                      </p:cBhvr>
                                      <p:to>
                                        <p:strVal val="visible"/>
                                      </p:to>
                                    </p:set>
                                    <p:animEffect transition="in" filter="fade">
                                      <p:cBhvr>
                                        <p:cTn id="122" dur="500"/>
                                        <p:tgtEl>
                                          <p:spTgt spid="36"/>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7"/>
                                        </p:tgtEl>
                                        <p:attrNameLst>
                                          <p:attrName>style.visibility</p:attrName>
                                        </p:attrNameLst>
                                      </p:cBhvr>
                                      <p:to>
                                        <p:strVal val="visible"/>
                                      </p:to>
                                    </p:set>
                                    <p:animEffect transition="in" filter="fade">
                                      <p:cBhvr>
                                        <p:cTn id="12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p:bldP spid="36" grpId="0"/>
      <p:bldP spid="37" grpId="0"/>
      <p:bldP spid="38" grpId="0" animBg="1"/>
      <p:bldP spid="39" grpId="0" animBg="1"/>
      <p:bldP spid="40" grpId="0" animBg="1"/>
      <p:bldP spid="41" grpId="0" animBg="1"/>
      <p:bldP spid="42" grpId="0" animBg="1"/>
      <p:bldP spid="43" grpId="0"/>
      <p:bldP spid="14" grpId="0"/>
      <p:bldP spid="48" grpId="0"/>
      <p:bldP spid="50" grpId="0"/>
      <p:bldP spid="5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Hill Climbing </a:t>
            </a:r>
            <a:r>
              <a:rPr lang="en-US" dirty="0" smtClean="0"/>
              <a:t>Example - Blocks </a:t>
            </a:r>
            <a:r>
              <a:rPr lang="en-US" dirty="0"/>
              <a:t>World </a:t>
            </a:r>
            <a:r>
              <a:rPr lang="en-US" dirty="0" smtClean="0"/>
              <a:t>Problem </a:t>
            </a:r>
            <a:endParaRPr lang="en-US" dirty="0"/>
          </a:p>
        </p:txBody>
      </p:sp>
      <p:sp>
        <p:nvSpPr>
          <p:cNvPr id="4" name="Rectangle 3"/>
          <p:cNvSpPr>
            <a:spLocks noChangeArrowheads="1"/>
          </p:cNvSpPr>
          <p:nvPr/>
        </p:nvSpPr>
        <p:spPr bwMode="auto">
          <a:xfrm>
            <a:off x="4433455" y="2580409"/>
            <a:ext cx="5334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algn="ctr" eaLnBrk="1" hangingPunct="1">
              <a:spcBef>
                <a:spcPct val="0"/>
              </a:spcBef>
              <a:buFontTx/>
              <a:buNone/>
            </a:pPr>
            <a:r>
              <a:rPr lang="en-GB" altLang="en-US"/>
              <a:t>B</a:t>
            </a:r>
          </a:p>
        </p:txBody>
      </p:sp>
      <p:sp>
        <p:nvSpPr>
          <p:cNvPr id="5" name="Rectangle 4"/>
          <p:cNvSpPr>
            <a:spLocks noChangeArrowheads="1"/>
          </p:cNvSpPr>
          <p:nvPr/>
        </p:nvSpPr>
        <p:spPr bwMode="auto">
          <a:xfrm>
            <a:off x="4433455" y="2047009"/>
            <a:ext cx="5334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algn="ctr" eaLnBrk="1" hangingPunct="1">
              <a:spcBef>
                <a:spcPct val="0"/>
              </a:spcBef>
              <a:buFontTx/>
              <a:buNone/>
            </a:pPr>
            <a:r>
              <a:rPr lang="en-GB" altLang="en-US"/>
              <a:t>C</a:t>
            </a:r>
          </a:p>
        </p:txBody>
      </p:sp>
      <p:sp>
        <p:nvSpPr>
          <p:cNvPr id="6" name="Rectangle 5"/>
          <p:cNvSpPr>
            <a:spLocks noChangeArrowheads="1"/>
          </p:cNvSpPr>
          <p:nvPr/>
        </p:nvSpPr>
        <p:spPr bwMode="auto">
          <a:xfrm>
            <a:off x="4433455" y="1513609"/>
            <a:ext cx="5334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algn="ctr" eaLnBrk="1" hangingPunct="1">
              <a:spcBef>
                <a:spcPct val="0"/>
              </a:spcBef>
              <a:buFontTx/>
              <a:buNone/>
            </a:pPr>
            <a:r>
              <a:rPr lang="en-GB" altLang="en-US"/>
              <a:t>D</a:t>
            </a:r>
          </a:p>
        </p:txBody>
      </p:sp>
      <p:sp>
        <p:nvSpPr>
          <p:cNvPr id="7" name="Line 6"/>
          <p:cNvSpPr>
            <a:spLocks noChangeShapeType="1"/>
          </p:cNvSpPr>
          <p:nvPr/>
        </p:nvSpPr>
        <p:spPr bwMode="auto">
          <a:xfrm>
            <a:off x="3671455" y="3113809"/>
            <a:ext cx="1947863" cy="47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Rectangle 7"/>
          <p:cNvSpPr>
            <a:spLocks noChangeArrowheads="1"/>
          </p:cNvSpPr>
          <p:nvPr/>
        </p:nvSpPr>
        <p:spPr bwMode="auto">
          <a:xfrm>
            <a:off x="6871855" y="2580409"/>
            <a:ext cx="5334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algn="ctr" eaLnBrk="1" hangingPunct="1">
              <a:spcBef>
                <a:spcPct val="0"/>
              </a:spcBef>
              <a:buFontTx/>
              <a:buNone/>
            </a:pPr>
            <a:r>
              <a:rPr lang="en-GB" altLang="en-US"/>
              <a:t>A</a:t>
            </a:r>
          </a:p>
        </p:txBody>
      </p:sp>
      <p:sp>
        <p:nvSpPr>
          <p:cNvPr id="9" name="Rectangle 8"/>
          <p:cNvSpPr>
            <a:spLocks noChangeArrowheads="1"/>
          </p:cNvSpPr>
          <p:nvPr/>
        </p:nvSpPr>
        <p:spPr bwMode="auto">
          <a:xfrm>
            <a:off x="6871855" y="2047009"/>
            <a:ext cx="5334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algn="ctr" eaLnBrk="1" hangingPunct="1">
              <a:spcBef>
                <a:spcPct val="0"/>
              </a:spcBef>
              <a:buFontTx/>
              <a:buNone/>
            </a:pPr>
            <a:r>
              <a:rPr lang="en-GB" altLang="en-US"/>
              <a:t>B</a:t>
            </a:r>
          </a:p>
        </p:txBody>
      </p:sp>
      <p:sp>
        <p:nvSpPr>
          <p:cNvPr id="10" name="Rectangle 9"/>
          <p:cNvSpPr>
            <a:spLocks noChangeArrowheads="1"/>
          </p:cNvSpPr>
          <p:nvPr/>
        </p:nvSpPr>
        <p:spPr bwMode="auto">
          <a:xfrm>
            <a:off x="6871855" y="1513609"/>
            <a:ext cx="5334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algn="ctr" eaLnBrk="1" hangingPunct="1">
              <a:spcBef>
                <a:spcPct val="0"/>
              </a:spcBef>
              <a:buFontTx/>
              <a:buNone/>
            </a:pPr>
            <a:r>
              <a:rPr lang="en-GB" altLang="en-US"/>
              <a:t>C</a:t>
            </a:r>
          </a:p>
        </p:txBody>
      </p:sp>
      <p:sp>
        <p:nvSpPr>
          <p:cNvPr id="11" name="Line 10"/>
          <p:cNvSpPr>
            <a:spLocks noChangeShapeType="1"/>
          </p:cNvSpPr>
          <p:nvPr/>
        </p:nvSpPr>
        <p:spPr bwMode="auto">
          <a:xfrm>
            <a:off x="6186055" y="3113809"/>
            <a:ext cx="1947863" cy="47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Text Box 11"/>
          <p:cNvSpPr txBox="1">
            <a:spLocks noChangeArrowheads="1"/>
          </p:cNvSpPr>
          <p:nvPr/>
        </p:nvSpPr>
        <p:spPr bwMode="auto">
          <a:xfrm>
            <a:off x="3442855" y="904009"/>
            <a:ext cx="914400" cy="3968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eaLnBrk="1" hangingPunct="1">
              <a:spcBef>
                <a:spcPct val="50000"/>
              </a:spcBef>
              <a:buFontTx/>
              <a:buNone/>
            </a:pPr>
            <a:r>
              <a:rPr lang="en-GB" altLang="en-US" sz="2000" dirty="0">
                <a:solidFill>
                  <a:srgbClr val="0000FF"/>
                </a:solidFill>
              </a:rPr>
              <a:t>Start</a:t>
            </a:r>
          </a:p>
        </p:txBody>
      </p:sp>
      <p:sp>
        <p:nvSpPr>
          <p:cNvPr id="13" name="Text Box 12"/>
          <p:cNvSpPr txBox="1">
            <a:spLocks noChangeArrowheads="1"/>
          </p:cNvSpPr>
          <p:nvPr/>
        </p:nvSpPr>
        <p:spPr bwMode="auto">
          <a:xfrm>
            <a:off x="5881255" y="904009"/>
            <a:ext cx="914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eaLnBrk="1" hangingPunct="1">
              <a:spcBef>
                <a:spcPct val="50000"/>
              </a:spcBef>
              <a:buFontTx/>
              <a:buNone/>
            </a:pPr>
            <a:r>
              <a:rPr lang="en-GB" altLang="en-US" sz="2000">
                <a:solidFill>
                  <a:srgbClr val="0000FF"/>
                </a:solidFill>
              </a:rPr>
              <a:t>Goal</a:t>
            </a:r>
          </a:p>
        </p:txBody>
      </p:sp>
      <p:sp>
        <p:nvSpPr>
          <p:cNvPr id="15" name="Rectangle 14"/>
          <p:cNvSpPr>
            <a:spLocks noChangeArrowheads="1"/>
          </p:cNvSpPr>
          <p:nvPr/>
        </p:nvSpPr>
        <p:spPr bwMode="auto">
          <a:xfrm>
            <a:off x="4433455" y="980209"/>
            <a:ext cx="5334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algn="ctr" eaLnBrk="1" hangingPunct="1">
              <a:spcBef>
                <a:spcPct val="0"/>
              </a:spcBef>
              <a:buFontTx/>
              <a:buNone/>
            </a:pPr>
            <a:r>
              <a:rPr lang="en-GB" altLang="en-US"/>
              <a:t>A</a:t>
            </a:r>
          </a:p>
        </p:txBody>
      </p:sp>
      <p:sp>
        <p:nvSpPr>
          <p:cNvPr id="16" name="Rectangle 15"/>
          <p:cNvSpPr>
            <a:spLocks noChangeArrowheads="1"/>
          </p:cNvSpPr>
          <p:nvPr/>
        </p:nvSpPr>
        <p:spPr bwMode="auto">
          <a:xfrm>
            <a:off x="6871855" y="980209"/>
            <a:ext cx="5334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algn="ctr" eaLnBrk="1" hangingPunct="1">
              <a:spcBef>
                <a:spcPct val="0"/>
              </a:spcBef>
              <a:buFontTx/>
              <a:buNone/>
            </a:pPr>
            <a:r>
              <a:rPr lang="en-GB" altLang="en-US"/>
              <a:t>D</a:t>
            </a:r>
          </a:p>
        </p:txBody>
      </p:sp>
      <p:sp>
        <p:nvSpPr>
          <p:cNvPr id="17" name="Text Box 46"/>
          <p:cNvSpPr txBox="1">
            <a:spLocks noChangeArrowheads="1"/>
          </p:cNvSpPr>
          <p:nvPr/>
        </p:nvSpPr>
        <p:spPr bwMode="auto">
          <a:xfrm>
            <a:off x="878032" y="3484585"/>
            <a:ext cx="10006445"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a:spcBef>
                <a:spcPct val="0"/>
              </a:spcBef>
              <a:buNone/>
            </a:pPr>
            <a:r>
              <a:rPr lang="en-US" altLang="en-US" sz="2000" dirty="0">
                <a:solidFill>
                  <a:srgbClr val="AD1457"/>
                </a:solidFill>
                <a:latin typeface="+mn-lt"/>
              </a:rPr>
              <a:t>Global heuristic: </a:t>
            </a:r>
          </a:p>
          <a:p>
            <a:pPr>
              <a:spcBef>
                <a:spcPct val="0"/>
              </a:spcBef>
              <a:buNone/>
            </a:pPr>
            <a:r>
              <a:rPr lang="en-US" altLang="en-US" sz="2000" dirty="0">
                <a:latin typeface="+mn-lt"/>
              </a:rPr>
              <a:t>For each block that has the correct support structure:</a:t>
            </a:r>
          </a:p>
          <a:p>
            <a:pPr>
              <a:spcBef>
                <a:spcPct val="0"/>
              </a:spcBef>
              <a:buNone/>
            </a:pPr>
            <a:r>
              <a:rPr lang="en-US" altLang="en-US" sz="2000" dirty="0">
                <a:latin typeface="+mn-lt"/>
              </a:rPr>
              <a:t>                                          </a:t>
            </a:r>
            <a:r>
              <a:rPr lang="en-US" altLang="en-US" sz="2000" dirty="0">
                <a:solidFill>
                  <a:srgbClr val="CC3399"/>
                </a:solidFill>
                <a:latin typeface="+mn-lt"/>
              </a:rPr>
              <a:t>+1 </a:t>
            </a:r>
            <a:r>
              <a:rPr lang="en-US" altLang="en-US" sz="2000" dirty="0">
                <a:latin typeface="+mn-lt"/>
              </a:rPr>
              <a:t>to every block in the support structure. </a:t>
            </a:r>
          </a:p>
          <a:p>
            <a:pPr>
              <a:spcBef>
                <a:spcPct val="0"/>
              </a:spcBef>
              <a:buNone/>
            </a:pPr>
            <a:r>
              <a:rPr lang="en-US" altLang="en-US" sz="2000" dirty="0">
                <a:latin typeface="+mn-lt"/>
              </a:rPr>
              <a:t>For each block that has a wrong support structure: </a:t>
            </a:r>
          </a:p>
          <a:p>
            <a:pPr>
              <a:spcBef>
                <a:spcPct val="0"/>
              </a:spcBef>
              <a:buNone/>
            </a:pPr>
            <a:r>
              <a:rPr lang="en-US" altLang="en-US" sz="2000" dirty="0">
                <a:latin typeface="+mn-lt"/>
              </a:rPr>
              <a:t>                                           </a:t>
            </a:r>
            <a:r>
              <a:rPr lang="en-US" altLang="en-US" sz="2000" dirty="0">
                <a:solidFill>
                  <a:srgbClr val="CC3399"/>
                </a:solidFill>
                <a:latin typeface="+mn-lt"/>
              </a:rPr>
              <a:t>-1</a:t>
            </a:r>
            <a:r>
              <a:rPr lang="en-US" altLang="en-US" sz="2000" dirty="0">
                <a:latin typeface="+mn-lt"/>
              </a:rPr>
              <a:t> to every block in the support structure. </a:t>
            </a:r>
          </a:p>
        </p:txBody>
      </p:sp>
      <p:sp>
        <p:nvSpPr>
          <p:cNvPr id="18" name="Text Box 47"/>
          <p:cNvSpPr txBox="1">
            <a:spLocks noChangeArrowheads="1"/>
          </p:cNvSpPr>
          <p:nvPr/>
        </p:nvSpPr>
        <p:spPr bwMode="auto">
          <a:xfrm>
            <a:off x="3671455" y="124460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eaLnBrk="1" hangingPunct="1">
              <a:spcBef>
                <a:spcPct val="50000"/>
              </a:spcBef>
              <a:buFontTx/>
              <a:buNone/>
            </a:pPr>
            <a:r>
              <a:rPr lang="en-GB" altLang="en-US" dirty="0" smtClean="0">
                <a:solidFill>
                  <a:srgbClr val="CC3399"/>
                </a:solidFill>
              </a:rPr>
              <a:t>-6</a:t>
            </a:r>
            <a:endParaRPr lang="en-GB" altLang="en-US" dirty="0">
              <a:solidFill>
                <a:srgbClr val="CC3399"/>
              </a:solidFill>
            </a:endParaRPr>
          </a:p>
        </p:txBody>
      </p:sp>
      <p:sp>
        <p:nvSpPr>
          <p:cNvPr id="19" name="Text Box 49"/>
          <p:cNvSpPr txBox="1">
            <a:spLocks noChangeArrowheads="1"/>
          </p:cNvSpPr>
          <p:nvPr/>
        </p:nvSpPr>
        <p:spPr bwMode="auto">
          <a:xfrm>
            <a:off x="6096650" y="128500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eaLnBrk="1" hangingPunct="1">
              <a:spcBef>
                <a:spcPct val="50000"/>
              </a:spcBef>
              <a:buFontTx/>
              <a:buNone/>
            </a:pPr>
            <a:r>
              <a:rPr lang="en-GB" altLang="en-US" dirty="0" smtClean="0">
                <a:solidFill>
                  <a:srgbClr val="CC3399"/>
                </a:solidFill>
              </a:rPr>
              <a:t>6</a:t>
            </a:r>
            <a:endParaRPr lang="en-GB" altLang="en-US" dirty="0">
              <a:solidFill>
                <a:srgbClr val="CC3399"/>
              </a:solidFill>
            </a:endParaRPr>
          </a:p>
        </p:txBody>
      </p:sp>
      <p:sp>
        <p:nvSpPr>
          <p:cNvPr id="20" name="TextBox 19"/>
          <p:cNvSpPr txBox="1"/>
          <p:nvPr/>
        </p:nvSpPr>
        <p:spPr>
          <a:xfrm>
            <a:off x="7376895" y="2129682"/>
            <a:ext cx="459637" cy="369332"/>
          </a:xfrm>
          <a:prstGeom prst="rect">
            <a:avLst/>
          </a:prstGeom>
          <a:noFill/>
        </p:spPr>
        <p:txBody>
          <a:bodyPr wrap="square" rtlCol="0">
            <a:spAutoFit/>
          </a:bodyPr>
          <a:lstStyle/>
          <a:p>
            <a:r>
              <a:rPr lang="en-US" dirty="0" smtClean="0">
                <a:solidFill>
                  <a:srgbClr val="CC3399"/>
                </a:solidFill>
              </a:rPr>
              <a:t>+1</a:t>
            </a:r>
            <a:endParaRPr lang="en-US" dirty="0">
              <a:solidFill>
                <a:srgbClr val="CC3399"/>
              </a:solidFill>
            </a:endParaRPr>
          </a:p>
        </p:txBody>
      </p:sp>
      <p:sp>
        <p:nvSpPr>
          <p:cNvPr id="21" name="TextBox 20"/>
          <p:cNvSpPr txBox="1"/>
          <p:nvPr/>
        </p:nvSpPr>
        <p:spPr>
          <a:xfrm>
            <a:off x="7376895" y="1596920"/>
            <a:ext cx="459637" cy="369332"/>
          </a:xfrm>
          <a:prstGeom prst="rect">
            <a:avLst/>
          </a:prstGeom>
          <a:noFill/>
        </p:spPr>
        <p:txBody>
          <a:bodyPr wrap="square" rtlCol="0">
            <a:spAutoFit/>
          </a:bodyPr>
          <a:lstStyle/>
          <a:p>
            <a:r>
              <a:rPr lang="en-US" dirty="0" smtClean="0">
                <a:solidFill>
                  <a:srgbClr val="CC3399"/>
                </a:solidFill>
              </a:rPr>
              <a:t>+2</a:t>
            </a:r>
            <a:endParaRPr lang="en-US" dirty="0">
              <a:solidFill>
                <a:srgbClr val="CC3399"/>
              </a:solidFill>
            </a:endParaRPr>
          </a:p>
        </p:txBody>
      </p:sp>
      <p:sp>
        <p:nvSpPr>
          <p:cNvPr id="22" name="TextBox 21"/>
          <p:cNvSpPr txBox="1"/>
          <p:nvPr/>
        </p:nvSpPr>
        <p:spPr>
          <a:xfrm>
            <a:off x="7376895" y="1064158"/>
            <a:ext cx="459637" cy="369332"/>
          </a:xfrm>
          <a:prstGeom prst="rect">
            <a:avLst/>
          </a:prstGeom>
          <a:noFill/>
        </p:spPr>
        <p:txBody>
          <a:bodyPr wrap="square" rtlCol="0">
            <a:spAutoFit/>
          </a:bodyPr>
          <a:lstStyle/>
          <a:p>
            <a:r>
              <a:rPr lang="en-US" dirty="0" smtClean="0">
                <a:solidFill>
                  <a:srgbClr val="CC3399"/>
                </a:solidFill>
              </a:rPr>
              <a:t>+3</a:t>
            </a:r>
            <a:endParaRPr lang="en-US" dirty="0">
              <a:solidFill>
                <a:srgbClr val="CC3399"/>
              </a:solidFill>
            </a:endParaRPr>
          </a:p>
        </p:txBody>
      </p:sp>
      <p:sp>
        <p:nvSpPr>
          <p:cNvPr id="23" name="TextBox 22"/>
          <p:cNvSpPr txBox="1"/>
          <p:nvPr/>
        </p:nvSpPr>
        <p:spPr>
          <a:xfrm>
            <a:off x="7475095" y="2621745"/>
            <a:ext cx="263236" cy="369332"/>
          </a:xfrm>
          <a:prstGeom prst="rect">
            <a:avLst/>
          </a:prstGeom>
          <a:noFill/>
        </p:spPr>
        <p:txBody>
          <a:bodyPr wrap="square" rtlCol="0">
            <a:spAutoFit/>
          </a:bodyPr>
          <a:lstStyle/>
          <a:p>
            <a:r>
              <a:rPr lang="en-US" dirty="0" smtClean="0">
                <a:solidFill>
                  <a:srgbClr val="CC3399"/>
                </a:solidFill>
              </a:rPr>
              <a:t>0</a:t>
            </a:r>
            <a:endParaRPr lang="en-US" dirty="0">
              <a:solidFill>
                <a:srgbClr val="CC3399"/>
              </a:solidFill>
            </a:endParaRPr>
          </a:p>
        </p:txBody>
      </p:sp>
      <p:sp>
        <p:nvSpPr>
          <p:cNvPr id="24" name="TextBox 23"/>
          <p:cNvSpPr txBox="1"/>
          <p:nvPr/>
        </p:nvSpPr>
        <p:spPr>
          <a:xfrm>
            <a:off x="4969668" y="2158547"/>
            <a:ext cx="459637" cy="369332"/>
          </a:xfrm>
          <a:prstGeom prst="rect">
            <a:avLst/>
          </a:prstGeom>
          <a:noFill/>
        </p:spPr>
        <p:txBody>
          <a:bodyPr wrap="square" rtlCol="0">
            <a:spAutoFit/>
          </a:bodyPr>
          <a:lstStyle/>
          <a:p>
            <a:r>
              <a:rPr lang="en-US" dirty="0" smtClean="0">
                <a:solidFill>
                  <a:srgbClr val="0070C0"/>
                </a:solidFill>
              </a:rPr>
              <a:t>-1</a:t>
            </a:r>
            <a:endParaRPr lang="en-US" dirty="0">
              <a:solidFill>
                <a:srgbClr val="0070C0"/>
              </a:solidFill>
            </a:endParaRPr>
          </a:p>
        </p:txBody>
      </p:sp>
      <p:sp>
        <p:nvSpPr>
          <p:cNvPr id="25" name="TextBox 24"/>
          <p:cNvSpPr txBox="1"/>
          <p:nvPr/>
        </p:nvSpPr>
        <p:spPr>
          <a:xfrm>
            <a:off x="4969668" y="1625785"/>
            <a:ext cx="459637" cy="369332"/>
          </a:xfrm>
          <a:prstGeom prst="rect">
            <a:avLst/>
          </a:prstGeom>
          <a:noFill/>
        </p:spPr>
        <p:txBody>
          <a:bodyPr wrap="square" rtlCol="0">
            <a:spAutoFit/>
          </a:bodyPr>
          <a:lstStyle/>
          <a:p>
            <a:r>
              <a:rPr lang="en-US" dirty="0" smtClean="0">
                <a:solidFill>
                  <a:srgbClr val="0070C0"/>
                </a:solidFill>
              </a:rPr>
              <a:t>-2</a:t>
            </a:r>
            <a:endParaRPr lang="en-US" dirty="0">
              <a:solidFill>
                <a:srgbClr val="0070C0"/>
              </a:solidFill>
            </a:endParaRPr>
          </a:p>
        </p:txBody>
      </p:sp>
      <p:sp>
        <p:nvSpPr>
          <p:cNvPr id="26" name="TextBox 25"/>
          <p:cNvSpPr txBox="1"/>
          <p:nvPr/>
        </p:nvSpPr>
        <p:spPr>
          <a:xfrm>
            <a:off x="4969668" y="1093023"/>
            <a:ext cx="459637" cy="369332"/>
          </a:xfrm>
          <a:prstGeom prst="rect">
            <a:avLst/>
          </a:prstGeom>
          <a:noFill/>
        </p:spPr>
        <p:txBody>
          <a:bodyPr wrap="square" rtlCol="0">
            <a:spAutoFit/>
          </a:bodyPr>
          <a:lstStyle/>
          <a:p>
            <a:r>
              <a:rPr lang="en-US" dirty="0" smtClean="0">
                <a:solidFill>
                  <a:srgbClr val="0070C0"/>
                </a:solidFill>
              </a:rPr>
              <a:t>-3</a:t>
            </a:r>
            <a:endParaRPr lang="en-US" dirty="0">
              <a:solidFill>
                <a:srgbClr val="0070C0"/>
              </a:solidFill>
            </a:endParaRPr>
          </a:p>
        </p:txBody>
      </p:sp>
      <p:sp>
        <p:nvSpPr>
          <p:cNvPr id="27" name="TextBox 26"/>
          <p:cNvSpPr txBox="1"/>
          <p:nvPr/>
        </p:nvSpPr>
        <p:spPr>
          <a:xfrm>
            <a:off x="5042405" y="2691308"/>
            <a:ext cx="459637" cy="369332"/>
          </a:xfrm>
          <a:prstGeom prst="rect">
            <a:avLst/>
          </a:prstGeom>
          <a:noFill/>
        </p:spPr>
        <p:txBody>
          <a:bodyPr wrap="square" rtlCol="0">
            <a:spAutoFit/>
          </a:bodyPr>
          <a:lstStyle/>
          <a:p>
            <a:r>
              <a:rPr lang="en-US" dirty="0" smtClean="0">
                <a:solidFill>
                  <a:srgbClr val="0070C0"/>
                </a:solidFill>
              </a:rPr>
              <a:t>0</a:t>
            </a:r>
            <a:endParaRPr lang="en-US" dirty="0">
              <a:solidFill>
                <a:srgbClr val="0070C0"/>
              </a:solidFill>
            </a:endParaRPr>
          </a:p>
        </p:txBody>
      </p:sp>
    </p:spTree>
    <p:extLst>
      <p:ext uri="{BB962C8B-B14F-4D97-AF65-F5344CB8AC3E}">
        <p14:creationId xmlns:p14="http://schemas.microsoft.com/office/powerpoint/2010/main" val="3995746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fade">
                                      <p:cBhvr>
                                        <p:cTn id="12" dur="500"/>
                                        <p:tgtEl>
                                          <p:spTgt spid="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xEl>
                                              <p:pRg st="2" end="2"/>
                                            </p:txEl>
                                          </p:spTgt>
                                        </p:tgtEl>
                                        <p:attrNameLst>
                                          <p:attrName>style.visibility</p:attrName>
                                        </p:attrNameLst>
                                      </p:cBhvr>
                                      <p:to>
                                        <p:strVal val="visible"/>
                                      </p:to>
                                    </p:set>
                                    <p:animEffect transition="in" filter="fade">
                                      <p:cBhvr>
                                        <p:cTn id="17" dur="500"/>
                                        <p:tgtEl>
                                          <p:spTgt spid="1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xEl>
                                              <p:pRg st="3" end="3"/>
                                            </p:txEl>
                                          </p:spTgt>
                                        </p:tgtEl>
                                        <p:attrNameLst>
                                          <p:attrName>style.visibility</p:attrName>
                                        </p:attrNameLst>
                                      </p:cBhvr>
                                      <p:to>
                                        <p:strVal val="visible"/>
                                      </p:to>
                                    </p:set>
                                    <p:animEffect transition="in" filter="fade">
                                      <p:cBhvr>
                                        <p:cTn id="22" dur="500"/>
                                        <p:tgtEl>
                                          <p:spTgt spid="1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xEl>
                                              <p:pRg st="4" end="4"/>
                                            </p:txEl>
                                          </p:spTgt>
                                        </p:tgtEl>
                                        <p:attrNameLst>
                                          <p:attrName>style.visibility</p:attrName>
                                        </p:attrNameLst>
                                      </p:cBhvr>
                                      <p:to>
                                        <p:strVal val="visible"/>
                                      </p:to>
                                    </p:set>
                                    <p:animEffect transition="in" filter="fade">
                                      <p:cBhvr>
                                        <p:cTn id="27" dur="500"/>
                                        <p:tgtEl>
                                          <p:spTgt spid="1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500"/>
                                        <p:tgtEl>
                                          <p:spTgt spid="20"/>
                                        </p:tgtEl>
                                      </p:cBhvr>
                                    </p:animEffec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P spid="23" grpId="0"/>
      <p:bldP spid="24" grpId="0"/>
      <p:bldP spid="25" grpId="0"/>
      <p:bldP spid="26" grpId="0"/>
      <p:bldP spid="2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Hill Climbing </a:t>
            </a:r>
            <a:r>
              <a:rPr lang="en-US" dirty="0" smtClean="0"/>
              <a:t>Example - Blocks </a:t>
            </a:r>
            <a:r>
              <a:rPr lang="en-US" dirty="0"/>
              <a:t>World </a:t>
            </a:r>
            <a:r>
              <a:rPr lang="en-US" dirty="0" smtClean="0"/>
              <a:t>Problem </a:t>
            </a:r>
            <a:endParaRPr lang="en-US" dirty="0"/>
          </a:p>
        </p:txBody>
      </p:sp>
      <p:sp>
        <p:nvSpPr>
          <p:cNvPr id="4" name="Rectangle 3"/>
          <p:cNvSpPr>
            <a:spLocks noChangeArrowheads="1"/>
          </p:cNvSpPr>
          <p:nvPr/>
        </p:nvSpPr>
        <p:spPr bwMode="auto">
          <a:xfrm>
            <a:off x="1749894" y="2573411"/>
            <a:ext cx="5334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algn="ctr" eaLnBrk="1" hangingPunct="1">
              <a:spcBef>
                <a:spcPct val="0"/>
              </a:spcBef>
              <a:buFontTx/>
              <a:buNone/>
            </a:pPr>
            <a:r>
              <a:rPr lang="en-GB" altLang="en-US"/>
              <a:t>B</a:t>
            </a:r>
          </a:p>
        </p:txBody>
      </p:sp>
      <p:sp>
        <p:nvSpPr>
          <p:cNvPr id="5" name="Rectangle 4"/>
          <p:cNvSpPr>
            <a:spLocks noChangeArrowheads="1"/>
          </p:cNvSpPr>
          <p:nvPr/>
        </p:nvSpPr>
        <p:spPr bwMode="auto">
          <a:xfrm>
            <a:off x="1749894" y="2040011"/>
            <a:ext cx="5334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algn="ctr" eaLnBrk="1" hangingPunct="1">
              <a:spcBef>
                <a:spcPct val="0"/>
              </a:spcBef>
              <a:buFontTx/>
              <a:buNone/>
            </a:pPr>
            <a:r>
              <a:rPr lang="en-GB" altLang="en-US"/>
              <a:t>C</a:t>
            </a:r>
          </a:p>
        </p:txBody>
      </p:sp>
      <p:sp>
        <p:nvSpPr>
          <p:cNvPr id="6" name="Rectangle 5"/>
          <p:cNvSpPr>
            <a:spLocks noChangeArrowheads="1"/>
          </p:cNvSpPr>
          <p:nvPr/>
        </p:nvSpPr>
        <p:spPr bwMode="auto">
          <a:xfrm>
            <a:off x="1749894" y="1506611"/>
            <a:ext cx="5334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algn="ctr" eaLnBrk="1" hangingPunct="1">
              <a:spcBef>
                <a:spcPct val="0"/>
              </a:spcBef>
              <a:buFontTx/>
              <a:buNone/>
            </a:pPr>
            <a:r>
              <a:rPr lang="en-GB" altLang="en-US"/>
              <a:t>D</a:t>
            </a:r>
          </a:p>
        </p:txBody>
      </p:sp>
      <p:sp>
        <p:nvSpPr>
          <p:cNvPr id="7" name="Line 6"/>
          <p:cNvSpPr>
            <a:spLocks noChangeShapeType="1"/>
          </p:cNvSpPr>
          <p:nvPr/>
        </p:nvSpPr>
        <p:spPr bwMode="auto">
          <a:xfrm>
            <a:off x="987894" y="3106811"/>
            <a:ext cx="1947863" cy="47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Rectangle 7"/>
          <p:cNvSpPr>
            <a:spLocks noChangeArrowheads="1"/>
          </p:cNvSpPr>
          <p:nvPr/>
        </p:nvSpPr>
        <p:spPr bwMode="auto">
          <a:xfrm>
            <a:off x="10664537" y="2575793"/>
            <a:ext cx="5334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algn="ctr" eaLnBrk="1" hangingPunct="1">
              <a:spcBef>
                <a:spcPct val="0"/>
              </a:spcBef>
              <a:buFontTx/>
              <a:buNone/>
            </a:pPr>
            <a:r>
              <a:rPr lang="en-GB" altLang="en-US"/>
              <a:t>A</a:t>
            </a:r>
          </a:p>
        </p:txBody>
      </p:sp>
      <p:sp>
        <p:nvSpPr>
          <p:cNvPr id="9" name="Rectangle 8"/>
          <p:cNvSpPr>
            <a:spLocks noChangeArrowheads="1"/>
          </p:cNvSpPr>
          <p:nvPr/>
        </p:nvSpPr>
        <p:spPr bwMode="auto">
          <a:xfrm>
            <a:off x="10664537" y="2042393"/>
            <a:ext cx="5334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algn="ctr" eaLnBrk="1" hangingPunct="1">
              <a:spcBef>
                <a:spcPct val="0"/>
              </a:spcBef>
              <a:buFontTx/>
              <a:buNone/>
            </a:pPr>
            <a:r>
              <a:rPr lang="en-GB" altLang="en-US"/>
              <a:t>B</a:t>
            </a:r>
          </a:p>
        </p:txBody>
      </p:sp>
      <p:sp>
        <p:nvSpPr>
          <p:cNvPr id="10" name="Rectangle 9"/>
          <p:cNvSpPr>
            <a:spLocks noChangeArrowheads="1"/>
          </p:cNvSpPr>
          <p:nvPr/>
        </p:nvSpPr>
        <p:spPr bwMode="auto">
          <a:xfrm>
            <a:off x="10664537" y="1508993"/>
            <a:ext cx="5334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algn="ctr" eaLnBrk="1" hangingPunct="1">
              <a:spcBef>
                <a:spcPct val="0"/>
              </a:spcBef>
              <a:buFontTx/>
              <a:buNone/>
            </a:pPr>
            <a:r>
              <a:rPr lang="en-GB" altLang="en-US"/>
              <a:t>C</a:t>
            </a:r>
          </a:p>
        </p:txBody>
      </p:sp>
      <p:sp>
        <p:nvSpPr>
          <p:cNvPr id="11" name="Line 10"/>
          <p:cNvSpPr>
            <a:spLocks noChangeShapeType="1"/>
          </p:cNvSpPr>
          <p:nvPr/>
        </p:nvSpPr>
        <p:spPr bwMode="auto">
          <a:xfrm>
            <a:off x="9978737" y="3109193"/>
            <a:ext cx="19478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Text Box 11"/>
          <p:cNvSpPr txBox="1">
            <a:spLocks noChangeArrowheads="1"/>
          </p:cNvSpPr>
          <p:nvPr/>
        </p:nvSpPr>
        <p:spPr bwMode="auto">
          <a:xfrm>
            <a:off x="759294" y="897011"/>
            <a:ext cx="914400" cy="3968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eaLnBrk="1" hangingPunct="1">
              <a:spcBef>
                <a:spcPct val="50000"/>
              </a:spcBef>
              <a:buFontTx/>
              <a:buNone/>
            </a:pPr>
            <a:r>
              <a:rPr lang="en-GB" altLang="en-US" sz="2000" dirty="0">
                <a:solidFill>
                  <a:srgbClr val="0000FF"/>
                </a:solidFill>
              </a:rPr>
              <a:t>Start</a:t>
            </a:r>
          </a:p>
        </p:txBody>
      </p:sp>
      <p:sp>
        <p:nvSpPr>
          <p:cNvPr id="13" name="Text Box 12"/>
          <p:cNvSpPr txBox="1">
            <a:spLocks noChangeArrowheads="1"/>
          </p:cNvSpPr>
          <p:nvPr/>
        </p:nvSpPr>
        <p:spPr bwMode="auto">
          <a:xfrm>
            <a:off x="9673937" y="899393"/>
            <a:ext cx="914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eaLnBrk="1" hangingPunct="1">
              <a:spcBef>
                <a:spcPct val="50000"/>
              </a:spcBef>
              <a:buFontTx/>
              <a:buNone/>
            </a:pPr>
            <a:r>
              <a:rPr lang="en-GB" altLang="en-US" sz="2000">
                <a:solidFill>
                  <a:srgbClr val="0000FF"/>
                </a:solidFill>
              </a:rPr>
              <a:t>Goal</a:t>
            </a:r>
          </a:p>
        </p:txBody>
      </p:sp>
      <p:sp>
        <p:nvSpPr>
          <p:cNvPr id="15" name="Rectangle 14"/>
          <p:cNvSpPr>
            <a:spLocks noChangeArrowheads="1"/>
          </p:cNvSpPr>
          <p:nvPr/>
        </p:nvSpPr>
        <p:spPr bwMode="auto">
          <a:xfrm>
            <a:off x="1749894" y="973211"/>
            <a:ext cx="5334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algn="ctr" eaLnBrk="1" hangingPunct="1">
              <a:spcBef>
                <a:spcPct val="0"/>
              </a:spcBef>
              <a:buFontTx/>
              <a:buNone/>
            </a:pPr>
            <a:r>
              <a:rPr lang="en-GB" altLang="en-US"/>
              <a:t>A</a:t>
            </a:r>
          </a:p>
        </p:txBody>
      </p:sp>
      <p:sp>
        <p:nvSpPr>
          <p:cNvPr id="16" name="Rectangle 15"/>
          <p:cNvSpPr>
            <a:spLocks noChangeArrowheads="1"/>
          </p:cNvSpPr>
          <p:nvPr/>
        </p:nvSpPr>
        <p:spPr bwMode="auto">
          <a:xfrm>
            <a:off x="10664537" y="975593"/>
            <a:ext cx="5334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algn="ctr" eaLnBrk="1" hangingPunct="1">
              <a:spcBef>
                <a:spcPct val="0"/>
              </a:spcBef>
              <a:buFontTx/>
              <a:buNone/>
            </a:pPr>
            <a:r>
              <a:rPr lang="en-GB" altLang="en-US"/>
              <a:t>D</a:t>
            </a:r>
          </a:p>
        </p:txBody>
      </p:sp>
      <p:sp>
        <p:nvSpPr>
          <p:cNvPr id="18" name="Text Box 47"/>
          <p:cNvSpPr txBox="1">
            <a:spLocks noChangeArrowheads="1"/>
          </p:cNvSpPr>
          <p:nvPr/>
        </p:nvSpPr>
        <p:spPr bwMode="auto">
          <a:xfrm>
            <a:off x="987894" y="123760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eaLnBrk="1" hangingPunct="1">
              <a:spcBef>
                <a:spcPct val="50000"/>
              </a:spcBef>
              <a:buFontTx/>
              <a:buNone/>
            </a:pPr>
            <a:r>
              <a:rPr lang="en-GB" altLang="en-US" dirty="0" smtClean="0">
                <a:solidFill>
                  <a:srgbClr val="CC3399"/>
                </a:solidFill>
              </a:rPr>
              <a:t>-6</a:t>
            </a:r>
            <a:endParaRPr lang="en-GB" altLang="en-US" dirty="0">
              <a:solidFill>
                <a:srgbClr val="CC3399"/>
              </a:solidFill>
            </a:endParaRPr>
          </a:p>
        </p:txBody>
      </p:sp>
      <p:sp>
        <p:nvSpPr>
          <p:cNvPr id="19" name="Text Box 49"/>
          <p:cNvSpPr txBox="1">
            <a:spLocks noChangeArrowheads="1"/>
          </p:cNvSpPr>
          <p:nvPr/>
        </p:nvSpPr>
        <p:spPr bwMode="auto">
          <a:xfrm>
            <a:off x="9889332" y="128039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eaLnBrk="1" hangingPunct="1">
              <a:spcBef>
                <a:spcPct val="50000"/>
              </a:spcBef>
              <a:buFontTx/>
              <a:buNone/>
            </a:pPr>
            <a:r>
              <a:rPr lang="en-GB" altLang="en-US" dirty="0" smtClean="0">
                <a:solidFill>
                  <a:srgbClr val="CC3399"/>
                </a:solidFill>
              </a:rPr>
              <a:t>6</a:t>
            </a:r>
            <a:endParaRPr lang="en-GB" altLang="en-US" dirty="0">
              <a:solidFill>
                <a:srgbClr val="CC3399"/>
              </a:solidFill>
            </a:endParaRPr>
          </a:p>
        </p:txBody>
      </p:sp>
      <p:sp>
        <p:nvSpPr>
          <p:cNvPr id="20" name="Rectangle 8"/>
          <p:cNvSpPr>
            <a:spLocks noChangeArrowheads="1"/>
          </p:cNvSpPr>
          <p:nvPr/>
        </p:nvSpPr>
        <p:spPr bwMode="auto">
          <a:xfrm>
            <a:off x="3411681" y="5035054"/>
            <a:ext cx="5334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algn="ctr" eaLnBrk="1" hangingPunct="1">
              <a:spcBef>
                <a:spcPct val="0"/>
              </a:spcBef>
              <a:buFontTx/>
              <a:buNone/>
            </a:pPr>
            <a:r>
              <a:rPr lang="en-GB" altLang="en-US"/>
              <a:t>B</a:t>
            </a:r>
          </a:p>
        </p:txBody>
      </p:sp>
      <p:sp>
        <p:nvSpPr>
          <p:cNvPr id="21" name="Rectangle 9"/>
          <p:cNvSpPr>
            <a:spLocks noChangeArrowheads="1"/>
          </p:cNvSpPr>
          <p:nvPr/>
        </p:nvSpPr>
        <p:spPr bwMode="auto">
          <a:xfrm>
            <a:off x="3411681" y="4501654"/>
            <a:ext cx="5334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algn="ctr" eaLnBrk="1" hangingPunct="1">
              <a:spcBef>
                <a:spcPct val="0"/>
              </a:spcBef>
              <a:buFontTx/>
              <a:buNone/>
            </a:pPr>
            <a:r>
              <a:rPr lang="en-GB" altLang="en-US"/>
              <a:t>C</a:t>
            </a:r>
          </a:p>
        </p:txBody>
      </p:sp>
      <p:sp>
        <p:nvSpPr>
          <p:cNvPr id="22" name="Rectangle 10"/>
          <p:cNvSpPr>
            <a:spLocks noChangeArrowheads="1"/>
          </p:cNvSpPr>
          <p:nvPr/>
        </p:nvSpPr>
        <p:spPr bwMode="auto">
          <a:xfrm>
            <a:off x="3411681" y="3968254"/>
            <a:ext cx="5334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algn="ctr" eaLnBrk="1" hangingPunct="1">
              <a:spcBef>
                <a:spcPct val="0"/>
              </a:spcBef>
              <a:buFontTx/>
              <a:buNone/>
            </a:pPr>
            <a:r>
              <a:rPr lang="en-GB" altLang="en-US"/>
              <a:t>D</a:t>
            </a:r>
          </a:p>
        </p:txBody>
      </p:sp>
      <p:sp>
        <p:nvSpPr>
          <p:cNvPr id="23" name="Line 11"/>
          <p:cNvSpPr>
            <a:spLocks noChangeShapeType="1"/>
          </p:cNvSpPr>
          <p:nvPr/>
        </p:nvSpPr>
        <p:spPr bwMode="auto">
          <a:xfrm>
            <a:off x="3106883" y="5568456"/>
            <a:ext cx="1947863" cy="47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Rectangle 12"/>
          <p:cNvSpPr>
            <a:spLocks noChangeArrowheads="1"/>
          </p:cNvSpPr>
          <p:nvPr/>
        </p:nvSpPr>
        <p:spPr bwMode="auto">
          <a:xfrm>
            <a:off x="3411681" y="3434854"/>
            <a:ext cx="5334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algn="ctr" eaLnBrk="1" hangingPunct="1">
              <a:spcBef>
                <a:spcPct val="0"/>
              </a:spcBef>
              <a:buFontTx/>
              <a:buNone/>
            </a:pPr>
            <a:r>
              <a:rPr lang="en-GB" altLang="en-US"/>
              <a:t>A</a:t>
            </a:r>
          </a:p>
        </p:txBody>
      </p:sp>
      <p:sp>
        <p:nvSpPr>
          <p:cNvPr id="25" name="Rectangle 13"/>
          <p:cNvSpPr>
            <a:spLocks noChangeArrowheads="1"/>
          </p:cNvSpPr>
          <p:nvPr/>
        </p:nvSpPr>
        <p:spPr bwMode="auto">
          <a:xfrm>
            <a:off x="5773881" y="5035054"/>
            <a:ext cx="5334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algn="ctr" eaLnBrk="1" hangingPunct="1">
              <a:spcBef>
                <a:spcPct val="0"/>
              </a:spcBef>
              <a:buFontTx/>
              <a:buNone/>
            </a:pPr>
            <a:r>
              <a:rPr lang="en-GB" altLang="en-US"/>
              <a:t>B</a:t>
            </a:r>
          </a:p>
        </p:txBody>
      </p:sp>
      <p:sp>
        <p:nvSpPr>
          <p:cNvPr id="26" name="Rectangle 14"/>
          <p:cNvSpPr>
            <a:spLocks noChangeArrowheads="1"/>
          </p:cNvSpPr>
          <p:nvPr/>
        </p:nvSpPr>
        <p:spPr bwMode="auto">
          <a:xfrm>
            <a:off x="5773881" y="4501654"/>
            <a:ext cx="5334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algn="ctr" eaLnBrk="1" hangingPunct="1">
              <a:spcBef>
                <a:spcPct val="0"/>
              </a:spcBef>
              <a:buFontTx/>
              <a:buNone/>
            </a:pPr>
            <a:r>
              <a:rPr lang="en-GB" altLang="en-US"/>
              <a:t>C</a:t>
            </a:r>
          </a:p>
        </p:txBody>
      </p:sp>
      <p:sp>
        <p:nvSpPr>
          <p:cNvPr id="27" name="Rectangle 15"/>
          <p:cNvSpPr>
            <a:spLocks noChangeArrowheads="1"/>
          </p:cNvSpPr>
          <p:nvPr/>
        </p:nvSpPr>
        <p:spPr bwMode="auto">
          <a:xfrm>
            <a:off x="6535881" y="4501654"/>
            <a:ext cx="5334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algn="ctr" eaLnBrk="1" hangingPunct="1">
              <a:spcBef>
                <a:spcPct val="0"/>
              </a:spcBef>
              <a:buFontTx/>
              <a:buNone/>
            </a:pPr>
            <a:r>
              <a:rPr lang="en-GB" altLang="en-US"/>
              <a:t>D</a:t>
            </a:r>
          </a:p>
        </p:txBody>
      </p:sp>
      <p:sp>
        <p:nvSpPr>
          <p:cNvPr id="28" name="Line 16"/>
          <p:cNvSpPr>
            <a:spLocks noChangeShapeType="1"/>
          </p:cNvSpPr>
          <p:nvPr/>
        </p:nvSpPr>
        <p:spPr bwMode="auto">
          <a:xfrm>
            <a:off x="5469083" y="5568456"/>
            <a:ext cx="1947863" cy="47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17"/>
          <p:cNvSpPr>
            <a:spLocks noChangeArrowheads="1"/>
          </p:cNvSpPr>
          <p:nvPr/>
        </p:nvSpPr>
        <p:spPr bwMode="auto">
          <a:xfrm>
            <a:off x="6535881" y="5035054"/>
            <a:ext cx="5334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algn="ctr" eaLnBrk="1" hangingPunct="1">
              <a:spcBef>
                <a:spcPct val="0"/>
              </a:spcBef>
              <a:buFontTx/>
              <a:buNone/>
            </a:pPr>
            <a:r>
              <a:rPr lang="en-GB" altLang="en-US"/>
              <a:t>A</a:t>
            </a:r>
          </a:p>
        </p:txBody>
      </p:sp>
      <p:sp>
        <p:nvSpPr>
          <p:cNvPr id="30" name="Rectangle 18"/>
          <p:cNvSpPr>
            <a:spLocks noChangeArrowheads="1"/>
          </p:cNvSpPr>
          <p:nvPr/>
        </p:nvSpPr>
        <p:spPr bwMode="auto">
          <a:xfrm>
            <a:off x="8059881" y="5035054"/>
            <a:ext cx="5334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algn="ctr" eaLnBrk="1" hangingPunct="1">
              <a:spcBef>
                <a:spcPct val="0"/>
              </a:spcBef>
              <a:buFontTx/>
              <a:buNone/>
            </a:pPr>
            <a:r>
              <a:rPr lang="en-GB" altLang="en-US"/>
              <a:t>B</a:t>
            </a:r>
          </a:p>
        </p:txBody>
      </p:sp>
      <p:sp>
        <p:nvSpPr>
          <p:cNvPr id="31" name="Rectangle 19"/>
          <p:cNvSpPr>
            <a:spLocks noChangeArrowheads="1"/>
          </p:cNvSpPr>
          <p:nvPr/>
        </p:nvSpPr>
        <p:spPr bwMode="auto">
          <a:xfrm>
            <a:off x="8059881" y="4501654"/>
            <a:ext cx="5334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algn="ctr" eaLnBrk="1" hangingPunct="1">
              <a:spcBef>
                <a:spcPct val="0"/>
              </a:spcBef>
              <a:buFontTx/>
              <a:buNone/>
            </a:pPr>
            <a:r>
              <a:rPr lang="en-GB" altLang="en-US"/>
              <a:t>C</a:t>
            </a:r>
          </a:p>
        </p:txBody>
      </p:sp>
      <p:sp>
        <p:nvSpPr>
          <p:cNvPr id="32" name="Rectangle 20"/>
          <p:cNvSpPr>
            <a:spLocks noChangeArrowheads="1"/>
          </p:cNvSpPr>
          <p:nvPr/>
        </p:nvSpPr>
        <p:spPr bwMode="auto">
          <a:xfrm>
            <a:off x="9583881" y="5035054"/>
            <a:ext cx="5334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algn="ctr" eaLnBrk="1" hangingPunct="1">
              <a:spcBef>
                <a:spcPct val="0"/>
              </a:spcBef>
              <a:buFontTx/>
              <a:buNone/>
            </a:pPr>
            <a:r>
              <a:rPr lang="en-GB" altLang="en-US"/>
              <a:t>D</a:t>
            </a:r>
          </a:p>
        </p:txBody>
      </p:sp>
      <p:sp>
        <p:nvSpPr>
          <p:cNvPr id="33" name="Line 21"/>
          <p:cNvSpPr>
            <a:spLocks noChangeShapeType="1"/>
          </p:cNvSpPr>
          <p:nvPr/>
        </p:nvSpPr>
        <p:spPr bwMode="auto">
          <a:xfrm>
            <a:off x="7755081" y="5568454"/>
            <a:ext cx="26670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Rectangle 22"/>
          <p:cNvSpPr>
            <a:spLocks noChangeArrowheads="1"/>
          </p:cNvSpPr>
          <p:nvPr/>
        </p:nvSpPr>
        <p:spPr bwMode="auto">
          <a:xfrm>
            <a:off x="8821881" y="5035054"/>
            <a:ext cx="5334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algn="ctr" eaLnBrk="1" hangingPunct="1">
              <a:spcBef>
                <a:spcPct val="0"/>
              </a:spcBef>
              <a:buFontTx/>
              <a:buNone/>
            </a:pPr>
            <a:r>
              <a:rPr lang="en-GB" altLang="en-US"/>
              <a:t>A</a:t>
            </a:r>
          </a:p>
        </p:txBody>
      </p:sp>
      <p:sp>
        <p:nvSpPr>
          <p:cNvPr id="35" name="Text Box 24"/>
          <p:cNvSpPr txBox="1">
            <a:spLocks noChangeArrowheads="1"/>
          </p:cNvSpPr>
          <p:nvPr/>
        </p:nvSpPr>
        <p:spPr bwMode="auto">
          <a:xfrm>
            <a:off x="2878283" y="358725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eaLnBrk="1" hangingPunct="1">
              <a:spcBef>
                <a:spcPct val="50000"/>
              </a:spcBef>
              <a:buFontTx/>
              <a:buNone/>
            </a:pPr>
            <a:r>
              <a:rPr lang="en-GB" altLang="en-US" dirty="0" smtClean="0">
                <a:solidFill>
                  <a:srgbClr val="CC3399"/>
                </a:solidFill>
              </a:rPr>
              <a:t>-6</a:t>
            </a:r>
            <a:endParaRPr lang="en-GB" altLang="en-US" dirty="0">
              <a:solidFill>
                <a:srgbClr val="CC3399"/>
              </a:solidFill>
            </a:endParaRPr>
          </a:p>
        </p:txBody>
      </p:sp>
      <p:sp>
        <p:nvSpPr>
          <p:cNvPr id="36" name="Text Box 25"/>
          <p:cNvSpPr txBox="1">
            <a:spLocks noChangeArrowheads="1"/>
          </p:cNvSpPr>
          <p:nvPr/>
        </p:nvSpPr>
        <p:spPr bwMode="auto">
          <a:xfrm>
            <a:off x="6245587" y="397520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eaLnBrk="1" hangingPunct="1">
              <a:spcBef>
                <a:spcPct val="50000"/>
              </a:spcBef>
              <a:buFontTx/>
              <a:buNone/>
            </a:pPr>
            <a:r>
              <a:rPr lang="en-GB" altLang="en-US" dirty="0" smtClean="0">
                <a:solidFill>
                  <a:srgbClr val="CC3399"/>
                </a:solidFill>
              </a:rPr>
              <a:t>-2</a:t>
            </a:r>
            <a:endParaRPr lang="en-GB" altLang="en-US" dirty="0">
              <a:solidFill>
                <a:srgbClr val="CC3399"/>
              </a:solidFill>
            </a:endParaRPr>
          </a:p>
        </p:txBody>
      </p:sp>
      <p:sp>
        <p:nvSpPr>
          <p:cNvPr id="37" name="Text Box 26"/>
          <p:cNvSpPr txBox="1">
            <a:spLocks noChangeArrowheads="1"/>
          </p:cNvSpPr>
          <p:nvPr/>
        </p:nvSpPr>
        <p:spPr bwMode="auto">
          <a:xfrm>
            <a:off x="8697189" y="450165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eaLnBrk="1" hangingPunct="1">
              <a:spcBef>
                <a:spcPct val="50000"/>
              </a:spcBef>
              <a:buFontTx/>
              <a:buNone/>
            </a:pPr>
            <a:r>
              <a:rPr lang="en-GB" altLang="en-US" dirty="0" smtClean="0">
                <a:solidFill>
                  <a:srgbClr val="CC3399"/>
                </a:solidFill>
              </a:rPr>
              <a:t>-1</a:t>
            </a:r>
            <a:endParaRPr lang="en-GB" altLang="en-US" dirty="0">
              <a:solidFill>
                <a:srgbClr val="CC3399"/>
              </a:solidFill>
            </a:endParaRPr>
          </a:p>
        </p:txBody>
      </p:sp>
      <p:sp>
        <p:nvSpPr>
          <p:cNvPr id="38" name="Rectangle 27"/>
          <p:cNvSpPr>
            <a:spLocks noChangeArrowheads="1"/>
          </p:cNvSpPr>
          <p:nvPr/>
        </p:nvSpPr>
        <p:spPr bwMode="auto">
          <a:xfrm>
            <a:off x="5504747" y="2580556"/>
            <a:ext cx="5334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algn="ctr" eaLnBrk="1" hangingPunct="1">
              <a:spcBef>
                <a:spcPct val="0"/>
              </a:spcBef>
              <a:buFontTx/>
              <a:buNone/>
            </a:pPr>
            <a:r>
              <a:rPr lang="en-GB" altLang="en-US"/>
              <a:t>B</a:t>
            </a:r>
          </a:p>
        </p:txBody>
      </p:sp>
      <p:sp>
        <p:nvSpPr>
          <p:cNvPr id="39" name="Rectangle 28"/>
          <p:cNvSpPr>
            <a:spLocks noChangeArrowheads="1"/>
          </p:cNvSpPr>
          <p:nvPr/>
        </p:nvSpPr>
        <p:spPr bwMode="auto">
          <a:xfrm>
            <a:off x="5504747" y="2047156"/>
            <a:ext cx="5334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algn="ctr" eaLnBrk="1" hangingPunct="1">
              <a:spcBef>
                <a:spcPct val="0"/>
              </a:spcBef>
              <a:buFontTx/>
              <a:buNone/>
            </a:pPr>
            <a:r>
              <a:rPr lang="en-GB" altLang="en-US"/>
              <a:t>C</a:t>
            </a:r>
          </a:p>
        </p:txBody>
      </p:sp>
      <p:sp>
        <p:nvSpPr>
          <p:cNvPr id="40" name="Rectangle 29"/>
          <p:cNvSpPr>
            <a:spLocks noChangeArrowheads="1"/>
          </p:cNvSpPr>
          <p:nvPr/>
        </p:nvSpPr>
        <p:spPr bwMode="auto">
          <a:xfrm>
            <a:off x="5504747" y="1513756"/>
            <a:ext cx="5334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algn="ctr" eaLnBrk="1" hangingPunct="1">
              <a:spcBef>
                <a:spcPct val="0"/>
              </a:spcBef>
              <a:buFontTx/>
              <a:buNone/>
            </a:pPr>
            <a:r>
              <a:rPr lang="en-GB" altLang="en-US"/>
              <a:t>D</a:t>
            </a:r>
          </a:p>
        </p:txBody>
      </p:sp>
      <p:sp>
        <p:nvSpPr>
          <p:cNvPr id="41" name="Line 30"/>
          <p:cNvSpPr>
            <a:spLocks noChangeShapeType="1"/>
          </p:cNvSpPr>
          <p:nvPr/>
        </p:nvSpPr>
        <p:spPr bwMode="auto">
          <a:xfrm>
            <a:off x="5199949" y="3113958"/>
            <a:ext cx="1947863" cy="47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Rectangle 31"/>
          <p:cNvSpPr>
            <a:spLocks noChangeArrowheads="1"/>
          </p:cNvSpPr>
          <p:nvPr/>
        </p:nvSpPr>
        <p:spPr bwMode="auto">
          <a:xfrm>
            <a:off x="6266747" y="2580556"/>
            <a:ext cx="5334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algn="ctr" eaLnBrk="1" hangingPunct="1">
              <a:spcBef>
                <a:spcPct val="0"/>
              </a:spcBef>
              <a:buFontTx/>
              <a:buNone/>
            </a:pPr>
            <a:r>
              <a:rPr lang="en-GB" altLang="en-US"/>
              <a:t>A</a:t>
            </a:r>
          </a:p>
        </p:txBody>
      </p:sp>
      <p:sp>
        <p:nvSpPr>
          <p:cNvPr id="43" name="Text Box 32"/>
          <p:cNvSpPr txBox="1">
            <a:spLocks noChangeArrowheads="1"/>
          </p:cNvSpPr>
          <p:nvPr/>
        </p:nvSpPr>
        <p:spPr bwMode="auto">
          <a:xfrm>
            <a:off x="4971349" y="191085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eaLnBrk="1" hangingPunct="1">
              <a:spcBef>
                <a:spcPct val="50000"/>
              </a:spcBef>
              <a:buFontTx/>
              <a:buNone/>
            </a:pPr>
            <a:r>
              <a:rPr lang="en-GB" altLang="en-US" dirty="0" smtClean="0">
                <a:solidFill>
                  <a:srgbClr val="CC3399"/>
                </a:solidFill>
              </a:rPr>
              <a:t>-3</a:t>
            </a:r>
            <a:endParaRPr lang="en-GB" altLang="en-US" dirty="0">
              <a:solidFill>
                <a:srgbClr val="CC3399"/>
              </a:solidFill>
            </a:endParaRPr>
          </a:p>
        </p:txBody>
      </p:sp>
      <p:cxnSp>
        <p:nvCxnSpPr>
          <p:cNvPr id="46" name="Straight Arrow Connector 45"/>
          <p:cNvCxnSpPr/>
          <p:nvPr/>
        </p:nvCxnSpPr>
        <p:spPr>
          <a:xfrm>
            <a:off x="3106883" y="2265365"/>
            <a:ext cx="1203702"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6266747" y="3276787"/>
            <a:ext cx="0" cy="607156"/>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4448512" y="3139754"/>
            <a:ext cx="522837" cy="480443"/>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416946" y="3151223"/>
            <a:ext cx="414335" cy="535855"/>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Text Box 46"/>
          <p:cNvSpPr txBox="1">
            <a:spLocks noChangeArrowheads="1"/>
          </p:cNvSpPr>
          <p:nvPr/>
        </p:nvSpPr>
        <p:spPr bwMode="auto">
          <a:xfrm>
            <a:off x="266152" y="4866422"/>
            <a:ext cx="164296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Unicode MS" panose="020B0604020202020204" pitchFamily="34" charset="-128"/>
              </a:defRPr>
            </a:lvl1pPr>
            <a:lvl2pPr marL="742950" indent="-285750">
              <a:spcBef>
                <a:spcPct val="20000"/>
              </a:spcBef>
              <a:buChar char="–"/>
              <a:defRPr sz="2000">
                <a:solidFill>
                  <a:schemeClr val="tx1"/>
                </a:solidFill>
                <a:latin typeface="Arial Unicode MS" panose="020B0604020202020204" pitchFamily="34" charset="-128"/>
              </a:defRPr>
            </a:lvl2pPr>
            <a:lvl3pPr marL="1143000" indent="-228600">
              <a:spcBef>
                <a:spcPct val="20000"/>
              </a:spcBef>
              <a:buChar char="•"/>
              <a:defRPr sz="2400">
                <a:solidFill>
                  <a:schemeClr val="tx1"/>
                </a:solidFill>
                <a:latin typeface="Arial Unicode MS" panose="020B0604020202020204" pitchFamily="34" charset="-128"/>
              </a:defRPr>
            </a:lvl3pPr>
            <a:lvl4pPr marL="1600200" indent="-228600">
              <a:spcBef>
                <a:spcPct val="20000"/>
              </a:spcBef>
              <a:buChar char="–"/>
              <a:defRPr sz="1600">
                <a:solidFill>
                  <a:schemeClr val="tx1"/>
                </a:solidFill>
                <a:latin typeface="Arial Unicode MS" panose="020B0604020202020204" pitchFamily="34" charset="-128"/>
              </a:defRPr>
            </a:lvl4pPr>
            <a:lvl5pPr marL="2057400" indent="-228600">
              <a:spcBef>
                <a:spcPct val="20000"/>
              </a:spcBef>
              <a:buChar char="»"/>
              <a:defRPr sz="1400">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1400">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1400">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1400">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1400">
                <a:solidFill>
                  <a:schemeClr val="tx1"/>
                </a:solidFill>
                <a:latin typeface="Arial Unicode MS" panose="020B0604020202020204" pitchFamily="34" charset="-128"/>
              </a:defRPr>
            </a:lvl9pPr>
          </a:lstStyle>
          <a:p>
            <a:pPr eaLnBrk="1" hangingPunct="1">
              <a:spcBef>
                <a:spcPct val="0"/>
              </a:spcBef>
              <a:buFontTx/>
              <a:buNone/>
            </a:pPr>
            <a:r>
              <a:rPr lang="en-GB" altLang="en-US" sz="2000" dirty="0" smtClean="0">
                <a:solidFill>
                  <a:srgbClr val="AD1457"/>
                </a:solidFill>
                <a:latin typeface="+mn-lt"/>
              </a:rPr>
              <a:t>Global  </a:t>
            </a:r>
            <a:r>
              <a:rPr lang="en-GB" altLang="en-US" sz="2000" dirty="0">
                <a:solidFill>
                  <a:srgbClr val="AD1457"/>
                </a:solidFill>
                <a:latin typeface="+mn-lt"/>
              </a:rPr>
              <a:t>heuristic: </a:t>
            </a:r>
          </a:p>
        </p:txBody>
      </p:sp>
      <p:sp>
        <p:nvSpPr>
          <p:cNvPr id="48" name="Rounded Rectangle 47"/>
          <p:cNvSpPr/>
          <p:nvPr/>
        </p:nvSpPr>
        <p:spPr>
          <a:xfrm>
            <a:off x="7669791" y="4135585"/>
            <a:ext cx="2828173" cy="1635617"/>
          </a:xfrm>
          <a:prstGeom prst="roundRect">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0" name="Elbow Connector 49"/>
          <p:cNvCxnSpPr>
            <a:stCxn id="48" idx="3"/>
            <a:endCxn id="51" idx="2"/>
          </p:cNvCxnSpPr>
          <p:nvPr/>
        </p:nvCxnSpPr>
        <p:spPr>
          <a:xfrm flipV="1">
            <a:off x="10497964" y="3280686"/>
            <a:ext cx="373489" cy="1672708"/>
          </a:xfrm>
          <a:prstGeom prst="bentConnector2">
            <a:avLst/>
          </a:prstGeom>
          <a:ln w="28575">
            <a:solidFill>
              <a:srgbClr val="AD1457"/>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9728453" y="811806"/>
            <a:ext cx="2286000" cy="2468880"/>
          </a:xfrm>
          <a:prstGeom prst="rect">
            <a:avLst/>
          </a:prstGeom>
          <a:noFill/>
          <a:ln>
            <a:solidFill>
              <a:srgbClr val="CC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4648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10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fade">
                                      <p:cBhvr>
                                        <p:cTn id="29" dur="500"/>
                                        <p:tgtEl>
                                          <p:spTgt spid="4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wipe(up)">
                                      <p:cBhvr>
                                        <p:cTn id="34" dur="1000"/>
                                        <p:tgtEl>
                                          <p:spTgt spid="4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47"/>
                                        </p:tgtEl>
                                        <p:attrNameLst>
                                          <p:attrName>style.visibility</p:attrName>
                                        </p:attrNameLst>
                                      </p:cBhvr>
                                      <p:to>
                                        <p:strVal val="visible"/>
                                      </p:to>
                                    </p:set>
                                    <p:animEffect transition="in" filter="wipe(up)">
                                      <p:cBhvr>
                                        <p:cTn id="56" dur="1000"/>
                                        <p:tgtEl>
                                          <p:spTgt spid="4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fade">
                                      <p:cBhvr>
                                        <p:cTn id="70" dur="500"/>
                                        <p:tgtEl>
                                          <p:spTgt spid="28"/>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fade">
                                      <p:cBhvr>
                                        <p:cTn id="73" dur="500"/>
                                        <p:tgtEl>
                                          <p:spTgt spid="29"/>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1" fill="hold" nodeType="clickEffect">
                                  <p:stCondLst>
                                    <p:cond delay="0"/>
                                  </p:stCondLst>
                                  <p:childTnLst>
                                    <p:set>
                                      <p:cBhvr>
                                        <p:cTn id="77" dur="1" fill="hold">
                                          <p:stCondLst>
                                            <p:cond delay="0"/>
                                          </p:stCondLst>
                                        </p:cTn>
                                        <p:tgtEl>
                                          <p:spTgt spid="53"/>
                                        </p:tgtEl>
                                        <p:attrNameLst>
                                          <p:attrName>style.visibility</p:attrName>
                                        </p:attrNameLst>
                                      </p:cBhvr>
                                      <p:to>
                                        <p:strVal val="visible"/>
                                      </p:to>
                                    </p:set>
                                    <p:animEffect transition="in" filter="wipe(up)">
                                      <p:cBhvr>
                                        <p:cTn id="78" dur="1000"/>
                                        <p:tgtEl>
                                          <p:spTgt spid="53"/>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fade">
                                      <p:cBhvr>
                                        <p:cTn id="83" dur="500"/>
                                        <p:tgtEl>
                                          <p:spTgt spid="3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fade">
                                      <p:cBhvr>
                                        <p:cTn id="86" dur="500"/>
                                        <p:tgtEl>
                                          <p:spTgt spid="31"/>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500"/>
                                        <p:tgtEl>
                                          <p:spTgt spid="3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4"/>
                                        </p:tgtEl>
                                        <p:attrNameLst>
                                          <p:attrName>style.visibility</p:attrName>
                                        </p:attrNameLst>
                                      </p:cBhvr>
                                      <p:to>
                                        <p:strVal val="visible"/>
                                      </p:to>
                                    </p:set>
                                    <p:animEffect transition="in" filter="fade">
                                      <p:cBhvr>
                                        <p:cTn id="92" dur="500"/>
                                        <p:tgtEl>
                                          <p:spTgt spid="34"/>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3"/>
                                        </p:tgtEl>
                                        <p:attrNameLst>
                                          <p:attrName>style.visibility</p:attrName>
                                        </p:attrNameLst>
                                      </p:cBhvr>
                                      <p:to>
                                        <p:strVal val="visible"/>
                                      </p:to>
                                    </p:set>
                                    <p:animEffect transition="in" filter="fade">
                                      <p:cBhvr>
                                        <p:cTn id="95" dur="500"/>
                                        <p:tgtEl>
                                          <p:spTgt spid="33"/>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35"/>
                                        </p:tgtEl>
                                        <p:attrNameLst>
                                          <p:attrName>style.visibility</p:attrName>
                                        </p:attrNameLst>
                                      </p:cBhvr>
                                      <p:to>
                                        <p:strVal val="visible"/>
                                      </p:to>
                                    </p:set>
                                    <p:animEffect transition="in" filter="fade">
                                      <p:cBhvr>
                                        <p:cTn id="100" dur="500"/>
                                        <p:tgtEl>
                                          <p:spTgt spid="35"/>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fade">
                                      <p:cBhvr>
                                        <p:cTn id="103" dur="500"/>
                                        <p:tgtEl>
                                          <p:spTgt spid="36"/>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7"/>
                                        </p:tgtEl>
                                        <p:attrNameLst>
                                          <p:attrName>style.visibility</p:attrName>
                                        </p:attrNameLst>
                                      </p:cBhvr>
                                      <p:to>
                                        <p:strVal val="visible"/>
                                      </p:to>
                                    </p:set>
                                    <p:animEffect transition="in" filter="fade">
                                      <p:cBhvr>
                                        <p:cTn id="106" dur="500"/>
                                        <p:tgtEl>
                                          <p:spTgt spid="37"/>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1" fill="hold" grpId="0" nodeType="clickEffect">
                                  <p:stCondLst>
                                    <p:cond delay="0"/>
                                  </p:stCondLst>
                                  <p:childTnLst>
                                    <p:set>
                                      <p:cBhvr>
                                        <p:cTn id="110" dur="1" fill="hold">
                                          <p:stCondLst>
                                            <p:cond delay="0"/>
                                          </p:stCondLst>
                                        </p:cTn>
                                        <p:tgtEl>
                                          <p:spTgt spid="48"/>
                                        </p:tgtEl>
                                        <p:attrNameLst>
                                          <p:attrName>style.visibility</p:attrName>
                                        </p:attrNameLst>
                                      </p:cBhvr>
                                      <p:to>
                                        <p:strVal val="visible"/>
                                      </p:to>
                                    </p:set>
                                    <p:animEffect transition="in" filter="wipe(up)">
                                      <p:cBhvr>
                                        <p:cTn id="111" dur="1000"/>
                                        <p:tgtEl>
                                          <p:spTgt spid="48"/>
                                        </p:tgtEl>
                                      </p:cBhvr>
                                    </p:animEffect>
                                  </p:childTnLst>
                                </p:cTn>
                              </p:par>
                            </p:childTnLst>
                          </p:cTn>
                        </p:par>
                        <p:par>
                          <p:cTn id="112" fill="hold">
                            <p:stCondLst>
                              <p:cond delay="1000"/>
                            </p:stCondLst>
                            <p:childTnLst>
                              <p:par>
                                <p:cTn id="113" presetID="22" presetClass="entr" presetSubtype="4" fill="hold" nodeType="afterEffect">
                                  <p:stCondLst>
                                    <p:cond delay="0"/>
                                  </p:stCondLst>
                                  <p:childTnLst>
                                    <p:set>
                                      <p:cBhvr>
                                        <p:cTn id="114" dur="1" fill="hold">
                                          <p:stCondLst>
                                            <p:cond delay="0"/>
                                          </p:stCondLst>
                                        </p:cTn>
                                        <p:tgtEl>
                                          <p:spTgt spid="50"/>
                                        </p:tgtEl>
                                        <p:attrNameLst>
                                          <p:attrName>style.visibility</p:attrName>
                                        </p:attrNameLst>
                                      </p:cBhvr>
                                      <p:to>
                                        <p:strVal val="visible"/>
                                      </p:to>
                                    </p:set>
                                    <p:animEffect transition="in" filter="wipe(down)">
                                      <p:cBhvr>
                                        <p:cTn id="115" dur="1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p:bldP spid="36" grpId="0"/>
      <p:bldP spid="37" grpId="0"/>
      <p:bldP spid="38" grpId="0" animBg="1"/>
      <p:bldP spid="39" grpId="0" animBg="1"/>
      <p:bldP spid="40" grpId="0" animBg="1"/>
      <p:bldP spid="41" grpId="0" animBg="1"/>
      <p:bldP spid="42" grpId="0" animBg="1"/>
      <p:bldP spid="43" grpId="0"/>
      <p:bldP spid="4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Hill Climbing - Algorithm</a:t>
            </a:r>
          </a:p>
        </p:txBody>
      </p:sp>
      <p:sp>
        <p:nvSpPr>
          <p:cNvPr id="3" name="Content Placeholder 2"/>
          <p:cNvSpPr>
            <a:spLocks noGrp="1"/>
          </p:cNvSpPr>
          <p:nvPr>
            <p:ph idx="1"/>
          </p:nvPr>
        </p:nvSpPr>
        <p:spPr>
          <a:solidFill>
            <a:srgbClr val="424242"/>
          </a:solidFill>
        </p:spPr>
        <p:txBody>
          <a:bodyPr vert="horz" lIns="91440" tIns="45720" rIns="91440" bIns="45720" rtlCol="0">
            <a:noAutofit/>
          </a:bodyPr>
          <a:lstStyle/>
          <a:p>
            <a:pPr marL="457200" indent="-457200">
              <a:buClr>
                <a:schemeClr val="accent5"/>
              </a:buClr>
              <a:buFont typeface="+mj-lt"/>
              <a:buAutoNum type="arabicPeriod"/>
            </a:pPr>
            <a:r>
              <a:rPr lang="en-US" dirty="0" smtClean="0">
                <a:solidFill>
                  <a:schemeClr val="accent2"/>
                </a:solidFill>
                <a:latin typeface="Consolas" panose="020B0609020204030204" pitchFamily="49" charset="0"/>
              </a:rPr>
              <a:t>Evaluate the initial state. If it is also goal state, then return it and quit. Otherwise continue with the initial state as the current state.</a:t>
            </a:r>
          </a:p>
          <a:p>
            <a:pPr marL="457200" indent="-457200">
              <a:buClr>
                <a:schemeClr val="accent5"/>
              </a:buClr>
              <a:buFont typeface="+mj-lt"/>
              <a:buAutoNum type="arabicPeriod"/>
            </a:pPr>
            <a:r>
              <a:rPr lang="en-US" dirty="0" smtClean="0">
                <a:solidFill>
                  <a:schemeClr val="accent2"/>
                </a:solidFill>
                <a:latin typeface="Consolas" panose="020B0609020204030204" pitchFamily="49" charset="0"/>
              </a:rPr>
              <a:t>Loop until a solution is found or until there are no new operators left to be applied in the current state:</a:t>
            </a:r>
          </a:p>
          <a:p>
            <a:pPr marL="649287" lvl="1" indent="-457200">
              <a:buClr>
                <a:schemeClr val="accent5"/>
              </a:buClr>
              <a:buFont typeface="+mj-lt"/>
              <a:buAutoNum type="alphaLcPeriod"/>
            </a:pPr>
            <a:r>
              <a:rPr lang="en-US" sz="2400" dirty="0" smtClean="0">
                <a:solidFill>
                  <a:schemeClr val="accent2"/>
                </a:solidFill>
                <a:latin typeface="Consolas" panose="020B0609020204030204" pitchFamily="49" charset="0"/>
              </a:rPr>
              <a:t>Select an operator that has not yet been applied to the current state and apply it to produce a new state.</a:t>
            </a:r>
          </a:p>
          <a:p>
            <a:pPr marL="649287" lvl="1" indent="-457200">
              <a:buClr>
                <a:schemeClr val="accent5"/>
              </a:buClr>
              <a:buFont typeface="+mj-lt"/>
              <a:buAutoNum type="alphaLcPeriod"/>
            </a:pPr>
            <a:r>
              <a:rPr lang="en-US" sz="2400" dirty="0" smtClean="0">
                <a:solidFill>
                  <a:schemeClr val="accent2"/>
                </a:solidFill>
                <a:latin typeface="Consolas" panose="020B0609020204030204" pitchFamily="49" charset="0"/>
              </a:rPr>
              <a:t>Evaluate the new state</a:t>
            </a:r>
          </a:p>
          <a:p>
            <a:pPr marL="1497012" lvl="3" indent="-514350">
              <a:buClr>
                <a:schemeClr val="accent5"/>
              </a:buClr>
              <a:buFont typeface="+mj-lt"/>
              <a:buAutoNum type="romanLcPeriod"/>
            </a:pPr>
            <a:r>
              <a:rPr lang="en-US" sz="2200" dirty="0" smtClean="0">
                <a:solidFill>
                  <a:schemeClr val="accent2"/>
                </a:solidFill>
                <a:latin typeface="Consolas" panose="020B0609020204030204" pitchFamily="49" charset="0"/>
              </a:rPr>
              <a:t>If it is the goal state, then return it and quit.</a:t>
            </a:r>
          </a:p>
          <a:p>
            <a:pPr marL="1497012" lvl="3" indent="-514350">
              <a:buClr>
                <a:schemeClr val="accent5"/>
              </a:buClr>
              <a:buFont typeface="+mj-lt"/>
              <a:buAutoNum type="romanLcPeriod"/>
            </a:pPr>
            <a:r>
              <a:rPr lang="en-US" sz="2200" dirty="0" smtClean="0">
                <a:solidFill>
                  <a:schemeClr val="accent2"/>
                </a:solidFill>
                <a:latin typeface="Consolas" panose="020B0609020204030204" pitchFamily="49" charset="0"/>
              </a:rPr>
              <a:t>If it is not a goal state but it is better than the current state, then make it the current state.</a:t>
            </a:r>
          </a:p>
          <a:p>
            <a:pPr marL="1497012" lvl="3" indent="-514350">
              <a:buClr>
                <a:schemeClr val="accent5"/>
              </a:buClr>
              <a:buFont typeface="+mj-lt"/>
              <a:buAutoNum type="romanLcPeriod"/>
            </a:pPr>
            <a:r>
              <a:rPr lang="en-US" sz="2200" dirty="0" smtClean="0">
                <a:solidFill>
                  <a:schemeClr val="accent2"/>
                </a:solidFill>
                <a:latin typeface="Consolas" panose="020B0609020204030204" pitchFamily="49" charset="0"/>
              </a:rPr>
              <a:t>If it is not better than the current state, then continue in the loop</a:t>
            </a:r>
            <a:r>
              <a:rPr lang="en-US" sz="2200" dirty="0">
                <a:solidFill>
                  <a:schemeClr val="accent2"/>
                </a:solidFill>
                <a:latin typeface="Consolas" panose="020B0609020204030204" pitchFamily="49" charset="0"/>
              </a:rPr>
              <a:t>.</a:t>
            </a:r>
          </a:p>
          <a:p>
            <a:pPr marL="0">
              <a:buClr>
                <a:schemeClr val="accent6"/>
              </a:buClr>
              <a:buNone/>
            </a:pPr>
            <a:endParaRPr lang="en-US" sz="1800" dirty="0">
              <a:solidFill>
                <a:schemeClr val="accent5">
                  <a:lumMod val="60000"/>
                  <a:lumOff val="40000"/>
                </a:schemeClr>
              </a:solidFill>
              <a:latin typeface="Consolas" panose="020B0609020204030204" pitchFamily="49" charset="0"/>
            </a:endParaRPr>
          </a:p>
        </p:txBody>
      </p:sp>
    </p:spTree>
    <p:extLst>
      <p:ext uri="{BB962C8B-B14F-4D97-AF65-F5344CB8AC3E}">
        <p14:creationId xmlns:p14="http://schemas.microsoft.com/office/powerpoint/2010/main" val="3861399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54B20E2A-F2D8-419C-9FD1-95D26342647C}"/>
              </a:ext>
            </a:extLst>
          </p:cNvPr>
          <p:cNvSpPr/>
          <p:nvPr/>
        </p:nvSpPr>
        <p:spPr>
          <a:xfrm>
            <a:off x="6096000" y="0"/>
            <a:ext cx="6096000" cy="6588000"/>
          </a:xfrm>
          <a:prstGeom prst="rect">
            <a:avLst/>
          </a:prstGeom>
          <a:gradFill flip="none" rotWithShape="1">
            <a:gsLst>
              <a:gs pos="55000">
                <a:srgbClr val="B21266"/>
              </a:gs>
              <a:gs pos="30000">
                <a:srgbClr val="A3115D">
                  <a:lumMod val="100000"/>
                </a:srgbClr>
              </a:gs>
              <a:gs pos="100000">
                <a:srgbClr val="ED6D9B"/>
              </a:gs>
            </a:gsLst>
            <a:path path="circle">
              <a:fillToRect r="100000" b="100000"/>
            </a:path>
            <a:tileRect l="-100000" t="-100000"/>
          </a:gradFill>
          <a:ln>
            <a:noFill/>
          </a:ln>
        </p:spPr>
        <p:txBody>
          <a:bodyPr vert="horz" wrap="square" lIns="91440" tIns="45720" rIns="91440" bIns="45720" numCol="1" anchor="t" anchorCtr="0" compatLnSpc="1">
            <a:prstTxWarp prst="textNoShape">
              <a:avLst/>
            </a:prstTxWarp>
          </a:bodyPr>
          <a:lstStyle/>
          <a:p>
            <a:pPr marL="342900" indent="-342900" algn="just">
              <a:buFont typeface="Wingdings" panose="05000000000000000000" pitchFamily="2" charset="2"/>
              <a:buChar char="§"/>
            </a:pPr>
            <a:endParaRPr lang="en-US" sz="2000" dirty="0" smtClean="0">
              <a:solidFill>
                <a:schemeClr val="bg1"/>
              </a:solidFill>
            </a:endParaRPr>
          </a:p>
          <a:p>
            <a:pPr marL="342900" indent="-342900" algn="just">
              <a:buFont typeface="Wingdings" panose="05000000000000000000" pitchFamily="2" charset="2"/>
              <a:buChar char="§"/>
            </a:pPr>
            <a:r>
              <a:rPr lang="en-US" sz="2000" dirty="0" smtClean="0">
                <a:solidFill>
                  <a:schemeClr val="accent2">
                    <a:lumMod val="40000"/>
                    <a:lumOff val="60000"/>
                  </a:schemeClr>
                </a:solidFill>
              </a:rPr>
              <a:t>Local </a:t>
            </a:r>
            <a:r>
              <a:rPr lang="en-US" sz="2000" dirty="0">
                <a:solidFill>
                  <a:schemeClr val="accent2">
                    <a:lumMod val="40000"/>
                    <a:lumOff val="60000"/>
                  </a:schemeClr>
                </a:solidFill>
              </a:rPr>
              <a:t>Maxima: </a:t>
            </a:r>
            <a:r>
              <a:rPr lang="en-US" sz="2000" dirty="0">
                <a:solidFill>
                  <a:schemeClr val="bg1"/>
                </a:solidFill>
              </a:rPr>
              <a:t>a local maximum is a state that is better than all its neighbors but is not better than some other states further away.</a:t>
            </a:r>
          </a:p>
          <a:p>
            <a:pPr marL="342900" indent="-342900" algn="just">
              <a:buFont typeface="Wingdings" panose="05000000000000000000" pitchFamily="2" charset="2"/>
              <a:buChar char="§"/>
            </a:pPr>
            <a:r>
              <a:rPr lang="en-US" sz="2000" dirty="0">
                <a:solidFill>
                  <a:srgbClr val="B5E61D"/>
                </a:solidFill>
              </a:rPr>
              <a:t>To overcome local maximum </a:t>
            </a:r>
            <a:r>
              <a:rPr lang="en-US" sz="2000" dirty="0" smtClean="0">
                <a:solidFill>
                  <a:srgbClr val="B5E61D"/>
                </a:solidFill>
              </a:rPr>
              <a:t>problem</a:t>
            </a:r>
            <a:r>
              <a:rPr lang="en-US" sz="2000" dirty="0" smtClean="0">
                <a:solidFill>
                  <a:schemeClr val="bg1"/>
                </a:solidFill>
              </a:rPr>
              <a:t>: </a:t>
            </a:r>
            <a:r>
              <a:rPr lang="en-US" sz="2000" dirty="0">
                <a:solidFill>
                  <a:schemeClr val="bg1"/>
                </a:solidFill>
              </a:rPr>
              <a:t>Utilize backtracking technique. Maintain a list </a:t>
            </a:r>
            <a:r>
              <a:rPr lang="en-US" sz="2000" dirty="0" smtClean="0">
                <a:solidFill>
                  <a:schemeClr val="bg1"/>
                </a:solidFill>
              </a:rPr>
              <a:t>of visited states and </a:t>
            </a:r>
            <a:r>
              <a:rPr lang="en-US" sz="2000" dirty="0">
                <a:solidFill>
                  <a:schemeClr val="bg1"/>
                </a:solidFill>
              </a:rPr>
              <a:t>explore a new path.</a:t>
            </a:r>
          </a:p>
          <a:p>
            <a:pPr marL="342900" indent="-342900" algn="just">
              <a:buFont typeface="Wingdings" panose="05000000000000000000" pitchFamily="2" charset="2"/>
              <a:buChar char="§"/>
            </a:pPr>
            <a:endParaRPr lang="en-US" sz="2000" dirty="0" smtClean="0">
              <a:solidFill>
                <a:schemeClr val="accent2">
                  <a:lumMod val="40000"/>
                  <a:lumOff val="60000"/>
                </a:schemeClr>
              </a:solidFill>
            </a:endParaRPr>
          </a:p>
          <a:p>
            <a:pPr marL="342900" indent="-342900" algn="just">
              <a:buFont typeface="Wingdings" panose="05000000000000000000" pitchFamily="2" charset="2"/>
              <a:buChar char="§"/>
            </a:pPr>
            <a:r>
              <a:rPr lang="en-US" sz="2000" dirty="0" smtClean="0">
                <a:solidFill>
                  <a:schemeClr val="accent2">
                    <a:lumMod val="40000"/>
                    <a:lumOff val="60000"/>
                  </a:schemeClr>
                </a:solidFill>
              </a:rPr>
              <a:t>Plateau</a:t>
            </a:r>
            <a:r>
              <a:rPr lang="en-US" sz="2000" dirty="0">
                <a:solidFill>
                  <a:schemeClr val="accent2">
                    <a:lumMod val="40000"/>
                    <a:lumOff val="60000"/>
                  </a:schemeClr>
                </a:solidFill>
              </a:rPr>
              <a:t>:</a:t>
            </a:r>
            <a:r>
              <a:rPr lang="en-US" sz="2000" dirty="0">
                <a:solidFill>
                  <a:schemeClr val="bg1"/>
                </a:solidFill>
              </a:rPr>
              <a:t> a plateau is a flat area of the search space in which, a whole set of neighboring states have the same values. </a:t>
            </a:r>
          </a:p>
          <a:p>
            <a:pPr marL="342900" indent="-342900" algn="just">
              <a:buFont typeface="Wingdings" panose="05000000000000000000" pitchFamily="2" charset="2"/>
              <a:buChar char="§"/>
            </a:pPr>
            <a:r>
              <a:rPr lang="en-US" sz="2000" dirty="0">
                <a:solidFill>
                  <a:srgbClr val="B5E61D"/>
                </a:solidFill>
              </a:rPr>
              <a:t>To overcome </a:t>
            </a:r>
            <a:r>
              <a:rPr lang="en-US" sz="2000" dirty="0" smtClean="0">
                <a:solidFill>
                  <a:srgbClr val="B5E61D"/>
                </a:solidFill>
              </a:rPr>
              <a:t>plateaus: </a:t>
            </a:r>
            <a:r>
              <a:rPr lang="en-US" sz="2000" dirty="0">
                <a:solidFill>
                  <a:schemeClr val="bg1"/>
                </a:solidFill>
              </a:rPr>
              <a:t>Make a big jump. Randomly select a state far away from current state</a:t>
            </a:r>
            <a:r>
              <a:rPr lang="en-US" sz="2000" dirty="0" smtClean="0">
                <a:solidFill>
                  <a:schemeClr val="bg1"/>
                </a:solidFill>
              </a:rPr>
              <a:t>. </a:t>
            </a:r>
            <a:endParaRPr lang="en-US" sz="2000" dirty="0">
              <a:solidFill>
                <a:schemeClr val="bg1"/>
              </a:solidFill>
            </a:endParaRPr>
          </a:p>
          <a:p>
            <a:pPr marL="342900" indent="-342900" algn="just">
              <a:buFont typeface="Wingdings" panose="05000000000000000000" pitchFamily="2" charset="2"/>
              <a:buChar char="§"/>
            </a:pPr>
            <a:endParaRPr lang="en-US" sz="2000" dirty="0" smtClean="0">
              <a:solidFill>
                <a:schemeClr val="accent2">
                  <a:lumMod val="40000"/>
                  <a:lumOff val="60000"/>
                </a:schemeClr>
              </a:solidFill>
            </a:endParaRPr>
          </a:p>
          <a:p>
            <a:pPr marL="342900" indent="-342900" algn="just">
              <a:buFont typeface="Wingdings" panose="05000000000000000000" pitchFamily="2" charset="2"/>
              <a:buChar char="§"/>
            </a:pPr>
            <a:r>
              <a:rPr lang="en-US" sz="2000" dirty="0" smtClean="0">
                <a:solidFill>
                  <a:schemeClr val="accent2">
                    <a:lumMod val="40000"/>
                    <a:lumOff val="60000"/>
                  </a:schemeClr>
                </a:solidFill>
              </a:rPr>
              <a:t>Ridge</a:t>
            </a:r>
            <a:r>
              <a:rPr lang="en-US" sz="2000" dirty="0">
                <a:solidFill>
                  <a:schemeClr val="accent2">
                    <a:lumMod val="40000"/>
                    <a:lumOff val="60000"/>
                  </a:schemeClr>
                </a:solidFill>
              </a:rPr>
              <a:t>:</a:t>
            </a:r>
            <a:r>
              <a:rPr lang="en-US" sz="2000" dirty="0">
                <a:solidFill>
                  <a:schemeClr val="bg1"/>
                </a:solidFill>
              </a:rPr>
              <a:t> is a special kind of local maximum. It is an area of the search space that is higher than surrounding areas and that itself has slop.</a:t>
            </a:r>
          </a:p>
          <a:p>
            <a:pPr marL="342900" indent="-342900" algn="just">
              <a:buFont typeface="Wingdings" panose="05000000000000000000" pitchFamily="2" charset="2"/>
              <a:buChar char="§"/>
            </a:pPr>
            <a:r>
              <a:rPr lang="en-US" sz="2000" dirty="0">
                <a:solidFill>
                  <a:srgbClr val="B5E61D"/>
                </a:solidFill>
              </a:rPr>
              <a:t>To overcome </a:t>
            </a:r>
            <a:r>
              <a:rPr lang="en-US" sz="2000" dirty="0" smtClean="0">
                <a:solidFill>
                  <a:srgbClr val="B5E61D"/>
                </a:solidFill>
              </a:rPr>
              <a:t>Ridge:</a:t>
            </a:r>
            <a:r>
              <a:rPr lang="en-US" sz="2000" dirty="0" smtClean="0">
                <a:solidFill>
                  <a:schemeClr val="bg1"/>
                </a:solidFill>
              </a:rPr>
              <a:t> </a:t>
            </a:r>
            <a:r>
              <a:rPr lang="en-US" sz="2000" dirty="0">
                <a:solidFill>
                  <a:schemeClr val="bg1"/>
                </a:solidFill>
              </a:rPr>
              <a:t>In this kind of obstacle, use two or more rules before testing. </a:t>
            </a:r>
            <a:r>
              <a:rPr lang="en-US" sz="2000" dirty="0" smtClean="0">
                <a:solidFill>
                  <a:schemeClr val="bg1"/>
                </a:solidFill>
              </a:rPr>
              <a:t>It implies </a:t>
            </a:r>
            <a:r>
              <a:rPr lang="en-US" sz="2000" dirty="0">
                <a:solidFill>
                  <a:schemeClr val="bg1"/>
                </a:solidFill>
              </a:rPr>
              <a:t>moving in several directions at once.</a:t>
            </a:r>
          </a:p>
          <a:p>
            <a:pPr algn="just"/>
            <a:endParaRPr lang="en-US" sz="2000" dirty="0"/>
          </a:p>
        </p:txBody>
      </p:sp>
      <p:sp>
        <p:nvSpPr>
          <p:cNvPr id="5" name="TextBox 4"/>
          <p:cNvSpPr txBox="1"/>
          <p:nvPr/>
        </p:nvSpPr>
        <p:spPr>
          <a:xfrm>
            <a:off x="0" y="120032"/>
            <a:ext cx="6096000" cy="590931"/>
          </a:xfrm>
          <a:prstGeom prst="rect">
            <a:avLst/>
          </a:prstGeom>
          <a:noFill/>
        </p:spPr>
        <p:txBody>
          <a:bodyPr wrap="square" lIns="274320" rtlCol="0" anchor="ctr">
            <a:spAutoFit/>
          </a:bodyPr>
          <a:lstStyle/>
          <a:p>
            <a:pPr>
              <a:lnSpc>
                <a:spcPct val="90000"/>
              </a:lnSpc>
              <a:spcBef>
                <a:spcPct val="0"/>
              </a:spcBef>
            </a:pPr>
            <a:r>
              <a:rPr lang="en-US" sz="3600" b="1" dirty="0">
                <a:gradFill flip="none" rotWithShape="1">
                  <a:gsLst>
                    <a:gs pos="10000">
                      <a:srgbClr val="890E4F"/>
                    </a:gs>
                    <a:gs pos="100000">
                      <a:srgbClr val="D81A60"/>
                    </a:gs>
                  </a:gsLst>
                  <a:lin ang="0" scaled="1"/>
                  <a:tileRect/>
                </a:gradFill>
              </a:rPr>
              <a:t>Drawbacks of Hill Climbing</a:t>
            </a:r>
          </a:p>
        </p:txBody>
      </p:sp>
      <p:pic>
        <p:nvPicPr>
          <p:cNvPr id="4" name="Content Placeholder 2"/>
          <p:cNvPicPr>
            <a:picLocks noChangeAspect="1"/>
          </p:cNvPicPr>
          <p:nvPr/>
        </p:nvPicPr>
        <p:blipFill rotWithShape="1">
          <a:blip r:embed="rId2"/>
          <a:srcRect l="10783" t="1" r="11132" b="1765"/>
          <a:stretch/>
        </p:blipFill>
        <p:spPr>
          <a:xfrm>
            <a:off x="548986" y="1885805"/>
            <a:ext cx="4998027" cy="2816389"/>
          </a:xfrm>
          <a:prstGeom prst="rect">
            <a:avLst/>
          </a:prstGeom>
        </p:spPr>
      </p:pic>
      <p:sp>
        <p:nvSpPr>
          <p:cNvPr id="2" name="TextBox 1"/>
          <p:cNvSpPr txBox="1"/>
          <p:nvPr/>
        </p:nvSpPr>
        <p:spPr>
          <a:xfrm>
            <a:off x="225137" y="5060372"/>
            <a:ext cx="5488131" cy="261610"/>
          </a:xfrm>
          <a:prstGeom prst="rect">
            <a:avLst/>
          </a:prstGeom>
          <a:noFill/>
        </p:spPr>
        <p:txBody>
          <a:bodyPr wrap="square" rtlCol="0">
            <a:spAutoFit/>
          </a:bodyPr>
          <a:lstStyle/>
          <a:p>
            <a:r>
              <a:rPr lang="en-US" sz="1100" dirty="0" smtClean="0"/>
              <a:t>Image source: https</a:t>
            </a:r>
            <a:r>
              <a:rPr lang="en-US" sz="1100" dirty="0"/>
              <a:t>://www.geeksforgeeks.org/introduction-hill-climbing-artificial-intelligence/</a:t>
            </a:r>
          </a:p>
        </p:txBody>
      </p:sp>
      <p:sp>
        <p:nvSpPr>
          <p:cNvPr id="6" name="Oval 5"/>
          <p:cNvSpPr/>
          <p:nvPr/>
        </p:nvSpPr>
        <p:spPr>
          <a:xfrm>
            <a:off x="3231572" y="3227610"/>
            <a:ext cx="182880" cy="182880"/>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709555" y="3574473"/>
            <a:ext cx="311727" cy="176645"/>
          </a:xfrm>
          <a:prstGeom prst="roundRect">
            <a:avLst/>
          </a:prstGeom>
          <a:noFill/>
          <a:ln w="28575">
            <a:solidFill>
              <a:srgbClr val="CC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784689" y="3036020"/>
            <a:ext cx="320040" cy="32004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0249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500"/>
                                        <p:tgtEl>
                                          <p:spTgt spid="4"/>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par>
                          <p:cTn id="17" fill="hold">
                            <p:stCondLst>
                              <p:cond delay="500"/>
                            </p:stCondLst>
                            <p:childTnLst>
                              <p:par>
                                <p:cTn id="18" presetID="21" presetClass="entr" presetSubtype="1"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heel(1)">
                                      <p:cBhvr>
                                        <p:cTn id="20" dur="10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par>
                          <p:cTn id="26" fill="hold">
                            <p:stCondLst>
                              <p:cond delay="500"/>
                            </p:stCondLst>
                            <p:childTnLst>
                              <p:par>
                                <p:cTn id="27" presetID="21" presetClass="entr" presetSubtype="1"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heel(1)">
                                      <p:cBhvr>
                                        <p:cTn id="29" dur="10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par>
                          <p:cTn id="35" fill="hold">
                            <p:stCondLst>
                              <p:cond delay="500"/>
                            </p:stCondLst>
                            <p:childTnLst>
                              <p:par>
                                <p:cTn id="36" presetID="21" presetClass="entr" presetSubtype="1" fill="hold" grpId="0"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heel(1)">
                                      <p:cBhvr>
                                        <p:cTn id="38" dur="10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Effect transition="in" filter="fade">
                                      <p:cBhvr>
                                        <p:cTn id="43" dur="500"/>
                                        <p:tgtEl>
                                          <p:spTgt spid="3">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fade">
                                      <p:cBhvr>
                                        <p:cTn id="48" dur="500"/>
                                        <p:tgtEl>
                                          <p:spTgt spid="3">
                                            <p:txEl>
                                              <p:pRg st="5" end="5"/>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animEffect transition="in" filter="fade">
                                      <p:cBhvr>
                                        <p:cTn id="5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7" grpId="0" animBg="1"/>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Steepest-Ascent Hill Climbing - Algorithm</a:t>
            </a:r>
          </a:p>
        </p:txBody>
      </p:sp>
      <p:sp>
        <p:nvSpPr>
          <p:cNvPr id="3" name="Content Placeholder 2"/>
          <p:cNvSpPr>
            <a:spLocks noGrp="1"/>
          </p:cNvSpPr>
          <p:nvPr>
            <p:ph idx="1"/>
          </p:nvPr>
        </p:nvSpPr>
        <p:spPr>
          <a:solidFill>
            <a:srgbClr val="424242"/>
          </a:solidFill>
        </p:spPr>
        <p:txBody>
          <a:bodyPr vert="horz" lIns="91440" tIns="45720" rIns="91440" bIns="45720" rtlCol="0">
            <a:noAutofit/>
          </a:bodyPr>
          <a:lstStyle/>
          <a:p>
            <a:pPr marL="457200" indent="-457200">
              <a:buClr>
                <a:schemeClr val="accent5"/>
              </a:buClr>
              <a:buFont typeface="+mj-lt"/>
              <a:buAutoNum type="arabicPeriod"/>
            </a:pPr>
            <a:r>
              <a:rPr lang="en-US" sz="2200" dirty="0">
                <a:solidFill>
                  <a:schemeClr val="accent2"/>
                </a:solidFill>
                <a:latin typeface="Consolas" panose="020B0609020204030204" pitchFamily="49" charset="0"/>
              </a:rPr>
              <a:t>Evaluate the initial state. If it is also a goal state, then return it and quit. Otherwise, continue with the initial state as the current state.</a:t>
            </a:r>
          </a:p>
          <a:p>
            <a:pPr marL="457200" indent="-457200">
              <a:buClr>
                <a:schemeClr val="accent5"/>
              </a:buClr>
              <a:buFont typeface="+mj-lt"/>
              <a:buAutoNum type="arabicPeriod"/>
            </a:pPr>
            <a:r>
              <a:rPr lang="en-US" sz="2200" dirty="0">
                <a:solidFill>
                  <a:schemeClr val="accent2"/>
                </a:solidFill>
                <a:latin typeface="Consolas" panose="020B0609020204030204" pitchFamily="49" charset="0"/>
              </a:rPr>
              <a:t>Loop until a solution is found or until a complete iteration produces no change to current state:</a:t>
            </a:r>
          </a:p>
          <a:p>
            <a:pPr marL="649287" lvl="1" indent="-457200">
              <a:buClr>
                <a:schemeClr val="accent5"/>
              </a:buClr>
              <a:buFont typeface="+mj-lt"/>
              <a:buAutoNum type="alphaLcPeriod"/>
            </a:pPr>
            <a:r>
              <a:rPr lang="en-US" sz="2200" dirty="0">
                <a:solidFill>
                  <a:schemeClr val="accent2"/>
                </a:solidFill>
                <a:latin typeface="Consolas" panose="020B0609020204030204" pitchFamily="49" charset="0"/>
              </a:rPr>
              <a:t>Let S be a state such that any possible successor of the current state will be better than S.</a:t>
            </a:r>
          </a:p>
          <a:p>
            <a:pPr marL="649287" lvl="1" indent="-457200">
              <a:buClr>
                <a:schemeClr val="accent5"/>
              </a:buClr>
              <a:buFont typeface="+mj-lt"/>
              <a:buAutoNum type="alphaLcPeriod"/>
            </a:pPr>
            <a:r>
              <a:rPr lang="en-US" sz="2200" dirty="0">
                <a:solidFill>
                  <a:schemeClr val="accent2"/>
                </a:solidFill>
                <a:latin typeface="Consolas" panose="020B0609020204030204" pitchFamily="49" charset="0"/>
              </a:rPr>
              <a:t>For each operator that applies to the current state do:</a:t>
            </a:r>
          </a:p>
          <a:p>
            <a:pPr lvl="2">
              <a:buClr>
                <a:srgbClr val="E7CBDE"/>
              </a:buClr>
            </a:pPr>
            <a:r>
              <a:rPr lang="en-US" sz="2000" dirty="0">
                <a:solidFill>
                  <a:schemeClr val="accent2"/>
                </a:solidFill>
                <a:latin typeface="Consolas" panose="020B0609020204030204" pitchFamily="49" charset="0"/>
              </a:rPr>
              <a:t>Apply the operator and generate a new state</a:t>
            </a:r>
          </a:p>
          <a:p>
            <a:pPr lvl="2">
              <a:buClr>
                <a:srgbClr val="E7CBDE"/>
              </a:buClr>
            </a:pPr>
            <a:r>
              <a:rPr lang="en-US" sz="2000" dirty="0">
                <a:solidFill>
                  <a:schemeClr val="accent2"/>
                </a:solidFill>
                <a:latin typeface="Consolas" panose="020B0609020204030204" pitchFamily="49" charset="0"/>
              </a:rPr>
              <a:t>Evaluate the new state. If </a:t>
            </a:r>
            <a:r>
              <a:rPr lang="en-US" sz="2000" dirty="0" smtClean="0">
                <a:solidFill>
                  <a:schemeClr val="accent2"/>
                </a:solidFill>
                <a:latin typeface="Consolas" panose="020B0609020204030204" pitchFamily="49" charset="0"/>
              </a:rPr>
              <a:t>it </a:t>
            </a:r>
            <a:r>
              <a:rPr lang="en-US" sz="2000" dirty="0">
                <a:solidFill>
                  <a:schemeClr val="accent2"/>
                </a:solidFill>
                <a:latin typeface="Consolas" panose="020B0609020204030204" pitchFamily="49" charset="0"/>
              </a:rPr>
              <a:t>is a goal state, then return it and quit. If not, compare it to S. If it is better, then set S to this state. If it is not better, leave S alone.</a:t>
            </a:r>
          </a:p>
          <a:p>
            <a:pPr marL="649287" lvl="1" indent="-457200">
              <a:buClr>
                <a:schemeClr val="accent5"/>
              </a:buClr>
              <a:buFont typeface="+mj-lt"/>
              <a:buAutoNum type="alphaLcPeriod"/>
            </a:pPr>
            <a:r>
              <a:rPr lang="en-US" sz="2200" dirty="0">
                <a:solidFill>
                  <a:schemeClr val="accent2"/>
                </a:solidFill>
                <a:latin typeface="Consolas" panose="020B0609020204030204" pitchFamily="49" charset="0"/>
              </a:rPr>
              <a:t>If the S is better than the current state, then set current state to S.</a:t>
            </a:r>
          </a:p>
          <a:p>
            <a:pPr marL="457200" indent="-457200">
              <a:buClr>
                <a:schemeClr val="accent5"/>
              </a:buClr>
              <a:buFont typeface="+mj-lt"/>
              <a:buAutoNum type="arabicPeriod"/>
            </a:pPr>
            <a:endParaRPr lang="en-US" dirty="0">
              <a:solidFill>
                <a:schemeClr val="accent2"/>
              </a:solidFill>
              <a:latin typeface="Consolas" panose="020B0609020204030204" pitchFamily="49" charset="0"/>
            </a:endParaRPr>
          </a:p>
        </p:txBody>
      </p:sp>
      <p:sp>
        <p:nvSpPr>
          <p:cNvPr id="4" name="Rounded Rectangle 3"/>
          <p:cNvSpPr/>
          <p:nvPr/>
        </p:nvSpPr>
        <p:spPr>
          <a:xfrm>
            <a:off x="1066800" y="5619048"/>
            <a:ext cx="10058400" cy="822960"/>
          </a:xfrm>
          <a:prstGeom prst="roundRect">
            <a:avLst/>
          </a:prstGeom>
          <a:solidFill>
            <a:schemeClr val="bg2">
              <a:lumMod val="95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CC3399"/>
                </a:solidFill>
              </a:rPr>
              <a:t>In simple hill climbing, the </a:t>
            </a:r>
            <a:r>
              <a:rPr lang="en-US" sz="2000" b="1" dirty="0">
                <a:solidFill>
                  <a:srgbClr val="CC3399"/>
                </a:solidFill>
              </a:rPr>
              <a:t>first closer node </a:t>
            </a:r>
            <a:r>
              <a:rPr lang="en-US" sz="2000" dirty="0">
                <a:solidFill>
                  <a:srgbClr val="CC3399"/>
                </a:solidFill>
              </a:rPr>
              <a:t>is chosen, whereas in steepest ascent hill climbing all successors are compared and the </a:t>
            </a:r>
            <a:r>
              <a:rPr lang="en-US" sz="2000" b="1" dirty="0">
                <a:solidFill>
                  <a:srgbClr val="CC3399"/>
                </a:solidFill>
              </a:rPr>
              <a:t>closest to the solution </a:t>
            </a:r>
            <a:r>
              <a:rPr lang="en-US" sz="2000" dirty="0">
                <a:solidFill>
                  <a:srgbClr val="CC3399"/>
                </a:solidFill>
              </a:rPr>
              <a:t>is chosen.</a:t>
            </a:r>
          </a:p>
        </p:txBody>
      </p:sp>
    </p:spTree>
    <p:extLst>
      <p:ext uri="{BB962C8B-B14F-4D97-AF65-F5344CB8AC3E}">
        <p14:creationId xmlns:p14="http://schemas.microsoft.com/office/powerpoint/2010/main" val="295989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First Search</a:t>
            </a:r>
          </a:p>
        </p:txBody>
      </p:sp>
      <p:sp>
        <p:nvSpPr>
          <p:cNvPr id="4" name="Content Placeholder 3"/>
          <p:cNvSpPr>
            <a:spLocks noGrp="1"/>
          </p:cNvSpPr>
          <p:nvPr>
            <p:ph idx="1"/>
          </p:nvPr>
        </p:nvSpPr>
        <p:spPr/>
        <p:txBody>
          <a:bodyPr/>
          <a:lstStyle/>
          <a:p>
            <a:r>
              <a:rPr lang="en-US" dirty="0">
                <a:solidFill>
                  <a:srgbClr val="CC3399"/>
                </a:solidFill>
              </a:rPr>
              <a:t>DFS </a:t>
            </a:r>
            <a:r>
              <a:rPr lang="en-US" dirty="0"/>
              <a:t>is good because it allows a solution to be found without expanding all competing branches. </a:t>
            </a:r>
            <a:r>
              <a:rPr lang="en-US" dirty="0">
                <a:solidFill>
                  <a:srgbClr val="CC3399"/>
                </a:solidFill>
              </a:rPr>
              <a:t>BFS </a:t>
            </a:r>
            <a:r>
              <a:rPr lang="en-US" dirty="0"/>
              <a:t>is good because it does not get trapped on dead end paths.</a:t>
            </a:r>
          </a:p>
          <a:p>
            <a:r>
              <a:rPr lang="en-US" dirty="0" smtClean="0">
                <a:solidFill>
                  <a:srgbClr val="CC3399"/>
                </a:solidFill>
              </a:rPr>
              <a:t>Best </a:t>
            </a:r>
            <a:r>
              <a:rPr lang="en-US" dirty="0">
                <a:solidFill>
                  <a:srgbClr val="CC3399"/>
                </a:solidFill>
              </a:rPr>
              <a:t>first search </a:t>
            </a:r>
            <a:r>
              <a:rPr lang="en-US" dirty="0"/>
              <a:t>combines the advantages of both DFS and BFS into a single method.</a:t>
            </a:r>
          </a:p>
          <a:p>
            <a:r>
              <a:rPr lang="en-US" dirty="0" smtClean="0"/>
              <a:t>One </a:t>
            </a:r>
            <a:r>
              <a:rPr lang="en-US" dirty="0"/>
              <a:t>way of combining BFS and DFS is to follow a single path at a time, </a:t>
            </a:r>
            <a:r>
              <a:rPr lang="en-US" dirty="0">
                <a:solidFill>
                  <a:srgbClr val="CC3399"/>
                </a:solidFill>
              </a:rPr>
              <a:t>but switch paths </a:t>
            </a:r>
            <a:r>
              <a:rPr lang="en-US" dirty="0"/>
              <a:t>whenever some competing path looks more promising than the current one does.</a:t>
            </a:r>
          </a:p>
          <a:p>
            <a:r>
              <a:rPr lang="en-US" dirty="0"/>
              <a:t>At each step of the Best First Search process, we select </a:t>
            </a:r>
            <a:r>
              <a:rPr lang="en-US" dirty="0">
                <a:solidFill>
                  <a:srgbClr val="CC3399"/>
                </a:solidFill>
              </a:rPr>
              <a:t>the most promising </a:t>
            </a:r>
            <a:r>
              <a:rPr lang="en-US" dirty="0"/>
              <a:t>of the nodes we have generated so far.</a:t>
            </a:r>
          </a:p>
          <a:p>
            <a:r>
              <a:rPr lang="en-US" dirty="0" smtClean="0"/>
              <a:t>This </a:t>
            </a:r>
            <a:r>
              <a:rPr lang="en-US" dirty="0"/>
              <a:t>is done by applying </a:t>
            </a:r>
            <a:r>
              <a:rPr lang="en-US" dirty="0">
                <a:solidFill>
                  <a:srgbClr val="CC3399"/>
                </a:solidFill>
              </a:rPr>
              <a:t>an appropriate heuristic function </a:t>
            </a:r>
            <a:r>
              <a:rPr lang="en-US" dirty="0"/>
              <a:t>to each of them.</a:t>
            </a:r>
          </a:p>
          <a:p>
            <a:r>
              <a:rPr lang="en-US" dirty="0" smtClean="0"/>
              <a:t>We </a:t>
            </a:r>
            <a:r>
              <a:rPr lang="en-US" dirty="0"/>
              <a:t>then </a:t>
            </a:r>
            <a:r>
              <a:rPr lang="en-US" dirty="0">
                <a:solidFill>
                  <a:srgbClr val="CC3399"/>
                </a:solidFill>
              </a:rPr>
              <a:t>expand the chosen node </a:t>
            </a:r>
            <a:r>
              <a:rPr lang="en-US" dirty="0"/>
              <a:t>by using the rules to generate its successors.</a:t>
            </a:r>
          </a:p>
          <a:p>
            <a:r>
              <a:rPr lang="en-US" dirty="0" smtClean="0"/>
              <a:t>If </a:t>
            </a:r>
            <a:r>
              <a:rPr lang="en-US" dirty="0"/>
              <a:t>one of them is a solution, we can quit. If not, all those </a:t>
            </a:r>
            <a:r>
              <a:rPr lang="en-US" dirty="0">
                <a:solidFill>
                  <a:srgbClr val="CC3399"/>
                </a:solidFill>
              </a:rPr>
              <a:t>new nodes are added </a:t>
            </a:r>
            <a:r>
              <a:rPr lang="en-US" dirty="0"/>
              <a:t>to the set of nodes generated so far.</a:t>
            </a:r>
          </a:p>
          <a:p>
            <a:endParaRPr lang="en-US" dirty="0"/>
          </a:p>
          <a:p>
            <a:endParaRPr lang="en-US" dirty="0"/>
          </a:p>
        </p:txBody>
      </p:sp>
    </p:spTree>
    <p:extLst>
      <p:ext uri="{BB962C8B-B14F-4D97-AF65-F5344CB8AC3E}">
        <p14:creationId xmlns:p14="http://schemas.microsoft.com/office/powerpoint/2010/main" val="413308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and Problem Solving</a:t>
            </a:r>
          </a:p>
        </p:txBody>
      </p:sp>
      <p:sp>
        <p:nvSpPr>
          <p:cNvPr id="3" name="Content Placeholder 2"/>
          <p:cNvSpPr>
            <a:spLocks noGrp="1"/>
          </p:cNvSpPr>
          <p:nvPr>
            <p:ph idx="1"/>
          </p:nvPr>
        </p:nvSpPr>
        <p:spPr/>
        <p:txBody>
          <a:bodyPr/>
          <a:lstStyle/>
          <a:p>
            <a:r>
              <a:rPr lang="en-US" dirty="0"/>
              <a:t>The steps that are required to build a system to solve a particular problem are:</a:t>
            </a:r>
          </a:p>
          <a:p>
            <a:pPr marL="914400" lvl="1" indent="-457200">
              <a:buFont typeface="+mj-lt"/>
              <a:buAutoNum type="arabicPeriod"/>
            </a:pPr>
            <a:r>
              <a:rPr lang="en-US" dirty="0">
                <a:solidFill>
                  <a:srgbClr val="CC3399"/>
                </a:solidFill>
              </a:rPr>
              <a:t>Problem Definition </a:t>
            </a:r>
            <a:r>
              <a:rPr lang="en-US" dirty="0"/>
              <a:t>that must include precise specifications of what the initial situation will be, as well as what final situations constitute acceptable solutions to the problem.</a:t>
            </a:r>
          </a:p>
          <a:p>
            <a:pPr marL="914400" lvl="1" indent="-457200">
              <a:buFont typeface="+mj-lt"/>
              <a:buAutoNum type="arabicPeriod"/>
            </a:pPr>
            <a:r>
              <a:rPr lang="en-US" dirty="0">
                <a:solidFill>
                  <a:srgbClr val="CC3399"/>
                </a:solidFill>
              </a:rPr>
              <a:t>Problem Analysis</a:t>
            </a:r>
            <a:r>
              <a:rPr lang="en-US" dirty="0"/>
              <a:t>, this can have immense impact on the appropriateness of various possible techniques for solving the problem.</a:t>
            </a:r>
          </a:p>
          <a:p>
            <a:pPr marL="914400" lvl="1" indent="-457200">
              <a:buFont typeface="+mj-lt"/>
              <a:buAutoNum type="arabicPeriod"/>
            </a:pPr>
            <a:r>
              <a:rPr lang="en-US" dirty="0">
                <a:solidFill>
                  <a:srgbClr val="CC3399"/>
                </a:solidFill>
              </a:rPr>
              <a:t>Isolate and Represent </a:t>
            </a:r>
            <a:r>
              <a:rPr lang="en-US" dirty="0"/>
              <a:t>the task knowledge required to solve the problem. </a:t>
            </a:r>
          </a:p>
          <a:p>
            <a:pPr marL="914400" lvl="1" indent="-457200">
              <a:buFont typeface="+mj-lt"/>
              <a:buAutoNum type="arabicPeriod"/>
            </a:pPr>
            <a:r>
              <a:rPr lang="en-US" dirty="0">
                <a:solidFill>
                  <a:srgbClr val="CC3399"/>
                </a:solidFill>
              </a:rPr>
              <a:t>Selection</a:t>
            </a:r>
            <a:r>
              <a:rPr lang="en-US" dirty="0"/>
              <a:t> of the best technique(s) for solving the particular problem.</a:t>
            </a:r>
          </a:p>
          <a:p>
            <a:pPr marL="914400" lvl="1" indent="-457200">
              <a:buFont typeface="+mj-lt"/>
              <a:buAutoNum type="arabicPeriod"/>
            </a:pPr>
            <a:endParaRPr lang="en-US" dirty="0"/>
          </a:p>
          <a:p>
            <a:r>
              <a:rPr lang="en-US" dirty="0"/>
              <a:t>Problem solving is a process of generating solutions from the observed data. </a:t>
            </a:r>
          </a:p>
          <a:p>
            <a:endParaRPr lang="en-US" dirty="0"/>
          </a:p>
        </p:txBody>
      </p:sp>
    </p:spTree>
    <p:extLst>
      <p:ext uri="{BB962C8B-B14F-4D97-AF65-F5344CB8AC3E}">
        <p14:creationId xmlns:p14="http://schemas.microsoft.com/office/powerpoint/2010/main" val="468411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First Search</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0578" y="1224466"/>
            <a:ext cx="7368260" cy="4630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Oval 4"/>
          <p:cNvSpPr/>
          <p:nvPr/>
        </p:nvSpPr>
        <p:spPr>
          <a:xfrm>
            <a:off x="2776935" y="1098981"/>
            <a:ext cx="3733800" cy="22098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873238" y="875211"/>
            <a:ext cx="3429000" cy="24384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225038" y="3237411"/>
            <a:ext cx="3859670" cy="2362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492238" y="3313611"/>
            <a:ext cx="3810000" cy="2743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780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a:t>
            </a:r>
            <a:r>
              <a:rPr lang="en-US" dirty="0"/>
              <a:t>find a better path</a:t>
            </a:r>
          </a:p>
        </p:txBody>
      </p:sp>
      <p:sp>
        <p:nvSpPr>
          <p:cNvPr id="4" name="Oval 3"/>
          <p:cNvSpPr/>
          <p:nvPr/>
        </p:nvSpPr>
        <p:spPr>
          <a:xfrm>
            <a:off x="3233920" y="863180"/>
            <a:ext cx="640080" cy="6400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A</a:t>
            </a:r>
            <a:endParaRPr lang="en-US" sz="4000" dirty="0"/>
          </a:p>
        </p:txBody>
      </p:sp>
      <p:sp>
        <p:nvSpPr>
          <p:cNvPr id="5" name="Oval 4"/>
          <p:cNvSpPr/>
          <p:nvPr/>
        </p:nvSpPr>
        <p:spPr>
          <a:xfrm>
            <a:off x="5705844" y="2319281"/>
            <a:ext cx="640080" cy="64008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E</a:t>
            </a:r>
            <a:endParaRPr lang="en-US" sz="2400" dirty="0">
              <a:solidFill>
                <a:schemeClr val="tx1"/>
              </a:solidFill>
            </a:endParaRPr>
          </a:p>
        </p:txBody>
      </p:sp>
      <p:sp>
        <p:nvSpPr>
          <p:cNvPr id="6" name="Oval 5"/>
          <p:cNvSpPr/>
          <p:nvPr/>
        </p:nvSpPr>
        <p:spPr>
          <a:xfrm>
            <a:off x="628650" y="2366150"/>
            <a:ext cx="640080" cy="64008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B</a:t>
            </a:r>
            <a:endParaRPr lang="en-US" sz="2400" dirty="0">
              <a:solidFill>
                <a:schemeClr val="tx1"/>
              </a:solidFill>
            </a:endParaRPr>
          </a:p>
        </p:txBody>
      </p:sp>
      <p:sp>
        <p:nvSpPr>
          <p:cNvPr id="7" name="Oval 6"/>
          <p:cNvSpPr/>
          <p:nvPr/>
        </p:nvSpPr>
        <p:spPr>
          <a:xfrm>
            <a:off x="2401280" y="2399187"/>
            <a:ext cx="640080" cy="64008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C</a:t>
            </a:r>
            <a:endParaRPr lang="en-US" sz="2400" dirty="0">
              <a:solidFill>
                <a:schemeClr val="tx1"/>
              </a:solidFill>
            </a:endParaRPr>
          </a:p>
        </p:txBody>
      </p:sp>
      <p:sp>
        <p:nvSpPr>
          <p:cNvPr id="8" name="Oval 7"/>
          <p:cNvSpPr/>
          <p:nvPr/>
        </p:nvSpPr>
        <p:spPr>
          <a:xfrm>
            <a:off x="4237830" y="2366150"/>
            <a:ext cx="640080" cy="64008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D</a:t>
            </a:r>
            <a:endParaRPr lang="en-US" sz="2400" dirty="0">
              <a:solidFill>
                <a:schemeClr val="tx1"/>
              </a:solidFill>
            </a:endParaRPr>
          </a:p>
        </p:txBody>
      </p:sp>
      <p:sp>
        <p:nvSpPr>
          <p:cNvPr id="9" name="Oval 8"/>
          <p:cNvSpPr/>
          <p:nvPr/>
        </p:nvSpPr>
        <p:spPr>
          <a:xfrm>
            <a:off x="3199640" y="5798326"/>
            <a:ext cx="640080" cy="64008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Z</a:t>
            </a:r>
            <a:endParaRPr lang="en-US" sz="3600" dirty="0"/>
          </a:p>
        </p:txBody>
      </p:sp>
      <p:cxnSp>
        <p:nvCxnSpPr>
          <p:cNvPr id="10" name="Straight Connector 9"/>
          <p:cNvCxnSpPr>
            <a:stCxn id="5" idx="4"/>
            <a:endCxn id="9" idx="7"/>
          </p:cNvCxnSpPr>
          <p:nvPr/>
        </p:nvCxnSpPr>
        <p:spPr>
          <a:xfrm flipH="1">
            <a:off x="3745982" y="2959361"/>
            <a:ext cx="2279902" cy="2932703"/>
          </a:xfrm>
          <a:prstGeom prst="line">
            <a:avLst/>
          </a:prstGeom>
          <a:ln w="28575">
            <a:prstDash val="lgDashDotDot"/>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6" idx="4"/>
            <a:endCxn id="9" idx="2"/>
          </p:cNvCxnSpPr>
          <p:nvPr/>
        </p:nvCxnSpPr>
        <p:spPr>
          <a:xfrm>
            <a:off x="948690" y="3006230"/>
            <a:ext cx="2250950" cy="3112136"/>
          </a:xfrm>
          <a:prstGeom prst="line">
            <a:avLst/>
          </a:prstGeom>
          <a:ln w="28575">
            <a:prstDash val="lgDashDot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7" idx="4"/>
            <a:endCxn id="9" idx="1"/>
          </p:cNvCxnSpPr>
          <p:nvPr/>
        </p:nvCxnSpPr>
        <p:spPr>
          <a:xfrm>
            <a:off x="2721320" y="3039267"/>
            <a:ext cx="572058" cy="2852797"/>
          </a:xfrm>
          <a:prstGeom prst="line">
            <a:avLst/>
          </a:prstGeom>
          <a:ln w="28575">
            <a:prstDash val="lgDashDot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9" idx="0"/>
          </p:cNvCxnSpPr>
          <p:nvPr/>
        </p:nvCxnSpPr>
        <p:spPr>
          <a:xfrm flipH="1">
            <a:off x="3519680" y="3038585"/>
            <a:ext cx="989622" cy="2759741"/>
          </a:xfrm>
          <a:prstGeom prst="line">
            <a:avLst/>
          </a:prstGeom>
          <a:ln w="28575">
            <a:prstDash val="lgDashDot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 idx="2"/>
            <a:endCxn id="6" idx="0"/>
          </p:cNvCxnSpPr>
          <p:nvPr/>
        </p:nvCxnSpPr>
        <p:spPr>
          <a:xfrm flipH="1">
            <a:off x="948690" y="1183220"/>
            <a:ext cx="2285230" cy="11829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4" idx="3"/>
            <a:endCxn id="7" idx="0"/>
          </p:cNvCxnSpPr>
          <p:nvPr/>
        </p:nvCxnSpPr>
        <p:spPr>
          <a:xfrm flipH="1">
            <a:off x="2721320" y="1409522"/>
            <a:ext cx="606338" cy="9896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4" idx="5"/>
            <a:endCxn id="8" idx="0"/>
          </p:cNvCxnSpPr>
          <p:nvPr/>
        </p:nvCxnSpPr>
        <p:spPr>
          <a:xfrm>
            <a:off x="3780262" y="1409522"/>
            <a:ext cx="777608" cy="9566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4" idx="6"/>
            <a:endCxn id="5" idx="0"/>
          </p:cNvCxnSpPr>
          <p:nvPr/>
        </p:nvCxnSpPr>
        <p:spPr>
          <a:xfrm>
            <a:off x="3874000" y="1183220"/>
            <a:ext cx="2151884" cy="1136061"/>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305042" y="1489640"/>
            <a:ext cx="327546" cy="523220"/>
          </a:xfrm>
          <a:prstGeom prst="rect">
            <a:avLst/>
          </a:prstGeom>
          <a:noFill/>
        </p:spPr>
        <p:txBody>
          <a:bodyPr wrap="square" rtlCol="0">
            <a:spAutoFit/>
          </a:bodyPr>
          <a:lstStyle/>
          <a:p>
            <a:r>
              <a:rPr lang="en-US" sz="2800" dirty="0" smtClean="0">
                <a:solidFill>
                  <a:schemeClr val="accent4"/>
                </a:solidFill>
              </a:rPr>
              <a:t>p</a:t>
            </a:r>
            <a:endParaRPr lang="en-US" sz="2800" dirty="0">
              <a:solidFill>
                <a:schemeClr val="accent4"/>
              </a:solidFill>
            </a:endParaRPr>
          </a:p>
        </p:txBody>
      </p:sp>
      <p:sp>
        <p:nvSpPr>
          <p:cNvPr id="19" name="TextBox 18"/>
          <p:cNvSpPr txBox="1"/>
          <p:nvPr/>
        </p:nvSpPr>
        <p:spPr>
          <a:xfrm>
            <a:off x="2527403" y="1727530"/>
            <a:ext cx="327546" cy="523220"/>
          </a:xfrm>
          <a:prstGeom prst="rect">
            <a:avLst/>
          </a:prstGeom>
          <a:noFill/>
        </p:spPr>
        <p:txBody>
          <a:bodyPr wrap="square" rtlCol="0">
            <a:spAutoFit/>
          </a:bodyPr>
          <a:lstStyle/>
          <a:p>
            <a:r>
              <a:rPr lang="en-US" sz="2800" dirty="0" smtClean="0">
                <a:solidFill>
                  <a:schemeClr val="accent4"/>
                </a:solidFill>
              </a:rPr>
              <a:t>q</a:t>
            </a:r>
            <a:endParaRPr lang="en-US" sz="2800" dirty="0">
              <a:solidFill>
                <a:schemeClr val="accent4"/>
              </a:solidFill>
            </a:endParaRPr>
          </a:p>
        </p:txBody>
      </p:sp>
      <p:sp>
        <p:nvSpPr>
          <p:cNvPr id="20" name="TextBox 19"/>
          <p:cNvSpPr txBox="1"/>
          <p:nvPr/>
        </p:nvSpPr>
        <p:spPr>
          <a:xfrm>
            <a:off x="3952601" y="1875285"/>
            <a:ext cx="327546" cy="523220"/>
          </a:xfrm>
          <a:prstGeom prst="rect">
            <a:avLst/>
          </a:prstGeom>
          <a:noFill/>
        </p:spPr>
        <p:txBody>
          <a:bodyPr wrap="square" rtlCol="0">
            <a:spAutoFit/>
          </a:bodyPr>
          <a:lstStyle/>
          <a:p>
            <a:r>
              <a:rPr lang="en-US" sz="2800" dirty="0" smtClean="0">
                <a:solidFill>
                  <a:schemeClr val="accent4"/>
                </a:solidFill>
              </a:rPr>
              <a:t>r</a:t>
            </a:r>
            <a:endParaRPr lang="en-US" sz="2800" dirty="0">
              <a:solidFill>
                <a:schemeClr val="accent4"/>
              </a:solidFill>
            </a:endParaRPr>
          </a:p>
        </p:txBody>
      </p:sp>
      <p:sp>
        <p:nvSpPr>
          <p:cNvPr id="21" name="TextBox 20"/>
          <p:cNvSpPr txBox="1"/>
          <p:nvPr/>
        </p:nvSpPr>
        <p:spPr>
          <a:xfrm>
            <a:off x="5006550" y="1774685"/>
            <a:ext cx="327546" cy="523220"/>
          </a:xfrm>
          <a:prstGeom prst="rect">
            <a:avLst/>
          </a:prstGeom>
          <a:noFill/>
        </p:spPr>
        <p:txBody>
          <a:bodyPr wrap="square" rtlCol="0">
            <a:spAutoFit/>
          </a:bodyPr>
          <a:lstStyle/>
          <a:p>
            <a:r>
              <a:rPr lang="en-US" sz="2800" dirty="0" smtClean="0">
                <a:solidFill>
                  <a:schemeClr val="accent4"/>
                </a:solidFill>
              </a:rPr>
              <a:t>s</a:t>
            </a:r>
            <a:endParaRPr lang="en-US" sz="2800" dirty="0">
              <a:solidFill>
                <a:schemeClr val="accent4"/>
              </a:solidFill>
            </a:endParaRPr>
          </a:p>
        </p:txBody>
      </p:sp>
      <p:sp>
        <p:nvSpPr>
          <p:cNvPr id="22" name="TextBox 21"/>
          <p:cNvSpPr txBox="1"/>
          <p:nvPr/>
        </p:nvSpPr>
        <p:spPr>
          <a:xfrm>
            <a:off x="1421846" y="4055596"/>
            <a:ext cx="327546" cy="523220"/>
          </a:xfrm>
          <a:prstGeom prst="rect">
            <a:avLst/>
          </a:prstGeom>
          <a:noFill/>
        </p:spPr>
        <p:txBody>
          <a:bodyPr wrap="square" rtlCol="0">
            <a:spAutoFit/>
          </a:bodyPr>
          <a:lstStyle/>
          <a:p>
            <a:r>
              <a:rPr lang="en-US" sz="2800" dirty="0" smtClean="0">
                <a:solidFill>
                  <a:srgbClr val="C00000"/>
                </a:solidFill>
              </a:rPr>
              <a:t>a</a:t>
            </a:r>
            <a:endParaRPr lang="en-US" sz="2800" dirty="0">
              <a:solidFill>
                <a:srgbClr val="C00000"/>
              </a:solidFill>
            </a:endParaRPr>
          </a:p>
        </p:txBody>
      </p:sp>
      <p:sp>
        <p:nvSpPr>
          <p:cNvPr id="23" name="TextBox 22"/>
          <p:cNvSpPr txBox="1"/>
          <p:nvPr/>
        </p:nvSpPr>
        <p:spPr>
          <a:xfrm>
            <a:off x="2521386" y="4055596"/>
            <a:ext cx="327546" cy="523220"/>
          </a:xfrm>
          <a:prstGeom prst="rect">
            <a:avLst/>
          </a:prstGeom>
          <a:noFill/>
        </p:spPr>
        <p:txBody>
          <a:bodyPr wrap="square" rtlCol="0">
            <a:spAutoFit/>
          </a:bodyPr>
          <a:lstStyle/>
          <a:p>
            <a:r>
              <a:rPr lang="en-US" sz="2800" dirty="0" smtClean="0">
                <a:solidFill>
                  <a:srgbClr val="C00000"/>
                </a:solidFill>
              </a:rPr>
              <a:t>b</a:t>
            </a:r>
            <a:endParaRPr lang="en-US" sz="2800" dirty="0">
              <a:solidFill>
                <a:srgbClr val="C00000"/>
              </a:solidFill>
            </a:endParaRPr>
          </a:p>
        </p:txBody>
      </p:sp>
      <p:sp>
        <p:nvSpPr>
          <p:cNvPr id="24" name="TextBox 23"/>
          <p:cNvSpPr txBox="1"/>
          <p:nvPr/>
        </p:nvSpPr>
        <p:spPr>
          <a:xfrm>
            <a:off x="3585637" y="4055596"/>
            <a:ext cx="327546" cy="523220"/>
          </a:xfrm>
          <a:prstGeom prst="rect">
            <a:avLst/>
          </a:prstGeom>
          <a:noFill/>
        </p:spPr>
        <p:txBody>
          <a:bodyPr wrap="square" rtlCol="0">
            <a:spAutoFit/>
          </a:bodyPr>
          <a:lstStyle/>
          <a:p>
            <a:r>
              <a:rPr lang="en-US" sz="2800" dirty="0" smtClean="0">
                <a:solidFill>
                  <a:srgbClr val="C00000"/>
                </a:solidFill>
              </a:rPr>
              <a:t>c</a:t>
            </a:r>
            <a:endParaRPr lang="en-US" sz="2800" dirty="0">
              <a:solidFill>
                <a:srgbClr val="C00000"/>
              </a:solidFill>
            </a:endParaRPr>
          </a:p>
        </p:txBody>
      </p:sp>
      <p:sp>
        <p:nvSpPr>
          <p:cNvPr id="25" name="TextBox 24"/>
          <p:cNvSpPr txBox="1"/>
          <p:nvPr/>
        </p:nvSpPr>
        <p:spPr>
          <a:xfrm>
            <a:off x="4550364" y="4055596"/>
            <a:ext cx="327546" cy="523220"/>
          </a:xfrm>
          <a:prstGeom prst="rect">
            <a:avLst/>
          </a:prstGeom>
          <a:noFill/>
        </p:spPr>
        <p:txBody>
          <a:bodyPr wrap="square" rtlCol="0">
            <a:spAutoFit/>
          </a:bodyPr>
          <a:lstStyle/>
          <a:p>
            <a:r>
              <a:rPr lang="en-US" sz="2800" dirty="0" smtClean="0">
                <a:solidFill>
                  <a:srgbClr val="C00000"/>
                </a:solidFill>
              </a:rPr>
              <a:t>d</a:t>
            </a:r>
            <a:endParaRPr lang="en-US" sz="2800" dirty="0">
              <a:solidFill>
                <a:srgbClr val="C00000"/>
              </a:solidFill>
            </a:endParaRPr>
          </a:p>
        </p:txBody>
      </p:sp>
      <p:sp>
        <p:nvSpPr>
          <p:cNvPr id="66" name="Action Button: Help 65">
            <a:hlinkClick r:id="" action="ppaction://noaction" highlightClick="1"/>
          </p:cNvPr>
          <p:cNvSpPr/>
          <p:nvPr/>
        </p:nvSpPr>
        <p:spPr>
          <a:xfrm>
            <a:off x="8433438" y="921933"/>
            <a:ext cx="2392323" cy="1397348"/>
          </a:xfrm>
          <a:prstGeom prst="actionButtonHelp">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FFFF00"/>
                </a:solidFill>
              </a:rPr>
              <a:t>Which Path is better? </a:t>
            </a:r>
            <a:endParaRPr lang="en-US" sz="2400" dirty="0">
              <a:solidFill>
                <a:srgbClr val="FFFF00"/>
              </a:solidFill>
            </a:endParaRPr>
          </a:p>
        </p:txBody>
      </p:sp>
      <mc:AlternateContent xmlns:mc="http://schemas.openxmlformats.org/markup-compatibility/2006" xmlns:a14="http://schemas.microsoft.com/office/drawing/2010/main">
        <mc:Choice Requires="a14">
          <p:sp>
            <p:nvSpPr>
              <p:cNvPr id="67" name="TextBox 66"/>
              <p:cNvSpPr txBox="1"/>
              <p:nvPr/>
            </p:nvSpPr>
            <p:spPr>
              <a:xfrm>
                <a:off x="7530059" y="2639321"/>
                <a:ext cx="3833851" cy="830997"/>
              </a:xfrm>
              <a:prstGeom prst="rect">
                <a:avLst/>
              </a:prstGeom>
              <a:solidFill>
                <a:schemeClr val="tx1">
                  <a:lumMod val="10000"/>
                  <a:lumOff val="90000"/>
                </a:schemeClr>
              </a:solidFill>
            </p:spPr>
            <p:txBody>
              <a:bodyPr wrap="square" rtlCol="0">
                <a:spAutoFit/>
              </a:bodyPr>
              <a:lstStyle/>
              <a:p>
                <a:r>
                  <a:rPr lang="en-US" sz="2400" dirty="0" smtClean="0">
                    <a:solidFill>
                      <a:srgbClr val="0070C0"/>
                    </a:solidFill>
                  </a:rPr>
                  <a:t>Compare </a:t>
                </a:r>
                <a14:m>
                  <m:oMath xmlns:m="http://schemas.openxmlformats.org/officeDocument/2006/math">
                    <m:r>
                      <a:rPr lang="en-US" sz="2400" b="0" i="1" smtClean="0">
                        <a:solidFill>
                          <a:srgbClr val="0070C0"/>
                        </a:solidFill>
                        <a:latin typeface="Cambria Math" panose="02040503050406030204" pitchFamily="18" charset="0"/>
                      </a:rPr>
                      <m:t>𝑝</m:t>
                    </m:r>
                    <m:r>
                      <a:rPr lang="en-US" sz="2400" b="0" i="1" smtClean="0">
                        <a:solidFill>
                          <a:srgbClr val="0070C0"/>
                        </a:solidFill>
                        <a:latin typeface="Cambria Math" panose="02040503050406030204" pitchFamily="18" charset="0"/>
                        <a:ea typeface="Cambria Math" panose="02040503050406030204" pitchFamily="18" charset="0"/>
                      </a:rPr>
                      <m:t>&lt;</m:t>
                    </m:r>
                    <m:r>
                      <a:rPr lang="en-US" sz="2400" b="0" i="1" smtClean="0">
                        <a:solidFill>
                          <a:srgbClr val="0070C0"/>
                        </a:solidFill>
                        <a:latin typeface="Cambria Math" panose="02040503050406030204" pitchFamily="18" charset="0"/>
                        <a:ea typeface="Cambria Math" panose="02040503050406030204" pitchFamily="18" charset="0"/>
                      </a:rPr>
                      <m:t>𝑞</m:t>
                    </m:r>
                    <m:r>
                      <a:rPr lang="en-US" sz="2400" b="0" i="1" smtClean="0">
                        <a:solidFill>
                          <a:srgbClr val="0070C0"/>
                        </a:solidFill>
                        <a:latin typeface="Cambria Math" panose="02040503050406030204" pitchFamily="18" charset="0"/>
                        <a:ea typeface="Cambria Math" panose="02040503050406030204" pitchFamily="18" charset="0"/>
                      </a:rPr>
                      <m:t>&lt;</m:t>
                    </m:r>
                    <m:r>
                      <a:rPr lang="en-US" sz="2400" b="0" i="1" smtClean="0">
                        <a:solidFill>
                          <a:srgbClr val="0070C0"/>
                        </a:solidFill>
                        <a:latin typeface="Cambria Math" panose="02040503050406030204" pitchFamily="18" charset="0"/>
                        <a:ea typeface="Cambria Math" panose="02040503050406030204" pitchFamily="18" charset="0"/>
                      </a:rPr>
                      <m:t>𝑟</m:t>
                    </m:r>
                    <m:r>
                      <a:rPr lang="en-US" sz="2400" b="0" i="1" smtClean="0">
                        <a:solidFill>
                          <a:srgbClr val="0070C0"/>
                        </a:solidFill>
                        <a:latin typeface="Cambria Math" panose="02040503050406030204" pitchFamily="18" charset="0"/>
                        <a:ea typeface="Cambria Math" panose="02040503050406030204" pitchFamily="18" charset="0"/>
                      </a:rPr>
                      <m:t>&lt;</m:t>
                    </m:r>
                    <m:r>
                      <a:rPr lang="en-US" sz="2400" b="0" i="1" smtClean="0">
                        <a:solidFill>
                          <a:srgbClr val="0070C0"/>
                        </a:solidFill>
                        <a:latin typeface="Cambria Math" panose="02040503050406030204" pitchFamily="18" charset="0"/>
                        <a:ea typeface="Cambria Math" panose="02040503050406030204" pitchFamily="18" charset="0"/>
                      </a:rPr>
                      <m:t>𝑠</m:t>
                    </m:r>
                  </m:oMath>
                </a14:m>
                <a:endParaRPr lang="en-US" sz="2400" dirty="0" smtClean="0">
                  <a:solidFill>
                    <a:srgbClr val="0070C0"/>
                  </a:solidFill>
                </a:endParaRPr>
              </a:p>
              <a:p>
                <a:r>
                  <a:rPr lang="en-US" sz="2400" dirty="0" smtClean="0">
                    <a:solidFill>
                      <a:srgbClr val="0070C0"/>
                    </a:solidFill>
                  </a:rPr>
                  <a:t>then </a:t>
                </a:r>
                <a14:m>
                  <m:oMath xmlns:m="http://schemas.openxmlformats.org/officeDocument/2006/math">
                    <m:r>
                      <a:rPr lang="en-US" sz="2400" b="0" i="1">
                        <a:solidFill>
                          <a:srgbClr val="0070C0"/>
                        </a:solidFill>
                        <a:latin typeface="Cambria Math" panose="02040503050406030204" pitchFamily="18" charset="0"/>
                      </a:rPr>
                      <m:t>𝐴</m:t>
                    </m:r>
                    <m:r>
                      <a:rPr lang="en-US" sz="2400" b="0" i="1">
                        <a:solidFill>
                          <a:srgbClr val="0070C0"/>
                        </a:solidFill>
                        <a:latin typeface="Cambria Math" panose="02040503050406030204" pitchFamily="18" charset="0"/>
                        <a:ea typeface="Cambria Math" panose="02040503050406030204" pitchFamily="18" charset="0"/>
                      </a:rPr>
                      <m:t>→</m:t>
                    </m:r>
                    <m:r>
                      <a:rPr lang="en-US" sz="2400" b="0" i="1">
                        <a:solidFill>
                          <a:srgbClr val="0070C0"/>
                        </a:solidFill>
                        <a:latin typeface="Cambria Math" panose="02040503050406030204" pitchFamily="18" charset="0"/>
                      </a:rPr>
                      <m:t>𝐵</m:t>
                    </m:r>
                    <m:r>
                      <a:rPr lang="en-US" sz="2400" b="0" i="1">
                        <a:solidFill>
                          <a:srgbClr val="0070C0"/>
                        </a:solidFill>
                        <a:latin typeface="Cambria Math" panose="02040503050406030204" pitchFamily="18" charset="0"/>
                        <a:ea typeface="Cambria Math" panose="02040503050406030204" pitchFamily="18" charset="0"/>
                      </a:rPr>
                      <m:t>→⋯</m:t>
                    </m:r>
                    <m:r>
                      <a:rPr lang="en-US" sz="2400" b="0" i="1">
                        <a:solidFill>
                          <a:srgbClr val="0070C0"/>
                        </a:solidFill>
                        <a:latin typeface="Cambria Math" panose="02040503050406030204" pitchFamily="18" charset="0"/>
                      </a:rPr>
                      <m:t>𝑍</m:t>
                    </m:r>
                  </m:oMath>
                </a14:m>
                <a:r>
                  <a:rPr lang="en-US" sz="2400" dirty="0">
                    <a:solidFill>
                      <a:srgbClr val="0070C0"/>
                    </a:solidFill>
                    <a:latin typeface="Cambria Math" panose="02040503050406030204" pitchFamily="18" charset="0"/>
                  </a:rPr>
                  <a:t>  </a:t>
                </a:r>
                <a:r>
                  <a:rPr lang="en-US" sz="2400" dirty="0" smtClean="0">
                    <a:solidFill>
                      <a:srgbClr val="0070C0"/>
                    </a:solidFill>
                    <a:latin typeface="Cambria Math" panose="02040503050406030204" pitchFamily="18" charset="0"/>
                  </a:rPr>
                  <a:t>is better </a:t>
                </a:r>
                <a:endParaRPr lang="en-US" sz="2400" dirty="0">
                  <a:solidFill>
                    <a:srgbClr val="0070C0"/>
                  </a:solidFill>
                  <a:latin typeface="Cambria Math" panose="02040503050406030204" pitchFamily="18" charset="0"/>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7530059" y="2639321"/>
                <a:ext cx="3833851" cy="830997"/>
              </a:xfrm>
              <a:prstGeom prst="rect">
                <a:avLst/>
              </a:prstGeom>
              <a:blipFill rotWithShape="0">
                <a:blip r:embed="rId2"/>
                <a:stretch>
                  <a:fillRect l="-2385" t="-5147" r="-2067" b="-169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7143370" y="4163317"/>
                <a:ext cx="4607228" cy="830997"/>
              </a:xfrm>
              <a:prstGeom prst="rect">
                <a:avLst/>
              </a:prstGeom>
              <a:solidFill>
                <a:schemeClr val="tx1">
                  <a:lumMod val="10000"/>
                  <a:lumOff val="90000"/>
                </a:schemeClr>
              </a:solidFill>
            </p:spPr>
            <p:txBody>
              <a:bodyPr wrap="square" rtlCol="0">
                <a:spAutoFit/>
              </a:bodyPr>
              <a:lstStyle/>
              <a:p>
                <a:r>
                  <a:rPr lang="en-US" sz="2400" dirty="0" smtClean="0">
                    <a:solidFill>
                      <a:srgbClr val="990033"/>
                    </a:solidFill>
                  </a:rPr>
                  <a:t>If </a:t>
                </a:r>
                <a14:m>
                  <m:oMath xmlns:m="http://schemas.openxmlformats.org/officeDocument/2006/math">
                    <m:r>
                      <a:rPr lang="en-US" sz="2400" b="0" i="1" smtClean="0">
                        <a:solidFill>
                          <a:srgbClr val="990033"/>
                        </a:solidFill>
                        <a:latin typeface="Cambria Math" panose="02040503050406030204" pitchFamily="18" charset="0"/>
                      </a:rPr>
                      <m:t>𝑝</m:t>
                    </m:r>
                    <m:r>
                      <a:rPr lang="en-US" sz="2400" b="0" i="1" smtClean="0">
                        <a:solidFill>
                          <a:srgbClr val="990033"/>
                        </a:solidFill>
                        <a:latin typeface="Cambria Math" panose="02040503050406030204" pitchFamily="18" charset="0"/>
                      </a:rPr>
                      <m:t>+</m:t>
                    </m:r>
                    <m:r>
                      <a:rPr lang="en-US" sz="2400" b="0" i="1" smtClean="0">
                        <a:solidFill>
                          <a:srgbClr val="990033"/>
                        </a:solidFill>
                        <a:latin typeface="Cambria Math" panose="02040503050406030204" pitchFamily="18" charset="0"/>
                      </a:rPr>
                      <m:t>𝑎</m:t>
                    </m:r>
                    <m:r>
                      <a:rPr lang="en-US" sz="2400" b="0" i="1">
                        <a:solidFill>
                          <a:srgbClr val="990033"/>
                        </a:solidFill>
                        <a:latin typeface="Cambria Math" panose="02040503050406030204" pitchFamily="18" charset="0"/>
                        <a:ea typeface="Cambria Math" panose="02040503050406030204" pitchFamily="18" charset="0"/>
                      </a:rPr>
                      <m:t>&lt;</m:t>
                    </m:r>
                    <m:r>
                      <a:rPr lang="en-US" sz="2400" b="0" i="1">
                        <a:solidFill>
                          <a:srgbClr val="990033"/>
                        </a:solidFill>
                        <a:latin typeface="Cambria Math" panose="02040503050406030204" pitchFamily="18" charset="0"/>
                        <a:ea typeface="Cambria Math" panose="02040503050406030204" pitchFamily="18" charset="0"/>
                      </a:rPr>
                      <m:t>𝑞</m:t>
                    </m:r>
                    <m:r>
                      <a:rPr lang="en-US" sz="2400" b="0" i="1" smtClean="0">
                        <a:solidFill>
                          <a:srgbClr val="990033"/>
                        </a:solidFill>
                        <a:latin typeface="Cambria Math" panose="02040503050406030204" pitchFamily="18" charset="0"/>
                        <a:ea typeface="Cambria Math" panose="02040503050406030204" pitchFamily="18" charset="0"/>
                      </a:rPr>
                      <m:t>+</m:t>
                    </m:r>
                    <m:r>
                      <a:rPr lang="en-US" sz="2400" b="0" i="1" smtClean="0">
                        <a:solidFill>
                          <a:srgbClr val="990033"/>
                        </a:solidFill>
                        <a:latin typeface="Cambria Math" panose="02040503050406030204" pitchFamily="18" charset="0"/>
                        <a:ea typeface="Cambria Math" panose="02040503050406030204" pitchFamily="18" charset="0"/>
                      </a:rPr>
                      <m:t>𝑏</m:t>
                    </m:r>
                    <m:r>
                      <a:rPr lang="en-US" sz="2400" b="0" i="1">
                        <a:solidFill>
                          <a:srgbClr val="990033"/>
                        </a:solidFill>
                        <a:latin typeface="Cambria Math" panose="02040503050406030204" pitchFamily="18" charset="0"/>
                        <a:ea typeface="Cambria Math" panose="02040503050406030204" pitchFamily="18" charset="0"/>
                      </a:rPr>
                      <m:t>&lt;</m:t>
                    </m:r>
                    <m:r>
                      <a:rPr lang="en-US" sz="2400" b="0" i="1">
                        <a:solidFill>
                          <a:srgbClr val="990033"/>
                        </a:solidFill>
                        <a:latin typeface="Cambria Math" panose="02040503050406030204" pitchFamily="18" charset="0"/>
                        <a:ea typeface="Cambria Math" panose="02040503050406030204" pitchFamily="18" charset="0"/>
                      </a:rPr>
                      <m:t>𝑟</m:t>
                    </m:r>
                    <m:r>
                      <a:rPr lang="en-US" sz="2400" b="0" i="1" smtClean="0">
                        <a:solidFill>
                          <a:srgbClr val="990033"/>
                        </a:solidFill>
                        <a:latin typeface="Cambria Math" panose="02040503050406030204" pitchFamily="18" charset="0"/>
                        <a:ea typeface="Cambria Math" panose="02040503050406030204" pitchFamily="18" charset="0"/>
                      </a:rPr>
                      <m:t>+</m:t>
                    </m:r>
                    <m:r>
                      <a:rPr lang="en-US" sz="2400" b="0" i="1" smtClean="0">
                        <a:solidFill>
                          <a:srgbClr val="990033"/>
                        </a:solidFill>
                        <a:latin typeface="Cambria Math" panose="02040503050406030204" pitchFamily="18" charset="0"/>
                        <a:ea typeface="Cambria Math" panose="02040503050406030204" pitchFamily="18" charset="0"/>
                      </a:rPr>
                      <m:t>𝑐</m:t>
                    </m:r>
                    <m:r>
                      <a:rPr lang="en-US" sz="2400" b="0" i="1">
                        <a:solidFill>
                          <a:srgbClr val="990033"/>
                        </a:solidFill>
                        <a:latin typeface="Cambria Math" panose="02040503050406030204" pitchFamily="18" charset="0"/>
                        <a:ea typeface="Cambria Math" panose="02040503050406030204" pitchFamily="18" charset="0"/>
                      </a:rPr>
                      <m:t>&lt;</m:t>
                    </m:r>
                    <m:r>
                      <a:rPr lang="en-US" sz="2400" b="0" i="1">
                        <a:solidFill>
                          <a:srgbClr val="990033"/>
                        </a:solidFill>
                        <a:latin typeface="Cambria Math" panose="02040503050406030204" pitchFamily="18" charset="0"/>
                        <a:ea typeface="Cambria Math" panose="02040503050406030204" pitchFamily="18" charset="0"/>
                      </a:rPr>
                      <m:t>𝑠</m:t>
                    </m:r>
                    <m:r>
                      <a:rPr lang="en-US" sz="2400" b="0" i="1" smtClean="0">
                        <a:solidFill>
                          <a:srgbClr val="990033"/>
                        </a:solidFill>
                        <a:latin typeface="Cambria Math" panose="02040503050406030204" pitchFamily="18" charset="0"/>
                        <a:ea typeface="Cambria Math" panose="02040503050406030204" pitchFamily="18" charset="0"/>
                      </a:rPr>
                      <m:t>+</m:t>
                    </m:r>
                    <m:r>
                      <a:rPr lang="en-US" sz="2400" b="0" i="1" smtClean="0">
                        <a:solidFill>
                          <a:srgbClr val="990033"/>
                        </a:solidFill>
                        <a:latin typeface="Cambria Math" panose="02040503050406030204" pitchFamily="18" charset="0"/>
                        <a:ea typeface="Cambria Math" panose="02040503050406030204" pitchFamily="18" charset="0"/>
                      </a:rPr>
                      <m:t>𝑑</m:t>
                    </m:r>
                  </m:oMath>
                </a14:m>
                <a:endParaRPr lang="en-US" sz="2400" dirty="0" smtClean="0">
                  <a:solidFill>
                    <a:srgbClr val="990033"/>
                  </a:solidFill>
                </a:endParaRPr>
              </a:p>
              <a:p>
                <a:r>
                  <a:rPr lang="en-US" sz="2400" dirty="0">
                    <a:solidFill>
                      <a:srgbClr val="990033"/>
                    </a:solidFill>
                  </a:rPr>
                  <a:t>t</a:t>
                </a:r>
                <a:r>
                  <a:rPr lang="en-US" sz="2400" dirty="0" smtClean="0">
                    <a:solidFill>
                      <a:srgbClr val="990033"/>
                    </a:solidFill>
                  </a:rPr>
                  <a:t>hen </a:t>
                </a:r>
                <a14:m>
                  <m:oMath xmlns:m="http://schemas.openxmlformats.org/officeDocument/2006/math">
                    <m:r>
                      <a:rPr lang="en-US" sz="2400" b="0" i="1">
                        <a:solidFill>
                          <a:srgbClr val="990033"/>
                        </a:solidFill>
                        <a:latin typeface="Cambria Math" panose="02040503050406030204" pitchFamily="18" charset="0"/>
                      </a:rPr>
                      <m:t>𝐴</m:t>
                    </m:r>
                    <m:r>
                      <a:rPr lang="en-US" sz="2400" b="0" i="1">
                        <a:solidFill>
                          <a:srgbClr val="990033"/>
                        </a:solidFill>
                        <a:latin typeface="Cambria Math" panose="02040503050406030204" pitchFamily="18" charset="0"/>
                        <a:ea typeface="Cambria Math" panose="02040503050406030204" pitchFamily="18" charset="0"/>
                      </a:rPr>
                      <m:t>→</m:t>
                    </m:r>
                    <m:r>
                      <a:rPr lang="en-US" sz="2400" b="0" i="1">
                        <a:solidFill>
                          <a:srgbClr val="990033"/>
                        </a:solidFill>
                        <a:latin typeface="Cambria Math" panose="02040503050406030204" pitchFamily="18" charset="0"/>
                      </a:rPr>
                      <m:t>𝐵</m:t>
                    </m:r>
                    <m:r>
                      <a:rPr lang="en-US" sz="2400" b="0" i="1">
                        <a:solidFill>
                          <a:srgbClr val="990033"/>
                        </a:solidFill>
                        <a:latin typeface="Cambria Math" panose="02040503050406030204" pitchFamily="18" charset="0"/>
                        <a:ea typeface="Cambria Math" panose="02040503050406030204" pitchFamily="18" charset="0"/>
                      </a:rPr>
                      <m:t>→⋯</m:t>
                    </m:r>
                    <m:r>
                      <a:rPr lang="en-US" sz="2400" b="0" i="1">
                        <a:solidFill>
                          <a:srgbClr val="990033"/>
                        </a:solidFill>
                        <a:latin typeface="Cambria Math" panose="02040503050406030204" pitchFamily="18" charset="0"/>
                      </a:rPr>
                      <m:t>𝑍</m:t>
                    </m:r>
                  </m:oMath>
                </a14:m>
                <a:r>
                  <a:rPr lang="en-US" sz="2400" dirty="0">
                    <a:solidFill>
                      <a:srgbClr val="990033"/>
                    </a:solidFill>
                    <a:latin typeface="Cambria Math" panose="02040503050406030204" pitchFamily="18" charset="0"/>
                  </a:rPr>
                  <a:t>  is better </a:t>
                </a:r>
                <a:endParaRPr lang="en-US" sz="2400" dirty="0">
                  <a:solidFill>
                    <a:srgbClr val="990033"/>
                  </a:solidFill>
                </a:endParaRPr>
              </a:p>
            </p:txBody>
          </p:sp>
        </mc:Choice>
        <mc:Fallback xmlns="">
          <p:sp>
            <p:nvSpPr>
              <p:cNvPr id="68" name="TextBox 67"/>
              <p:cNvSpPr txBox="1">
                <a:spLocks noRot="1" noChangeAspect="1" noMove="1" noResize="1" noEditPoints="1" noAdjustHandles="1" noChangeArrowheads="1" noChangeShapeType="1" noTextEdit="1"/>
              </p:cNvSpPr>
              <p:nvPr/>
            </p:nvSpPr>
            <p:spPr>
              <a:xfrm>
                <a:off x="7143370" y="4163317"/>
                <a:ext cx="4607228" cy="830997"/>
              </a:xfrm>
              <a:prstGeom prst="rect">
                <a:avLst/>
              </a:prstGeom>
              <a:blipFill rotWithShape="0">
                <a:blip r:embed="rId3"/>
                <a:stretch>
                  <a:fillRect l="-2116" t="-5147" b="-16912"/>
                </a:stretch>
              </a:blipFill>
            </p:spPr>
            <p:txBody>
              <a:bodyPr/>
              <a:lstStyle/>
              <a:p>
                <a:r>
                  <a:rPr lang="en-US">
                    <a:noFill/>
                  </a:rPr>
                  <a:t> </a:t>
                </a:r>
              </a:p>
            </p:txBody>
          </p:sp>
        </mc:Fallback>
      </mc:AlternateContent>
      <p:sp>
        <p:nvSpPr>
          <p:cNvPr id="69" name="TextBox 68"/>
          <p:cNvSpPr txBox="1"/>
          <p:nvPr/>
        </p:nvSpPr>
        <p:spPr>
          <a:xfrm>
            <a:off x="9156038" y="3593931"/>
            <a:ext cx="581891" cy="461665"/>
          </a:xfrm>
          <a:prstGeom prst="rect">
            <a:avLst/>
          </a:prstGeom>
          <a:noFill/>
        </p:spPr>
        <p:txBody>
          <a:bodyPr wrap="square" rtlCol="0">
            <a:spAutoFit/>
          </a:bodyPr>
          <a:lstStyle/>
          <a:p>
            <a:r>
              <a:rPr lang="en-US" sz="2400" dirty="0" smtClean="0"/>
              <a:t>OR</a:t>
            </a:r>
            <a:endParaRPr lang="en-US" sz="2400" dirty="0"/>
          </a:p>
        </p:txBody>
      </p:sp>
      <p:grpSp>
        <p:nvGrpSpPr>
          <p:cNvPr id="37" name="Group 36"/>
          <p:cNvGrpSpPr/>
          <p:nvPr/>
        </p:nvGrpSpPr>
        <p:grpSpPr>
          <a:xfrm>
            <a:off x="6572226" y="4421120"/>
            <a:ext cx="387615" cy="315391"/>
            <a:chOff x="7067113" y="4692177"/>
            <a:chExt cx="1547225" cy="848814"/>
          </a:xfrm>
        </p:grpSpPr>
        <p:cxnSp>
          <p:nvCxnSpPr>
            <p:cNvPr id="38" name="Straight Connector 37"/>
            <p:cNvCxnSpPr/>
            <p:nvPr/>
          </p:nvCxnSpPr>
          <p:spPr>
            <a:xfrm>
              <a:off x="7067113" y="4859605"/>
              <a:ext cx="232012" cy="681386"/>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7276857" y="4692177"/>
              <a:ext cx="1337481" cy="805218"/>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3485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par>
                                <p:cTn id="13" presetID="22" presetClass="entr" presetSubtype="1"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up)">
                                      <p:cBhvr>
                                        <p:cTn id="15" dur="500"/>
                                        <p:tgtEl>
                                          <p:spTgt spid="15"/>
                                        </p:tgtEl>
                                      </p:cBhvr>
                                    </p:animEffect>
                                  </p:childTnLst>
                                </p:cTn>
                              </p:par>
                              <p:par>
                                <p:cTn id="16" presetID="22" presetClass="entr" presetSubtype="1"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up)">
                                      <p:cBhvr>
                                        <p:cTn id="18" dur="500"/>
                                        <p:tgtEl>
                                          <p:spTgt spid="16"/>
                                        </p:tgtEl>
                                      </p:cBhvr>
                                    </p:animEffect>
                                  </p:childTnLst>
                                </p:cTn>
                              </p:par>
                              <p:par>
                                <p:cTn id="19" presetID="22" presetClass="entr" presetSubtype="1"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up)">
                                      <p:cBhvr>
                                        <p:cTn id="21" dur="500"/>
                                        <p:tgtEl>
                                          <p:spTgt spid="1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wipe(up)">
                                      <p:cBhvr>
                                        <p:cTn id="53" dur="500"/>
                                        <p:tgtEl>
                                          <p:spTgt spid="11"/>
                                        </p:tgtEl>
                                      </p:cBhvr>
                                    </p:animEffect>
                                  </p:childTnLst>
                                </p:cTn>
                              </p:par>
                              <p:par>
                                <p:cTn id="54" presetID="22" presetClass="entr" presetSubtype="1" fill="hold"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wipe(up)">
                                      <p:cBhvr>
                                        <p:cTn id="56" dur="500"/>
                                        <p:tgtEl>
                                          <p:spTgt spid="12"/>
                                        </p:tgtEl>
                                      </p:cBhvr>
                                    </p:animEffect>
                                  </p:childTnLst>
                                </p:cTn>
                              </p:par>
                              <p:par>
                                <p:cTn id="57" presetID="22" presetClass="entr" presetSubtype="1" fill="hold" nodeType="with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wipe(up)">
                                      <p:cBhvr>
                                        <p:cTn id="59" dur="500"/>
                                        <p:tgtEl>
                                          <p:spTgt spid="13"/>
                                        </p:tgtEl>
                                      </p:cBhvr>
                                    </p:animEffect>
                                  </p:childTnLst>
                                </p:cTn>
                              </p:par>
                              <p:par>
                                <p:cTn id="60" presetID="22" presetClass="entr" presetSubtype="1" fill="hold" nodeType="with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wipe(up)">
                                      <p:cBhvr>
                                        <p:cTn id="62" dur="500"/>
                                        <p:tgtEl>
                                          <p:spTgt spid="10"/>
                                        </p:tgtEl>
                                      </p:cBhvr>
                                    </p:animEffect>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fade">
                                      <p:cBhvr>
                                        <p:cTn id="71" dur="500"/>
                                        <p:tgtEl>
                                          <p:spTgt spid="2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fade">
                                      <p:cBhvr>
                                        <p:cTn id="74" dur="500"/>
                                        <p:tgtEl>
                                          <p:spTgt spid="23"/>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500"/>
                                        <p:tgtEl>
                                          <p:spTgt spid="2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500"/>
                                        <p:tgtEl>
                                          <p:spTgt spid="25"/>
                                        </p:tgtEl>
                                      </p:cBhvr>
                                    </p:animEffect>
                                  </p:childTnLst>
                                </p:cTn>
                              </p:par>
                            </p:childTnLst>
                          </p:cTn>
                        </p:par>
                      </p:childTnLst>
                    </p:cTn>
                  </p:par>
                  <p:par>
                    <p:cTn id="81" fill="hold">
                      <p:stCondLst>
                        <p:cond delay="indefinite"/>
                      </p:stCondLst>
                      <p:childTnLst>
                        <p:par>
                          <p:cTn id="82" fill="hold">
                            <p:stCondLst>
                              <p:cond delay="0"/>
                            </p:stCondLst>
                            <p:childTnLst>
                              <p:par>
                                <p:cTn id="83" presetID="6" presetClass="entr" presetSubtype="16" fill="hold" grpId="0" nodeType="clickEffect">
                                  <p:stCondLst>
                                    <p:cond delay="0"/>
                                  </p:stCondLst>
                                  <p:childTnLst>
                                    <p:set>
                                      <p:cBhvr>
                                        <p:cTn id="84" dur="1" fill="hold">
                                          <p:stCondLst>
                                            <p:cond delay="0"/>
                                          </p:stCondLst>
                                        </p:cTn>
                                        <p:tgtEl>
                                          <p:spTgt spid="66"/>
                                        </p:tgtEl>
                                        <p:attrNameLst>
                                          <p:attrName>style.visibility</p:attrName>
                                        </p:attrNameLst>
                                      </p:cBhvr>
                                      <p:to>
                                        <p:strVal val="visible"/>
                                      </p:to>
                                    </p:set>
                                    <p:animEffect transition="in" filter="circle(in)">
                                      <p:cBhvr>
                                        <p:cTn id="85" dur="1000"/>
                                        <p:tgtEl>
                                          <p:spTgt spid="66"/>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67"/>
                                        </p:tgtEl>
                                        <p:attrNameLst>
                                          <p:attrName>style.visibility</p:attrName>
                                        </p:attrNameLst>
                                      </p:cBhvr>
                                      <p:to>
                                        <p:strVal val="visible"/>
                                      </p:to>
                                    </p:set>
                                    <p:animEffect transition="in" filter="wipe(left)">
                                      <p:cBhvr>
                                        <p:cTn id="90" dur="1000"/>
                                        <p:tgtEl>
                                          <p:spTgt spid="67"/>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69"/>
                                        </p:tgtEl>
                                        <p:attrNameLst>
                                          <p:attrName>style.visibility</p:attrName>
                                        </p:attrNameLst>
                                      </p:cBhvr>
                                      <p:to>
                                        <p:strVal val="visible"/>
                                      </p:to>
                                    </p:set>
                                    <p:animEffect transition="in" filter="fade">
                                      <p:cBhvr>
                                        <p:cTn id="95" dur="500"/>
                                        <p:tgtEl>
                                          <p:spTgt spid="69"/>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68"/>
                                        </p:tgtEl>
                                        <p:attrNameLst>
                                          <p:attrName>style.visibility</p:attrName>
                                        </p:attrNameLst>
                                      </p:cBhvr>
                                      <p:to>
                                        <p:strVal val="visible"/>
                                      </p:to>
                                    </p:set>
                                    <p:animEffect transition="in" filter="wipe(left)">
                                      <p:cBhvr>
                                        <p:cTn id="100" dur="1000"/>
                                        <p:tgtEl>
                                          <p:spTgt spid="68"/>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37"/>
                                        </p:tgtEl>
                                        <p:attrNameLst>
                                          <p:attrName>style.visibility</p:attrName>
                                        </p:attrNameLst>
                                      </p:cBhvr>
                                      <p:to>
                                        <p:strVal val="visible"/>
                                      </p:to>
                                    </p:set>
                                    <p:animEffect transition="in" filter="wipe(left)">
                                      <p:cBhvr>
                                        <p:cTn id="10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8" grpId="0"/>
      <p:bldP spid="19" grpId="0"/>
      <p:bldP spid="20" grpId="0"/>
      <p:bldP spid="21" grpId="0"/>
      <p:bldP spid="22" grpId="0"/>
      <p:bldP spid="23" grpId="0"/>
      <p:bldP spid="24" grpId="0"/>
      <p:bldP spid="25" grpId="0"/>
      <p:bldP spid="66" grpId="0" animBg="1"/>
      <p:bldP spid="67" grpId="0" animBg="1"/>
      <p:bldP spid="68" grpId="0" animBg="1"/>
      <p:bldP spid="6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Example</a:t>
            </a:r>
          </a:p>
        </p:txBody>
      </p:sp>
      <p:sp>
        <p:nvSpPr>
          <p:cNvPr id="4" name="Oval 3"/>
          <p:cNvSpPr/>
          <p:nvPr/>
        </p:nvSpPr>
        <p:spPr>
          <a:xfrm>
            <a:off x="3078040" y="4503688"/>
            <a:ext cx="640080" cy="640080"/>
          </a:xfrm>
          <a:prstGeom prst="ellipse">
            <a:avLst/>
          </a:prstGeom>
          <a:solidFill>
            <a:srgbClr val="C511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S</a:t>
            </a:r>
            <a:endParaRPr lang="en-US" sz="4000" dirty="0"/>
          </a:p>
        </p:txBody>
      </p:sp>
      <p:sp>
        <p:nvSpPr>
          <p:cNvPr id="5" name="Oval 4"/>
          <p:cNvSpPr/>
          <p:nvPr/>
        </p:nvSpPr>
        <p:spPr>
          <a:xfrm>
            <a:off x="4525840" y="3132088"/>
            <a:ext cx="640080" cy="6400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A</a:t>
            </a:r>
            <a:endParaRPr lang="en-US" sz="4000" dirty="0"/>
          </a:p>
        </p:txBody>
      </p:sp>
      <p:sp>
        <p:nvSpPr>
          <p:cNvPr id="6" name="Oval 5"/>
          <p:cNvSpPr/>
          <p:nvPr/>
        </p:nvSpPr>
        <p:spPr>
          <a:xfrm>
            <a:off x="4525840" y="4503688"/>
            <a:ext cx="640080" cy="6400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B</a:t>
            </a:r>
            <a:endParaRPr lang="en-US" sz="4000" dirty="0"/>
          </a:p>
        </p:txBody>
      </p:sp>
      <p:sp>
        <p:nvSpPr>
          <p:cNvPr id="7" name="Oval 6"/>
          <p:cNvSpPr/>
          <p:nvPr/>
        </p:nvSpPr>
        <p:spPr>
          <a:xfrm>
            <a:off x="4525840" y="5875288"/>
            <a:ext cx="640080" cy="6400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C</a:t>
            </a:r>
            <a:endParaRPr lang="en-US" sz="4000" dirty="0"/>
          </a:p>
        </p:txBody>
      </p:sp>
      <p:sp>
        <p:nvSpPr>
          <p:cNvPr id="8" name="Oval 7"/>
          <p:cNvSpPr/>
          <p:nvPr/>
        </p:nvSpPr>
        <p:spPr>
          <a:xfrm>
            <a:off x="6568000" y="3612148"/>
            <a:ext cx="640080" cy="6400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E</a:t>
            </a:r>
            <a:endParaRPr lang="en-US" sz="4000" dirty="0"/>
          </a:p>
        </p:txBody>
      </p:sp>
      <p:sp>
        <p:nvSpPr>
          <p:cNvPr id="9" name="Oval 8"/>
          <p:cNvSpPr/>
          <p:nvPr/>
        </p:nvSpPr>
        <p:spPr>
          <a:xfrm>
            <a:off x="6568000" y="5235208"/>
            <a:ext cx="640080" cy="6400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D</a:t>
            </a:r>
            <a:endParaRPr lang="en-US" sz="4000" dirty="0"/>
          </a:p>
        </p:txBody>
      </p:sp>
      <p:sp>
        <p:nvSpPr>
          <p:cNvPr id="10" name="Oval 9"/>
          <p:cNvSpPr/>
          <p:nvPr/>
        </p:nvSpPr>
        <p:spPr>
          <a:xfrm>
            <a:off x="7954840" y="4503688"/>
            <a:ext cx="640080" cy="6400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F</a:t>
            </a:r>
            <a:endParaRPr lang="en-US" sz="4000" dirty="0"/>
          </a:p>
        </p:txBody>
      </p:sp>
      <p:sp>
        <p:nvSpPr>
          <p:cNvPr id="11" name="Oval 10"/>
          <p:cNvSpPr/>
          <p:nvPr/>
        </p:nvSpPr>
        <p:spPr>
          <a:xfrm>
            <a:off x="9435738" y="4503688"/>
            <a:ext cx="640080" cy="6400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G</a:t>
            </a:r>
            <a:endParaRPr lang="en-US" sz="4000" dirty="0"/>
          </a:p>
        </p:txBody>
      </p:sp>
      <p:cxnSp>
        <p:nvCxnSpPr>
          <p:cNvPr id="12" name="Straight Connector 11"/>
          <p:cNvCxnSpPr>
            <a:stCxn id="4" idx="0"/>
            <a:endCxn id="5" idx="2"/>
          </p:cNvCxnSpPr>
          <p:nvPr/>
        </p:nvCxnSpPr>
        <p:spPr>
          <a:xfrm flipV="1">
            <a:off x="3398080" y="3452128"/>
            <a:ext cx="1127760" cy="10515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4" idx="4"/>
            <a:endCxn id="7" idx="2"/>
          </p:cNvCxnSpPr>
          <p:nvPr/>
        </p:nvCxnSpPr>
        <p:spPr>
          <a:xfrm>
            <a:off x="3398080" y="5143768"/>
            <a:ext cx="1127760" cy="10515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 idx="6"/>
            <a:endCxn id="6" idx="2"/>
          </p:cNvCxnSpPr>
          <p:nvPr/>
        </p:nvCxnSpPr>
        <p:spPr>
          <a:xfrm>
            <a:off x="3718120" y="4823728"/>
            <a:ext cx="8077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5" idx="6"/>
            <a:endCxn id="8" idx="1"/>
          </p:cNvCxnSpPr>
          <p:nvPr/>
        </p:nvCxnSpPr>
        <p:spPr>
          <a:xfrm>
            <a:off x="5165920" y="3452128"/>
            <a:ext cx="1495818" cy="2537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7" idx="6"/>
            <a:endCxn id="9" idx="3"/>
          </p:cNvCxnSpPr>
          <p:nvPr/>
        </p:nvCxnSpPr>
        <p:spPr>
          <a:xfrm flipV="1">
            <a:off x="5165920" y="5781550"/>
            <a:ext cx="1495818" cy="4137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6" idx="6"/>
            <a:endCxn id="8" idx="3"/>
          </p:cNvCxnSpPr>
          <p:nvPr/>
        </p:nvCxnSpPr>
        <p:spPr>
          <a:xfrm flipV="1">
            <a:off x="5165920" y="4158490"/>
            <a:ext cx="1495818" cy="665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6" idx="6"/>
            <a:endCxn id="9" idx="2"/>
          </p:cNvCxnSpPr>
          <p:nvPr/>
        </p:nvCxnSpPr>
        <p:spPr>
          <a:xfrm>
            <a:off x="5165920" y="4823728"/>
            <a:ext cx="1402080" cy="731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8" idx="6"/>
            <a:endCxn id="10" idx="0"/>
          </p:cNvCxnSpPr>
          <p:nvPr/>
        </p:nvCxnSpPr>
        <p:spPr>
          <a:xfrm>
            <a:off x="7208080" y="3932188"/>
            <a:ext cx="1066800" cy="571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9" idx="6"/>
            <a:endCxn id="10" idx="4"/>
          </p:cNvCxnSpPr>
          <p:nvPr/>
        </p:nvCxnSpPr>
        <p:spPr>
          <a:xfrm flipV="1">
            <a:off x="7208080" y="5143768"/>
            <a:ext cx="1066800" cy="4114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0" idx="6"/>
            <a:endCxn id="11" idx="2"/>
          </p:cNvCxnSpPr>
          <p:nvPr/>
        </p:nvCxnSpPr>
        <p:spPr>
          <a:xfrm>
            <a:off x="8594920" y="4823728"/>
            <a:ext cx="84081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663703" y="4644852"/>
            <a:ext cx="520778" cy="400110"/>
          </a:xfrm>
          <a:prstGeom prst="rect">
            <a:avLst/>
          </a:prstGeom>
          <a:noFill/>
        </p:spPr>
        <p:txBody>
          <a:bodyPr wrap="square" rtlCol="0">
            <a:spAutoFit/>
          </a:bodyPr>
          <a:lstStyle/>
          <a:p>
            <a:r>
              <a:rPr lang="en-US" sz="2000" b="1" dirty="0" smtClean="0">
                <a:solidFill>
                  <a:srgbClr val="FF0000"/>
                </a:solidFill>
              </a:rPr>
              <a:t>17</a:t>
            </a:r>
            <a:endParaRPr lang="en-US" sz="2000" b="1" dirty="0">
              <a:solidFill>
                <a:srgbClr val="FF0000"/>
              </a:solidFill>
            </a:endParaRPr>
          </a:p>
        </p:txBody>
      </p:sp>
      <p:sp>
        <p:nvSpPr>
          <p:cNvPr id="23" name="TextBox 22"/>
          <p:cNvSpPr txBox="1"/>
          <p:nvPr/>
        </p:nvSpPr>
        <p:spPr>
          <a:xfrm>
            <a:off x="4585491" y="2805094"/>
            <a:ext cx="520778" cy="400110"/>
          </a:xfrm>
          <a:prstGeom prst="rect">
            <a:avLst/>
          </a:prstGeom>
          <a:noFill/>
        </p:spPr>
        <p:txBody>
          <a:bodyPr wrap="square" rtlCol="0">
            <a:spAutoFit/>
          </a:bodyPr>
          <a:lstStyle/>
          <a:p>
            <a:r>
              <a:rPr lang="en-US" sz="2000" b="1" dirty="0" smtClean="0">
                <a:solidFill>
                  <a:srgbClr val="FF0000"/>
                </a:solidFill>
              </a:rPr>
              <a:t>10</a:t>
            </a:r>
            <a:endParaRPr lang="en-US" sz="2000" b="1" dirty="0">
              <a:solidFill>
                <a:srgbClr val="FF0000"/>
              </a:solidFill>
            </a:endParaRPr>
          </a:p>
        </p:txBody>
      </p:sp>
      <p:sp>
        <p:nvSpPr>
          <p:cNvPr id="24" name="TextBox 23"/>
          <p:cNvSpPr txBox="1"/>
          <p:nvPr/>
        </p:nvSpPr>
        <p:spPr>
          <a:xfrm>
            <a:off x="4688149" y="5574913"/>
            <a:ext cx="463093" cy="400110"/>
          </a:xfrm>
          <a:prstGeom prst="rect">
            <a:avLst/>
          </a:prstGeom>
          <a:noFill/>
        </p:spPr>
        <p:txBody>
          <a:bodyPr wrap="square" rtlCol="0">
            <a:spAutoFit/>
          </a:bodyPr>
          <a:lstStyle/>
          <a:p>
            <a:r>
              <a:rPr lang="en-US" sz="2000" b="1" dirty="0">
                <a:solidFill>
                  <a:srgbClr val="FF0000"/>
                </a:solidFill>
              </a:rPr>
              <a:t>4</a:t>
            </a:r>
          </a:p>
        </p:txBody>
      </p:sp>
      <p:sp>
        <p:nvSpPr>
          <p:cNvPr id="25" name="TextBox 24"/>
          <p:cNvSpPr txBox="1"/>
          <p:nvPr/>
        </p:nvSpPr>
        <p:spPr>
          <a:xfrm>
            <a:off x="4617612" y="4173816"/>
            <a:ext cx="520778" cy="400110"/>
          </a:xfrm>
          <a:prstGeom prst="rect">
            <a:avLst/>
          </a:prstGeom>
          <a:noFill/>
        </p:spPr>
        <p:txBody>
          <a:bodyPr wrap="square" rtlCol="0">
            <a:spAutoFit/>
          </a:bodyPr>
          <a:lstStyle/>
          <a:p>
            <a:r>
              <a:rPr lang="en-US" sz="2000" b="1" dirty="0" smtClean="0">
                <a:solidFill>
                  <a:srgbClr val="FF0000"/>
                </a:solidFill>
              </a:rPr>
              <a:t>13</a:t>
            </a:r>
            <a:endParaRPr lang="en-US" sz="2000" b="1" dirty="0">
              <a:solidFill>
                <a:srgbClr val="FF0000"/>
              </a:solidFill>
            </a:endParaRPr>
          </a:p>
        </p:txBody>
      </p:sp>
      <p:sp>
        <p:nvSpPr>
          <p:cNvPr id="26" name="TextBox 25"/>
          <p:cNvSpPr txBox="1"/>
          <p:nvPr/>
        </p:nvSpPr>
        <p:spPr>
          <a:xfrm>
            <a:off x="6735640" y="3247483"/>
            <a:ext cx="291687" cy="400110"/>
          </a:xfrm>
          <a:prstGeom prst="rect">
            <a:avLst/>
          </a:prstGeom>
          <a:noFill/>
        </p:spPr>
        <p:txBody>
          <a:bodyPr wrap="square" rtlCol="0">
            <a:spAutoFit/>
          </a:bodyPr>
          <a:lstStyle/>
          <a:p>
            <a:r>
              <a:rPr lang="en-US" sz="2000" b="1" dirty="0">
                <a:solidFill>
                  <a:srgbClr val="FF0000"/>
                </a:solidFill>
              </a:rPr>
              <a:t>4</a:t>
            </a:r>
          </a:p>
        </p:txBody>
      </p:sp>
      <p:sp>
        <p:nvSpPr>
          <p:cNvPr id="27" name="TextBox 26"/>
          <p:cNvSpPr txBox="1"/>
          <p:nvPr/>
        </p:nvSpPr>
        <p:spPr>
          <a:xfrm>
            <a:off x="6735640" y="4915168"/>
            <a:ext cx="291687" cy="400110"/>
          </a:xfrm>
          <a:prstGeom prst="rect">
            <a:avLst/>
          </a:prstGeom>
          <a:noFill/>
        </p:spPr>
        <p:txBody>
          <a:bodyPr wrap="square" rtlCol="0">
            <a:spAutoFit/>
          </a:bodyPr>
          <a:lstStyle/>
          <a:p>
            <a:r>
              <a:rPr lang="en-US" sz="2000" b="1" dirty="0">
                <a:solidFill>
                  <a:srgbClr val="FF0000"/>
                </a:solidFill>
              </a:rPr>
              <a:t>2</a:t>
            </a:r>
          </a:p>
        </p:txBody>
      </p:sp>
      <p:sp>
        <p:nvSpPr>
          <p:cNvPr id="28" name="TextBox 27"/>
          <p:cNvSpPr txBox="1"/>
          <p:nvPr/>
        </p:nvSpPr>
        <p:spPr>
          <a:xfrm>
            <a:off x="8183440" y="4179778"/>
            <a:ext cx="325116" cy="400110"/>
          </a:xfrm>
          <a:prstGeom prst="rect">
            <a:avLst/>
          </a:prstGeom>
          <a:noFill/>
        </p:spPr>
        <p:txBody>
          <a:bodyPr wrap="square" rtlCol="0">
            <a:spAutoFit/>
          </a:bodyPr>
          <a:lstStyle/>
          <a:p>
            <a:r>
              <a:rPr lang="en-US" sz="2000" b="1" dirty="0" smtClean="0">
                <a:solidFill>
                  <a:srgbClr val="FF0000"/>
                </a:solidFill>
              </a:rPr>
              <a:t>1</a:t>
            </a:r>
            <a:endParaRPr lang="en-US" sz="2000" b="1" dirty="0">
              <a:solidFill>
                <a:srgbClr val="FF0000"/>
              </a:solidFill>
            </a:endParaRPr>
          </a:p>
        </p:txBody>
      </p:sp>
      <p:sp>
        <p:nvSpPr>
          <p:cNvPr id="29" name="TextBox 28"/>
          <p:cNvSpPr txBox="1"/>
          <p:nvPr/>
        </p:nvSpPr>
        <p:spPr>
          <a:xfrm>
            <a:off x="9631240" y="4133278"/>
            <a:ext cx="286942" cy="400110"/>
          </a:xfrm>
          <a:prstGeom prst="rect">
            <a:avLst/>
          </a:prstGeom>
          <a:noFill/>
        </p:spPr>
        <p:txBody>
          <a:bodyPr wrap="square" rtlCol="0">
            <a:spAutoFit/>
          </a:bodyPr>
          <a:lstStyle/>
          <a:p>
            <a:r>
              <a:rPr lang="en-US" sz="2000" b="1" dirty="0">
                <a:solidFill>
                  <a:srgbClr val="FF0000"/>
                </a:solidFill>
              </a:rPr>
              <a:t>0</a:t>
            </a:r>
          </a:p>
        </p:txBody>
      </p:sp>
      <p:sp>
        <p:nvSpPr>
          <p:cNvPr id="30" name="TextBox 29"/>
          <p:cNvSpPr txBox="1"/>
          <p:nvPr/>
        </p:nvSpPr>
        <p:spPr>
          <a:xfrm>
            <a:off x="3548513" y="3798778"/>
            <a:ext cx="337247" cy="400110"/>
          </a:xfrm>
          <a:prstGeom prst="rect">
            <a:avLst/>
          </a:prstGeom>
          <a:noFill/>
        </p:spPr>
        <p:txBody>
          <a:bodyPr wrap="square" rtlCol="0">
            <a:spAutoFit/>
          </a:bodyPr>
          <a:lstStyle/>
          <a:p>
            <a:r>
              <a:rPr lang="en-US" sz="2000" b="1" dirty="0">
                <a:solidFill>
                  <a:srgbClr val="00B050"/>
                </a:solidFill>
              </a:rPr>
              <a:t>6</a:t>
            </a:r>
          </a:p>
        </p:txBody>
      </p:sp>
      <p:sp>
        <p:nvSpPr>
          <p:cNvPr id="31" name="TextBox 30"/>
          <p:cNvSpPr txBox="1"/>
          <p:nvPr/>
        </p:nvSpPr>
        <p:spPr>
          <a:xfrm>
            <a:off x="3953111" y="4482506"/>
            <a:ext cx="337247" cy="400110"/>
          </a:xfrm>
          <a:prstGeom prst="rect">
            <a:avLst/>
          </a:prstGeom>
          <a:noFill/>
        </p:spPr>
        <p:txBody>
          <a:bodyPr wrap="square" rtlCol="0">
            <a:spAutoFit/>
          </a:bodyPr>
          <a:lstStyle/>
          <a:p>
            <a:r>
              <a:rPr lang="en-US" sz="2000" b="1" dirty="0" smtClean="0">
                <a:solidFill>
                  <a:srgbClr val="00B050"/>
                </a:solidFill>
              </a:rPr>
              <a:t>5</a:t>
            </a:r>
            <a:endParaRPr lang="en-US" sz="2000" b="1" dirty="0">
              <a:solidFill>
                <a:srgbClr val="00B050"/>
              </a:solidFill>
            </a:endParaRPr>
          </a:p>
        </p:txBody>
      </p:sp>
      <p:sp>
        <p:nvSpPr>
          <p:cNvPr id="32" name="TextBox 31"/>
          <p:cNvSpPr txBox="1"/>
          <p:nvPr/>
        </p:nvSpPr>
        <p:spPr>
          <a:xfrm>
            <a:off x="3638970" y="5614273"/>
            <a:ext cx="505870" cy="400110"/>
          </a:xfrm>
          <a:prstGeom prst="rect">
            <a:avLst/>
          </a:prstGeom>
          <a:noFill/>
        </p:spPr>
        <p:txBody>
          <a:bodyPr wrap="square" rtlCol="0">
            <a:spAutoFit/>
          </a:bodyPr>
          <a:lstStyle/>
          <a:p>
            <a:r>
              <a:rPr lang="en-US" sz="2000" b="1" dirty="0" smtClean="0">
                <a:solidFill>
                  <a:srgbClr val="00B050"/>
                </a:solidFill>
              </a:rPr>
              <a:t>10</a:t>
            </a:r>
            <a:endParaRPr lang="en-US" sz="2000" b="1" dirty="0">
              <a:solidFill>
                <a:srgbClr val="00B050"/>
              </a:solidFill>
            </a:endParaRPr>
          </a:p>
        </p:txBody>
      </p:sp>
      <p:sp>
        <p:nvSpPr>
          <p:cNvPr id="33" name="TextBox 32"/>
          <p:cNvSpPr txBox="1"/>
          <p:nvPr/>
        </p:nvSpPr>
        <p:spPr>
          <a:xfrm>
            <a:off x="5745205" y="3198733"/>
            <a:ext cx="337247" cy="400110"/>
          </a:xfrm>
          <a:prstGeom prst="rect">
            <a:avLst/>
          </a:prstGeom>
          <a:noFill/>
        </p:spPr>
        <p:txBody>
          <a:bodyPr wrap="square" rtlCol="0">
            <a:spAutoFit/>
          </a:bodyPr>
          <a:lstStyle/>
          <a:p>
            <a:r>
              <a:rPr lang="en-US" sz="2000" b="1" dirty="0">
                <a:solidFill>
                  <a:srgbClr val="00B050"/>
                </a:solidFill>
              </a:rPr>
              <a:t>6</a:t>
            </a:r>
          </a:p>
        </p:txBody>
      </p:sp>
      <p:sp>
        <p:nvSpPr>
          <p:cNvPr id="34" name="TextBox 33"/>
          <p:cNvSpPr txBox="1"/>
          <p:nvPr/>
        </p:nvSpPr>
        <p:spPr>
          <a:xfrm>
            <a:off x="5733080" y="4171175"/>
            <a:ext cx="337247" cy="400110"/>
          </a:xfrm>
          <a:prstGeom prst="rect">
            <a:avLst/>
          </a:prstGeom>
          <a:noFill/>
        </p:spPr>
        <p:txBody>
          <a:bodyPr wrap="square" rtlCol="0">
            <a:spAutoFit/>
          </a:bodyPr>
          <a:lstStyle/>
          <a:p>
            <a:r>
              <a:rPr lang="en-US" sz="2000" b="1" dirty="0">
                <a:solidFill>
                  <a:srgbClr val="00B050"/>
                </a:solidFill>
              </a:rPr>
              <a:t>6</a:t>
            </a:r>
          </a:p>
        </p:txBody>
      </p:sp>
      <p:sp>
        <p:nvSpPr>
          <p:cNvPr id="35" name="TextBox 34"/>
          <p:cNvSpPr txBox="1"/>
          <p:nvPr/>
        </p:nvSpPr>
        <p:spPr>
          <a:xfrm>
            <a:off x="5768871" y="5975023"/>
            <a:ext cx="337247" cy="400110"/>
          </a:xfrm>
          <a:prstGeom prst="rect">
            <a:avLst/>
          </a:prstGeom>
          <a:noFill/>
        </p:spPr>
        <p:txBody>
          <a:bodyPr wrap="square" rtlCol="0">
            <a:spAutoFit/>
          </a:bodyPr>
          <a:lstStyle/>
          <a:p>
            <a:r>
              <a:rPr lang="en-US" sz="2000" b="1" dirty="0">
                <a:solidFill>
                  <a:srgbClr val="00B050"/>
                </a:solidFill>
              </a:rPr>
              <a:t>6</a:t>
            </a:r>
          </a:p>
        </p:txBody>
      </p:sp>
      <p:sp>
        <p:nvSpPr>
          <p:cNvPr id="36" name="TextBox 35"/>
          <p:cNvSpPr txBox="1"/>
          <p:nvPr/>
        </p:nvSpPr>
        <p:spPr>
          <a:xfrm>
            <a:off x="5690997" y="5174803"/>
            <a:ext cx="337247" cy="400110"/>
          </a:xfrm>
          <a:prstGeom prst="rect">
            <a:avLst/>
          </a:prstGeom>
          <a:noFill/>
        </p:spPr>
        <p:txBody>
          <a:bodyPr wrap="square" rtlCol="0">
            <a:spAutoFit/>
          </a:bodyPr>
          <a:lstStyle/>
          <a:p>
            <a:r>
              <a:rPr lang="en-US" sz="2000" b="1" dirty="0" smtClean="0">
                <a:solidFill>
                  <a:srgbClr val="00B050"/>
                </a:solidFill>
              </a:rPr>
              <a:t>7</a:t>
            </a:r>
            <a:endParaRPr lang="en-US" sz="2000" b="1" dirty="0">
              <a:solidFill>
                <a:srgbClr val="00B050"/>
              </a:solidFill>
            </a:endParaRPr>
          </a:p>
        </p:txBody>
      </p:sp>
      <p:sp>
        <p:nvSpPr>
          <p:cNvPr id="37" name="TextBox 36"/>
          <p:cNvSpPr txBox="1"/>
          <p:nvPr/>
        </p:nvSpPr>
        <p:spPr>
          <a:xfrm>
            <a:off x="7617593" y="5307538"/>
            <a:ext cx="337247" cy="400110"/>
          </a:xfrm>
          <a:prstGeom prst="rect">
            <a:avLst/>
          </a:prstGeom>
          <a:noFill/>
        </p:spPr>
        <p:txBody>
          <a:bodyPr wrap="square" rtlCol="0">
            <a:spAutoFit/>
          </a:bodyPr>
          <a:lstStyle/>
          <a:p>
            <a:r>
              <a:rPr lang="en-US" sz="2000" b="1" dirty="0">
                <a:solidFill>
                  <a:srgbClr val="00B050"/>
                </a:solidFill>
              </a:rPr>
              <a:t>6</a:t>
            </a:r>
          </a:p>
        </p:txBody>
      </p:sp>
      <p:sp>
        <p:nvSpPr>
          <p:cNvPr id="38" name="TextBox 37"/>
          <p:cNvSpPr txBox="1"/>
          <p:nvPr/>
        </p:nvSpPr>
        <p:spPr>
          <a:xfrm>
            <a:off x="7579819" y="3852118"/>
            <a:ext cx="337247" cy="400110"/>
          </a:xfrm>
          <a:prstGeom prst="rect">
            <a:avLst/>
          </a:prstGeom>
          <a:noFill/>
        </p:spPr>
        <p:txBody>
          <a:bodyPr wrap="square" rtlCol="0">
            <a:spAutoFit/>
          </a:bodyPr>
          <a:lstStyle/>
          <a:p>
            <a:r>
              <a:rPr lang="en-US" sz="2000" b="1" dirty="0" smtClean="0">
                <a:solidFill>
                  <a:srgbClr val="00B050"/>
                </a:solidFill>
              </a:rPr>
              <a:t>4</a:t>
            </a:r>
            <a:endParaRPr lang="en-US" sz="2000" b="1" dirty="0">
              <a:solidFill>
                <a:srgbClr val="00B050"/>
              </a:solidFill>
            </a:endParaRPr>
          </a:p>
        </p:txBody>
      </p:sp>
      <p:sp>
        <p:nvSpPr>
          <p:cNvPr id="39" name="TextBox 38"/>
          <p:cNvSpPr txBox="1"/>
          <p:nvPr/>
        </p:nvSpPr>
        <p:spPr>
          <a:xfrm>
            <a:off x="8871537" y="4463653"/>
            <a:ext cx="337247" cy="400110"/>
          </a:xfrm>
          <a:prstGeom prst="rect">
            <a:avLst/>
          </a:prstGeom>
          <a:noFill/>
        </p:spPr>
        <p:txBody>
          <a:bodyPr wrap="square" rtlCol="0">
            <a:spAutoFit/>
          </a:bodyPr>
          <a:lstStyle/>
          <a:p>
            <a:r>
              <a:rPr lang="en-US" sz="2000" b="1" dirty="0" smtClean="0">
                <a:solidFill>
                  <a:srgbClr val="00B050"/>
                </a:solidFill>
              </a:rPr>
              <a:t>3</a:t>
            </a:r>
            <a:endParaRPr lang="en-US" sz="2000" b="1" dirty="0">
              <a:solidFill>
                <a:srgbClr val="00B050"/>
              </a:solidFill>
            </a:endParaRPr>
          </a:p>
        </p:txBody>
      </p:sp>
      <p:sp>
        <p:nvSpPr>
          <p:cNvPr id="40" name="TextBox 39"/>
          <p:cNvSpPr txBox="1"/>
          <p:nvPr/>
        </p:nvSpPr>
        <p:spPr>
          <a:xfrm>
            <a:off x="1382488" y="995681"/>
            <a:ext cx="3241325" cy="523220"/>
          </a:xfrm>
          <a:prstGeom prst="rect">
            <a:avLst/>
          </a:prstGeom>
          <a:noFill/>
        </p:spPr>
        <p:txBody>
          <a:bodyPr wrap="square" rtlCol="0">
            <a:spAutoFit/>
          </a:bodyPr>
          <a:lstStyle/>
          <a:p>
            <a:r>
              <a:rPr lang="en-US" sz="2800" dirty="0" smtClean="0"/>
              <a:t>f’(n) = g(n) + h’(n)</a:t>
            </a:r>
            <a:endParaRPr lang="en-US" sz="2800" dirty="0"/>
          </a:p>
        </p:txBody>
      </p:sp>
      <p:sp>
        <p:nvSpPr>
          <p:cNvPr id="41" name="Rectangle 40"/>
          <p:cNvSpPr/>
          <p:nvPr/>
        </p:nvSpPr>
        <p:spPr>
          <a:xfrm>
            <a:off x="258270" y="2047581"/>
            <a:ext cx="4910791" cy="707886"/>
          </a:xfrm>
          <a:prstGeom prst="rect">
            <a:avLst/>
          </a:prstGeom>
          <a:ln>
            <a:solidFill>
              <a:srgbClr val="990033"/>
            </a:solidFill>
          </a:ln>
        </p:spPr>
        <p:txBody>
          <a:bodyPr wrap="square">
            <a:spAutoFit/>
          </a:bodyPr>
          <a:lstStyle/>
          <a:p>
            <a:r>
              <a:rPr lang="en-US" sz="2000" b="1" dirty="0" smtClean="0"/>
              <a:t>g(n) : </a:t>
            </a:r>
            <a:r>
              <a:rPr lang="en-US" sz="2000" dirty="0"/>
              <a:t>The function g is a </a:t>
            </a:r>
            <a:r>
              <a:rPr lang="en-US" sz="2000" dirty="0" smtClean="0"/>
              <a:t>cost </a:t>
            </a:r>
            <a:r>
              <a:rPr lang="en-US" sz="2000" dirty="0"/>
              <a:t>of getting from initial state to the current node</a:t>
            </a:r>
            <a:r>
              <a:rPr lang="en-US" sz="2000" dirty="0" smtClean="0"/>
              <a:t>.</a:t>
            </a:r>
            <a:endParaRPr lang="en-US" sz="2000" dirty="0"/>
          </a:p>
        </p:txBody>
      </p:sp>
      <p:sp>
        <p:nvSpPr>
          <p:cNvPr id="42" name="Rectangle 41"/>
          <p:cNvSpPr/>
          <p:nvPr/>
        </p:nvSpPr>
        <p:spPr>
          <a:xfrm>
            <a:off x="5211639" y="889723"/>
            <a:ext cx="6211921" cy="731520"/>
          </a:xfrm>
          <a:prstGeom prst="rect">
            <a:avLst/>
          </a:prstGeom>
          <a:ln>
            <a:solidFill>
              <a:schemeClr val="accent5"/>
            </a:solidFill>
          </a:ln>
        </p:spPr>
        <p:txBody>
          <a:bodyPr wrap="square">
            <a:spAutoFit/>
          </a:bodyPr>
          <a:lstStyle/>
          <a:p>
            <a:r>
              <a:rPr lang="en-US" sz="2000" b="1" dirty="0" smtClean="0"/>
              <a:t>h’(n): </a:t>
            </a:r>
            <a:r>
              <a:rPr lang="en-US" sz="2000" dirty="0"/>
              <a:t>The function h’ is an estimate of the additional cost of getting from the current node to a goal state. </a:t>
            </a:r>
          </a:p>
        </p:txBody>
      </p:sp>
      <p:cxnSp>
        <p:nvCxnSpPr>
          <p:cNvPr id="43" name="Straight Arrow Connector 42"/>
          <p:cNvCxnSpPr>
            <a:stCxn id="49" idx="4"/>
            <a:endCxn id="41" idx="0"/>
          </p:cNvCxnSpPr>
          <p:nvPr/>
        </p:nvCxnSpPr>
        <p:spPr>
          <a:xfrm>
            <a:off x="2712280" y="1656260"/>
            <a:ext cx="1386" cy="39132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55" idx="3"/>
            <a:endCxn id="42" idx="1"/>
          </p:cNvCxnSpPr>
          <p:nvPr/>
        </p:nvCxnSpPr>
        <p:spPr>
          <a:xfrm>
            <a:off x="4156699" y="1252578"/>
            <a:ext cx="1054940" cy="2905"/>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2346520" y="924740"/>
            <a:ext cx="731520" cy="731520"/>
          </a:xfrm>
          <a:prstGeom prst="ellips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ed Rectangle 54"/>
          <p:cNvSpPr/>
          <p:nvPr/>
        </p:nvSpPr>
        <p:spPr>
          <a:xfrm>
            <a:off x="3277573" y="955497"/>
            <a:ext cx="879126" cy="594161"/>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0491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heel(1)">
                                      <p:cBhvr>
                                        <p:cTn id="12" dur="1000"/>
                                        <p:tgtEl>
                                          <p:spTgt spid="49"/>
                                        </p:tgtEl>
                                      </p:cBhvr>
                                    </p:animEffect>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wipe(up)">
                                      <p:cBhvr>
                                        <p:cTn id="16" dur="500"/>
                                        <p:tgtEl>
                                          <p:spTgt spid="43"/>
                                        </p:tgtEl>
                                      </p:cBhvr>
                                    </p:animEffect>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wipe(up)">
                                      <p:cBhvr>
                                        <p:cTn id="20" dur="500"/>
                                        <p:tgtEl>
                                          <p:spTgt spid="41"/>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wheel(1)">
                                      <p:cBhvr>
                                        <p:cTn id="25" dur="1000"/>
                                        <p:tgtEl>
                                          <p:spTgt spid="55"/>
                                        </p:tgtEl>
                                      </p:cBhvr>
                                    </p:animEffect>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wipe(left)">
                                      <p:cBhvr>
                                        <p:cTn id="29" dur="500"/>
                                        <p:tgtEl>
                                          <p:spTgt spid="44"/>
                                        </p:tgtEl>
                                      </p:cBhvr>
                                    </p:animEffect>
                                  </p:childTnLst>
                                </p:cTn>
                              </p:par>
                            </p:childTnLst>
                          </p:cTn>
                        </p:par>
                        <p:par>
                          <p:cTn id="30" fill="hold">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wipe(left)">
                                      <p:cBhvr>
                                        <p:cTn id="33" dur="500"/>
                                        <p:tgtEl>
                                          <p:spTgt spid="4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0"/>
                                        <p:tgtEl>
                                          <p:spTgt spid="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par>
                                <p:cTn id="60" presetID="10" presetClass="entr" presetSubtype="0" fill="hold" nodeType="with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500"/>
                                        <p:tgtEl>
                                          <p:spTgt spid="12"/>
                                        </p:tgtEl>
                                      </p:cBhvr>
                                    </p:animEffect>
                                  </p:childTnLst>
                                </p:cTn>
                              </p:par>
                              <p:par>
                                <p:cTn id="63" presetID="10" presetClass="entr" presetSubtype="0" fill="hold" nodeType="with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500"/>
                                        <p:tgtEl>
                                          <p:spTgt spid="13"/>
                                        </p:tgtEl>
                                      </p:cBhvr>
                                    </p:animEffect>
                                  </p:childTnLst>
                                </p:cTn>
                              </p:par>
                              <p:par>
                                <p:cTn id="66" presetID="10" presetClass="entr" presetSubtype="0" fill="hold" nodeType="with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fade">
                                      <p:cBhvr>
                                        <p:cTn id="68" dur="500"/>
                                        <p:tgtEl>
                                          <p:spTgt spid="14"/>
                                        </p:tgtEl>
                                      </p:cBhvr>
                                    </p:animEffect>
                                  </p:childTnLst>
                                </p:cTn>
                              </p:par>
                              <p:par>
                                <p:cTn id="69" presetID="10" presetClass="entr" presetSubtype="0" fill="hold" nodeType="with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fade">
                                      <p:cBhvr>
                                        <p:cTn id="71" dur="500"/>
                                        <p:tgtEl>
                                          <p:spTgt spid="15"/>
                                        </p:tgtEl>
                                      </p:cBhvr>
                                    </p:animEffect>
                                  </p:childTnLst>
                                </p:cTn>
                              </p:par>
                              <p:par>
                                <p:cTn id="72" presetID="10" presetClass="entr" presetSubtype="0" fill="hold" nodeType="withEffect">
                                  <p:stCondLst>
                                    <p:cond delay="0"/>
                                  </p:stCondLst>
                                  <p:childTnLst>
                                    <p:set>
                                      <p:cBhvr>
                                        <p:cTn id="73" dur="1" fill="hold">
                                          <p:stCondLst>
                                            <p:cond delay="0"/>
                                          </p:stCondLst>
                                        </p:cTn>
                                        <p:tgtEl>
                                          <p:spTgt spid="16"/>
                                        </p:tgtEl>
                                        <p:attrNameLst>
                                          <p:attrName>style.visibility</p:attrName>
                                        </p:attrNameLst>
                                      </p:cBhvr>
                                      <p:to>
                                        <p:strVal val="visible"/>
                                      </p:to>
                                    </p:set>
                                    <p:animEffect transition="in" filter="fade">
                                      <p:cBhvr>
                                        <p:cTn id="74" dur="500"/>
                                        <p:tgtEl>
                                          <p:spTgt spid="16"/>
                                        </p:tgtEl>
                                      </p:cBhvr>
                                    </p:animEffect>
                                  </p:childTnLst>
                                </p:cTn>
                              </p:par>
                              <p:par>
                                <p:cTn id="75" presetID="10" presetClass="entr" presetSubtype="0" fill="hold" nodeType="with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fade">
                                      <p:cBhvr>
                                        <p:cTn id="77" dur="500"/>
                                        <p:tgtEl>
                                          <p:spTgt spid="17"/>
                                        </p:tgtEl>
                                      </p:cBhvr>
                                    </p:animEffect>
                                  </p:childTnLst>
                                </p:cTn>
                              </p:par>
                              <p:par>
                                <p:cTn id="78" presetID="10" presetClass="entr" presetSubtype="0" fill="hold" nodeType="with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fade">
                                      <p:cBhvr>
                                        <p:cTn id="80" dur="500"/>
                                        <p:tgtEl>
                                          <p:spTgt spid="18"/>
                                        </p:tgtEl>
                                      </p:cBhvr>
                                    </p:animEffect>
                                  </p:childTnLst>
                                </p:cTn>
                              </p:par>
                              <p:par>
                                <p:cTn id="81" presetID="10" presetClass="entr" presetSubtype="0" fill="hold" nodeType="with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fade">
                                      <p:cBhvr>
                                        <p:cTn id="83" dur="500"/>
                                        <p:tgtEl>
                                          <p:spTgt spid="19"/>
                                        </p:tgtEl>
                                      </p:cBhvr>
                                    </p:animEffect>
                                  </p:childTnLst>
                                </p:cTn>
                              </p:par>
                              <p:par>
                                <p:cTn id="84" presetID="10" presetClass="entr" presetSubtype="0" fill="hold" nodeType="withEffect">
                                  <p:stCondLst>
                                    <p:cond delay="0"/>
                                  </p:stCondLst>
                                  <p:childTnLst>
                                    <p:set>
                                      <p:cBhvr>
                                        <p:cTn id="85" dur="1" fill="hold">
                                          <p:stCondLst>
                                            <p:cond delay="0"/>
                                          </p:stCondLst>
                                        </p:cTn>
                                        <p:tgtEl>
                                          <p:spTgt spid="20"/>
                                        </p:tgtEl>
                                        <p:attrNameLst>
                                          <p:attrName>style.visibility</p:attrName>
                                        </p:attrNameLst>
                                      </p:cBhvr>
                                      <p:to>
                                        <p:strVal val="visible"/>
                                      </p:to>
                                    </p:set>
                                    <p:animEffect transition="in" filter="fade">
                                      <p:cBhvr>
                                        <p:cTn id="86" dur="500"/>
                                        <p:tgtEl>
                                          <p:spTgt spid="20"/>
                                        </p:tgtEl>
                                      </p:cBhvr>
                                    </p:animEffect>
                                  </p:childTnLst>
                                </p:cTn>
                              </p:par>
                              <p:par>
                                <p:cTn id="87" presetID="10" presetClass="entr" presetSubtype="0" fill="hold" nodeType="withEffect">
                                  <p:stCondLst>
                                    <p:cond delay="0"/>
                                  </p:stCondLst>
                                  <p:childTnLst>
                                    <p:set>
                                      <p:cBhvr>
                                        <p:cTn id="88" dur="1" fill="hold">
                                          <p:stCondLst>
                                            <p:cond delay="0"/>
                                          </p:stCondLst>
                                        </p:cTn>
                                        <p:tgtEl>
                                          <p:spTgt spid="21"/>
                                        </p:tgtEl>
                                        <p:attrNameLst>
                                          <p:attrName>style.visibility</p:attrName>
                                        </p:attrNameLst>
                                      </p:cBhvr>
                                      <p:to>
                                        <p:strVal val="visible"/>
                                      </p:to>
                                    </p:set>
                                    <p:animEffect transition="in" filter="fade">
                                      <p:cBhvr>
                                        <p:cTn id="89" dur="500"/>
                                        <p:tgtEl>
                                          <p:spTgt spid="21"/>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fade">
                                      <p:cBhvr>
                                        <p:cTn id="92" dur="500"/>
                                        <p:tgtEl>
                                          <p:spTgt spid="22"/>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4"/>
                                        </p:tgtEl>
                                        <p:attrNameLst>
                                          <p:attrName>style.visibility</p:attrName>
                                        </p:attrNameLst>
                                      </p:cBhvr>
                                      <p:to>
                                        <p:strVal val="visible"/>
                                      </p:to>
                                    </p:set>
                                    <p:animEffect transition="in" filter="fade">
                                      <p:cBhvr>
                                        <p:cTn id="95" dur="500"/>
                                        <p:tgtEl>
                                          <p:spTgt spid="24"/>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5"/>
                                        </p:tgtEl>
                                        <p:attrNameLst>
                                          <p:attrName>style.visibility</p:attrName>
                                        </p:attrNameLst>
                                      </p:cBhvr>
                                      <p:to>
                                        <p:strVal val="visible"/>
                                      </p:to>
                                    </p:set>
                                    <p:animEffect transition="in" filter="fade">
                                      <p:cBhvr>
                                        <p:cTn id="98" dur="500"/>
                                        <p:tgtEl>
                                          <p:spTgt spid="25"/>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6"/>
                                        </p:tgtEl>
                                        <p:attrNameLst>
                                          <p:attrName>style.visibility</p:attrName>
                                        </p:attrNameLst>
                                      </p:cBhvr>
                                      <p:to>
                                        <p:strVal val="visible"/>
                                      </p:to>
                                    </p:set>
                                    <p:animEffect transition="in" filter="fade">
                                      <p:cBhvr>
                                        <p:cTn id="101" dur="500"/>
                                        <p:tgtEl>
                                          <p:spTgt spid="26"/>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7"/>
                                        </p:tgtEl>
                                        <p:attrNameLst>
                                          <p:attrName>style.visibility</p:attrName>
                                        </p:attrNameLst>
                                      </p:cBhvr>
                                      <p:to>
                                        <p:strVal val="visible"/>
                                      </p:to>
                                    </p:set>
                                    <p:animEffect transition="in" filter="fade">
                                      <p:cBhvr>
                                        <p:cTn id="104" dur="500"/>
                                        <p:tgtEl>
                                          <p:spTgt spid="27"/>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28"/>
                                        </p:tgtEl>
                                        <p:attrNameLst>
                                          <p:attrName>style.visibility</p:attrName>
                                        </p:attrNameLst>
                                      </p:cBhvr>
                                      <p:to>
                                        <p:strVal val="visible"/>
                                      </p:to>
                                    </p:set>
                                    <p:animEffect transition="in" filter="fade">
                                      <p:cBhvr>
                                        <p:cTn id="107" dur="500"/>
                                        <p:tgtEl>
                                          <p:spTgt spid="28"/>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29"/>
                                        </p:tgtEl>
                                        <p:attrNameLst>
                                          <p:attrName>style.visibility</p:attrName>
                                        </p:attrNameLst>
                                      </p:cBhvr>
                                      <p:to>
                                        <p:strVal val="visible"/>
                                      </p:to>
                                    </p:set>
                                    <p:animEffect transition="in" filter="fade">
                                      <p:cBhvr>
                                        <p:cTn id="110" dur="500"/>
                                        <p:tgtEl>
                                          <p:spTgt spid="2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30"/>
                                        </p:tgtEl>
                                        <p:attrNameLst>
                                          <p:attrName>style.visibility</p:attrName>
                                        </p:attrNameLst>
                                      </p:cBhvr>
                                      <p:to>
                                        <p:strVal val="visible"/>
                                      </p:to>
                                    </p:set>
                                    <p:animEffect transition="in" filter="fade">
                                      <p:cBhvr>
                                        <p:cTn id="113" dur="500"/>
                                        <p:tgtEl>
                                          <p:spTgt spid="30"/>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31"/>
                                        </p:tgtEl>
                                        <p:attrNameLst>
                                          <p:attrName>style.visibility</p:attrName>
                                        </p:attrNameLst>
                                      </p:cBhvr>
                                      <p:to>
                                        <p:strVal val="visible"/>
                                      </p:to>
                                    </p:set>
                                    <p:animEffect transition="in" filter="fade">
                                      <p:cBhvr>
                                        <p:cTn id="116" dur="500"/>
                                        <p:tgtEl>
                                          <p:spTgt spid="31"/>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32"/>
                                        </p:tgtEl>
                                        <p:attrNameLst>
                                          <p:attrName>style.visibility</p:attrName>
                                        </p:attrNameLst>
                                      </p:cBhvr>
                                      <p:to>
                                        <p:strVal val="visible"/>
                                      </p:to>
                                    </p:set>
                                    <p:animEffect transition="in" filter="fade">
                                      <p:cBhvr>
                                        <p:cTn id="119" dur="500"/>
                                        <p:tgtEl>
                                          <p:spTgt spid="32"/>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33"/>
                                        </p:tgtEl>
                                        <p:attrNameLst>
                                          <p:attrName>style.visibility</p:attrName>
                                        </p:attrNameLst>
                                      </p:cBhvr>
                                      <p:to>
                                        <p:strVal val="visible"/>
                                      </p:to>
                                    </p:set>
                                    <p:animEffect transition="in" filter="fade">
                                      <p:cBhvr>
                                        <p:cTn id="122" dur="500"/>
                                        <p:tgtEl>
                                          <p:spTgt spid="33"/>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4"/>
                                        </p:tgtEl>
                                        <p:attrNameLst>
                                          <p:attrName>style.visibility</p:attrName>
                                        </p:attrNameLst>
                                      </p:cBhvr>
                                      <p:to>
                                        <p:strVal val="visible"/>
                                      </p:to>
                                    </p:set>
                                    <p:animEffect transition="in" filter="fade">
                                      <p:cBhvr>
                                        <p:cTn id="125" dur="500"/>
                                        <p:tgtEl>
                                          <p:spTgt spid="34"/>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35"/>
                                        </p:tgtEl>
                                        <p:attrNameLst>
                                          <p:attrName>style.visibility</p:attrName>
                                        </p:attrNameLst>
                                      </p:cBhvr>
                                      <p:to>
                                        <p:strVal val="visible"/>
                                      </p:to>
                                    </p:set>
                                    <p:animEffect transition="in" filter="fade">
                                      <p:cBhvr>
                                        <p:cTn id="128" dur="500"/>
                                        <p:tgtEl>
                                          <p:spTgt spid="35"/>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36"/>
                                        </p:tgtEl>
                                        <p:attrNameLst>
                                          <p:attrName>style.visibility</p:attrName>
                                        </p:attrNameLst>
                                      </p:cBhvr>
                                      <p:to>
                                        <p:strVal val="visible"/>
                                      </p:to>
                                    </p:set>
                                    <p:animEffect transition="in" filter="fade">
                                      <p:cBhvr>
                                        <p:cTn id="131" dur="500"/>
                                        <p:tgtEl>
                                          <p:spTgt spid="36"/>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37"/>
                                        </p:tgtEl>
                                        <p:attrNameLst>
                                          <p:attrName>style.visibility</p:attrName>
                                        </p:attrNameLst>
                                      </p:cBhvr>
                                      <p:to>
                                        <p:strVal val="visible"/>
                                      </p:to>
                                    </p:set>
                                    <p:animEffect transition="in" filter="fade">
                                      <p:cBhvr>
                                        <p:cTn id="134" dur="500"/>
                                        <p:tgtEl>
                                          <p:spTgt spid="37"/>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38"/>
                                        </p:tgtEl>
                                        <p:attrNameLst>
                                          <p:attrName>style.visibility</p:attrName>
                                        </p:attrNameLst>
                                      </p:cBhvr>
                                      <p:to>
                                        <p:strVal val="visible"/>
                                      </p:to>
                                    </p:set>
                                    <p:animEffect transition="in" filter="fade">
                                      <p:cBhvr>
                                        <p:cTn id="137" dur="500"/>
                                        <p:tgtEl>
                                          <p:spTgt spid="38"/>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39"/>
                                        </p:tgtEl>
                                        <p:attrNameLst>
                                          <p:attrName>style.visibility</p:attrName>
                                        </p:attrNameLst>
                                      </p:cBhvr>
                                      <p:to>
                                        <p:strVal val="visible"/>
                                      </p:to>
                                    </p:set>
                                    <p:animEffect transition="in" filter="fade">
                                      <p:cBhvr>
                                        <p:cTn id="140" dur="500"/>
                                        <p:tgtEl>
                                          <p:spTgt spid="39"/>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23"/>
                                        </p:tgtEl>
                                        <p:attrNameLst>
                                          <p:attrName>style.visibility</p:attrName>
                                        </p:attrNameLst>
                                      </p:cBhvr>
                                      <p:to>
                                        <p:strVal val="visible"/>
                                      </p:to>
                                    </p:set>
                                    <p:animEffect transition="in" filter="fade">
                                      <p:cBhvr>
                                        <p:cTn id="1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animBg="1"/>
      <p:bldP spid="42" grpId="0" animBg="1"/>
      <p:bldP spid="49" grpId="0" animBg="1"/>
      <p:bldP spid="5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Example</a:t>
            </a:r>
          </a:p>
        </p:txBody>
      </p:sp>
      <p:sp>
        <p:nvSpPr>
          <p:cNvPr id="4" name="Oval 3"/>
          <p:cNvSpPr/>
          <p:nvPr/>
        </p:nvSpPr>
        <p:spPr>
          <a:xfrm>
            <a:off x="8286217" y="900544"/>
            <a:ext cx="640080" cy="640080"/>
          </a:xfrm>
          <a:prstGeom prst="ellipse">
            <a:avLst/>
          </a:prstGeom>
          <a:solidFill>
            <a:srgbClr val="C511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S</a:t>
            </a:r>
            <a:endParaRPr lang="en-US" sz="4000" dirty="0"/>
          </a:p>
        </p:txBody>
      </p:sp>
      <p:sp>
        <p:nvSpPr>
          <p:cNvPr id="5" name="Oval 4"/>
          <p:cNvSpPr/>
          <p:nvPr/>
        </p:nvSpPr>
        <p:spPr>
          <a:xfrm>
            <a:off x="6322638" y="2150233"/>
            <a:ext cx="640080" cy="6400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A</a:t>
            </a:r>
            <a:endParaRPr lang="en-US" sz="4000" dirty="0"/>
          </a:p>
        </p:txBody>
      </p:sp>
      <p:sp>
        <p:nvSpPr>
          <p:cNvPr id="6" name="Oval 5"/>
          <p:cNvSpPr/>
          <p:nvPr/>
        </p:nvSpPr>
        <p:spPr>
          <a:xfrm>
            <a:off x="8302324" y="2440776"/>
            <a:ext cx="640080" cy="6400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B</a:t>
            </a:r>
            <a:endParaRPr lang="en-US" sz="4000" dirty="0"/>
          </a:p>
        </p:txBody>
      </p:sp>
      <p:sp>
        <p:nvSpPr>
          <p:cNvPr id="7" name="Oval 6"/>
          <p:cNvSpPr/>
          <p:nvPr/>
        </p:nvSpPr>
        <p:spPr>
          <a:xfrm>
            <a:off x="10115017" y="2120736"/>
            <a:ext cx="640080" cy="6400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C</a:t>
            </a:r>
            <a:endParaRPr lang="en-US" sz="4000" dirty="0"/>
          </a:p>
        </p:txBody>
      </p:sp>
      <p:sp>
        <p:nvSpPr>
          <p:cNvPr id="8" name="TextBox 7"/>
          <p:cNvSpPr txBox="1"/>
          <p:nvPr/>
        </p:nvSpPr>
        <p:spPr>
          <a:xfrm>
            <a:off x="6382289" y="1823239"/>
            <a:ext cx="520778" cy="400110"/>
          </a:xfrm>
          <a:prstGeom prst="rect">
            <a:avLst/>
          </a:prstGeom>
          <a:noFill/>
        </p:spPr>
        <p:txBody>
          <a:bodyPr wrap="square" rtlCol="0">
            <a:spAutoFit/>
          </a:bodyPr>
          <a:lstStyle/>
          <a:p>
            <a:r>
              <a:rPr lang="en-US" sz="2000" b="1" dirty="0" smtClean="0">
                <a:solidFill>
                  <a:srgbClr val="34495E"/>
                </a:solidFill>
              </a:rPr>
              <a:t>16</a:t>
            </a:r>
            <a:endParaRPr lang="en-US" sz="2000" b="1" dirty="0">
              <a:solidFill>
                <a:srgbClr val="34495E"/>
              </a:solidFill>
            </a:endParaRPr>
          </a:p>
        </p:txBody>
      </p:sp>
      <p:sp>
        <p:nvSpPr>
          <p:cNvPr id="9" name="TextBox 8"/>
          <p:cNvSpPr txBox="1"/>
          <p:nvPr/>
        </p:nvSpPr>
        <p:spPr>
          <a:xfrm>
            <a:off x="10277326" y="1820361"/>
            <a:ext cx="630171" cy="400110"/>
          </a:xfrm>
          <a:prstGeom prst="rect">
            <a:avLst/>
          </a:prstGeom>
          <a:noFill/>
        </p:spPr>
        <p:txBody>
          <a:bodyPr wrap="square" rtlCol="0">
            <a:spAutoFit/>
          </a:bodyPr>
          <a:lstStyle/>
          <a:p>
            <a:r>
              <a:rPr lang="en-US" sz="2000" b="1" dirty="0" smtClean="0">
                <a:solidFill>
                  <a:srgbClr val="34495E"/>
                </a:solidFill>
              </a:rPr>
              <a:t>14</a:t>
            </a:r>
            <a:endParaRPr lang="en-US" sz="2000" b="1" dirty="0">
              <a:solidFill>
                <a:srgbClr val="34495E"/>
              </a:solidFill>
            </a:endParaRPr>
          </a:p>
        </p:txBody>
      </p:sp>
      <p:sp>
        <p:nvSpPr>
          <p:cNvPr id="10" name="TextBox 9"/>
          <p:cNvSpPr txBox="1"/>
          <p:nvPr/>
        </p:nvSpPr>
        <p:spPr>
          <a:xfrm>
            <a:off x="8126905" y="2114788"/>
            <a:ext cx="520778" cy="400110"/>
          </a:xfrm>
          <a:prstGeom prst="rect">
            <a:avLst/>
          </a:prstGeom>
          <a:noFill/>
        </p:spPr>
        <p:txBody>
          <a:bodyPr wrap="square" rtlCol="0">
            <a:spAutoFit/>
          </a:bodyPr>
          <a:lstStyle/>
          <a:p>
            <a:r>
              <a:rPr lang="en-US" sz="2000" b="1" dirty="0" smtClean="0">
                <a:solidFill>
                  <a:srgbClr val="34495E"/>
                </a:solidFill>
              </a:rPr>
              <a:t>18</a:t>
            </a:r>
            <a:endParaRPr lang="en-US" sz="2000" b="1" dirty="0">
              <a:solidFill>
                <a:srgbClr val="34495E"/>
              </a:solidFill>
            </a:endParaRPr>
          </a:p>
        </p:txBody>
      </p:sp>
      <p:pic>
        <p:nvPicPr>
          <p:cNvPr id="11" name="Picture 10"/>
          <p:cNvPicPr>
            <a:picLocks noChangeAspect="1"/>
          </p:cNvPicPr>
          <p:nvPr/>
        </p:nvPicPr>
        <p:blipFill>
          <a:blip r:embed="rId2"/>
          <a:stretch>
            <a:fillRect/>
          </a:stretch>
        </p:blipFill>
        <p:spPr>
          <a:xfrm>
            <a:off x="164005" y="882166"/>
            <a:ext cx="4325437" cy="2971377"/>
          </a:xfrm>
          <a:prstGeom prst="rect">
            <a:avLst/>
          </a:prstGeom>
        </p:spPr>
      </p:pic>
      <p:cxnSp>
        <p:nvCxnSpPr>
          <p:cNvPr id="12" name="Straight Connector 11"/>
          <p:cNvCxnSpPr>
            <a:stCxn id="4" idx="3"/>
            <a:endCxn id="5" idx="7"/>
          </p:cNvCxnSpPr>
          <p:nvPr/>
        </p:nvCxnSpPr>
        <p:spPr>
          <a:xfrm flipH="1">
            <a:off x="6868980" y="1446886"/>
            <a:ext cx="1510975" cy="7970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4" idx="4"/>
          </p:cNvCxnSpPr>
          <p:nvPr/>
        </p:nvCxnSpPr>
        <p:spPr>
          <a:xfrm>
            <a:off x="8606257" y="1540624"/>
            <a:ext cx="0" cy="9296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 idx="5"/>
            <a:endCxn id="7" idx="1"/>
          </p:cNvCxnSpPr>
          <p:nvPr/>
        </p:nvCxnSpPr>
        <p:spPr>
          <a:xfrm>
            <a:off x="8832559" y="1446886"/>
            <a:ext cx="1376196" cy="767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10115017" y="3485954"/>
            <a:ext cx="640080" cy="6400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D</a:t>
            </a:r>
            <a:endParaRPr lang="en-US" sz="4000" dirty="0"/>
          </a:p>
        </p:txBody>
      </p:sp>
      <p:sp>
        <p:nvSpPr>
          <p:cNvPr id="16" name="TextBox 15"/>
          <p:cNvSpPr txBox="1"/>
          <p:nvPr/>
        </p:nvSpPr>
        <p:spPr>
          <a:xfrm>
            <a:off x="10463410" y="3206665"/>
            <a:ext cx="611727" cy="400110"/>
          </a:xfrm>
          <a:prstGeom prst="rect">
            <a:avLst/>
          </a:prstGeom>
          <a:noFill/>
        </p:spPr>
        <p:txBody>
          <a:bodyPr wrap="square" rtlCol="0">
            <a:spAutoFit/>
          </a:bodyPr>
          <a:lstStyle/>
          <a:p>
            <a:r>
              <a:rPr lang="en-US" sz="2000" b="1" dirty="0" smtClean="0">
                <a:solidFill>
                  <a:srgbClr val="34495E"/>
                </a:solidFill>
              </a:rPr>
              <a:t>18</a:t>
            </a:r>
            <a:endParaRPr lang="en-US" sz="2000" b="1" dirty="0">
              <a:solidFill>
                <a:srgbClr val="34495E"/>
              </a:solidFill>
            </a:endParaRPr>
          </a:p>
        </p:txBody>
      </p:sp>
      <p:cxnSp>
        <p:nvCxnSpPr>
          <p:cNvPr id="17" name="Straight Connector 16"/>
          <p:cNvCxnSpPr>
            <a:stCxn id="7" idx="4"/>
            <a:endCxn id="15" idx="0"/>
          </p:cNvCxnSpPr>
          <p:nvPr/>
        </p:nvCxnSpPr>
        <p:spPr>
          <a:xfrm>
            <a:off x="10435057" y="2760816"/>
            <a:ext cx="0" cy="7251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6322638" y="3406720"/>
            <a:ext cx="640080" cy="6400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E</a:t>
            </a:r>
            <a:endParaRPr lang="en-US" sz="4000" dirty="0"/>
          </a:p>
        </p:txBody>
      </p:sp>
      <p:cxnSp>
        <p:nvCxnSpPr>
          <p:cNvPr id="19" name="Straight Connector 18"/>
          <p:cNvCxnSpPr>
            <a:stCxn id="5" idx="4"/>
            <a:endCxn id="18" idx="0"/>
          </p:cNvCxnSpPr>
          <p:nvPr/>
        </p:nvCxnSpPr>
        <p:spPr>
          <a:xfrm>
            <a:off x="6642678" y="2790313"/>
            <a:ext cx="0" cy="6164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086419" y="3206665"/>
            <a:ext cx="556259" cy="400110"/>
          </a:xfrm>
          <a:prstGeom prst="rect">
            <a:avLst/>
          </a:prstGeom>
          <a:noFill/>
        </p:spPr>
        <p:txBody>
          <a:bodyPr wrap="square" rtlCol="0">
            <a:spAutoFit/>
          </a:bodyPr>
          <a:lstStyle/>
          <a:p>
            <a:r>
              <a:rPr lang="en-US" sz="2000" b="1" dirty="0" smtClean="0">
                <a:solidFill>
                  <a:srgbClr val="34495E"/>
                </a:solidFill>
              </a:rPr>
              <a:t>16</a:t>
            </a:r>
            <a:endParaRPr lang="en-US" sz="2000" b="1" dirty="0">
              <a:solidFill>
                <a:srgbClr val="34495E"/>
              </a:solidFill>
            </a:endParaRPr>
          </a:p>
        </p:txBody>
      </p:sp>
      <p:sp>
        <p:nvSpPr>
          <p:cNvPr id="21" name="Oval 20"/>
          <p:cNvSpPr/>
          <p:nvPr/>
        </p:nvSpPr>
        <p:spPr>
          <a:xfrm>
            <a:off x="5742209" y="4481944"/>
            <a:ext cx="640080" cy="6400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B</a:t>
            </a:r>
            <a:endParaRPr lang="en-US" sz="4000" dirty="0"/>
          </a:p>
        </p:txBody>
      </p:sp>
      <p:sp>
        <p:nvSpPr>
          <p:cNvPr id="22" name="Oval 21"/>
          <p:cNvSpPr/>
          <p:nvPr/>
        </p:nvSpPr>
        <p:spPr>
          <a:xfrm>
            <a:off x="7173697" y="4462736"/>
            <a:ext cx="640080" cy="6400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F</a:t>
            </a:r>
          </a:p>
        </p:txBody>
      </p:sp>
      <p:sp>
        <p:nvSpPr>
          <p:cNvPr id="23" name="TextBox 22"/>
          <p:cNvSpPr txBox="1"/>
          <p:nvPr/>
        </p:nvSpPr>
        <p:spPr>
          <a:xfrm>
            <a:off x="5382745" y="4253344"/>
            <a:ext cx="558639" cy="400110"/>
          </a:xfrm>
          <a:prstGeom prst="rect">
            <a:avLst/>
          </a:prstGeom>
          <a:noFill/>
        </p:spPr>
        <p:txBody>
          <a:bodyPr wrap="square" rtlCol="0">
            <a:spAutoFit/>
          </a:bodyPr>
          <a:lstStyle/>
          <a:p>
            <a:r>
              <a:rPr lang="en-US" sz="2000" b="1" dirty="0" smtClean="0">
                <a:solidFill>
                  <a:srgbClr val="34495E"/>
                </a:solidFill>
              </a:rPr>
              <a:t>31</a:t>
            </a:r>
            <a:endParaRPr lang="en-US" sz="2000" b="1" dirty="0">
              <a:solidFill>
                <a:srgbClr val="34495E"/>
              </a:solidFill>
            </a:endParaRPr>
          </a:p>
        </p:txBody>
      </p:sp>
      <p:sp>
        <p:nvSpPr>
          <p:cNvPr id="24" name="TextBox 23"/>
          <p:cNvSpPr txBox="1"/>
          <p:nvPr/>
        </p:nvSpPr>
        <p:spPr>
          <a:xfrm>
            <a:off x="7587240" y="4237264"/>
            <a:ext cx="539665" cy="400110"/>
          </a:xfrm>
          <a:prstGeom prst="rect">
            <a:avLst/>
          </a:prstGeom>
          <a:noFill/>
        </p:spPr>
        <p:txBody>
          <a:bodyPr wrap="square" rtlCol="0">
            <a:spAutoFit/>
          </a:bodyPr>
          <a:lstStyle/>
          <a:p>
            <a:r>
              <a:rPr lang="en-US" sz="2000" b="1" dirty="0" smtClean="0">
                <a:solidFill>
                  <a:srgbClr val="34495E"/>
                </a:solidFill>
              </a:rPr>
              <a:t>17</a:t>
            </a:r>
            <a:endParaRPr lang="en-US" sz="2000" b="1" dirty="0">
              <a:solidFill>
                <a:srgbClr val="34495E"/>
              </a:solidFill>
            </a:endParaRPr>
          </a:p>
        </p:txBody>
      </p:sp>
      <p:cxnSp>
        <p:nvCxnSpPr>
          <p:cNvPr id="25" name="Straight Connector 24"/>
          <p:cNvCxnSpPr>
            <a:stCxn id="18" idx="3"/>
            <a:endCxn id="21" idx="0"/>
          </p:cNvCxnSpPr>
          <p:nvPr/>
        </p:nvCxnSpPr>
        <p:spPr>
          <a:xfrm flipH="1">
            <a:off x="6062249" y="3953062"/>
            <a:ext cx="354127" cy="5288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8" idx="5"/>
            <a:endCxn id="22" idx="1"/>
          </p:cNvCxnSpPr>
          <p:nvPr/>
        </p:nvCxnSpPr>
        <p:spPr>
          <a:xfrm>
            <a:off x="6868980" y="3953062"/>
            <a:ext cx="398455" cy="6034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5702550" y="4462736"/>
            <a:ext cx="685800" cy="725138"/>
            <a:chOff x="6781800" y="3262010"/>
            <a:chExt cx="685800" cy="725138"/>
          </a:xfrm>
        </p:grpSpPr>
        <p:cxnSp>
          <p:nvCxnSpPr>
            <p:cNvPr id="28" name="Straight Connector 27"/>
            <p:cNvCxnSpPr/>
            <p:nvPr/>
          </p:nvCxnSpPr>
          <p:spPr>
            <a:xfrm flipH="1">
              <a:off x="6781800" y="3262010"/>
              <a:ext cx="685800" cy="725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783109" y="3264772"/>
              <a:ext cx="684491" cy="72237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89866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par>
                                <p:cTn id="8" presetID="22" presetClass="entr" presetSubtype="1"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up)">
                                      <p:cBhvr>
                                        <p:cTn id="10" dur="500"/>
                                        <p:tgtEl>
                                          <p:spTgt spid="13"/>
                                        </p:tgtEl>
                                      </p:cBhvr>
                                    </p:animEffect>
                                  </p:childTnLst>
                                </p:cTn>
                              </p:par>
                              <p:par>
                                <p:cTn id="11" presetID="22" presetClass="entr" presetSubtype="1"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up)">
                                      <p:cBhvr>
                                        <p:cTn id="13" dur="500"/>
                                        <p:tgtEl>
                                          <p:spTgt spid="14"/>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up)">
                                      <p:cBhvr>
                                        <p:cTn id="43" dur="500"/>
                                        <p:tgtEl>
                                          <p:spTgt spid="17"/>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up)">
                                      <p:cBhvr>
                                        <p:cTn id="57" dur="500"/>
                                        <p:tgtEl>
                                          <p:spTgt spid="19"/>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500"/>
                                        <p:tgtEl>
                                          <p:spTgt spid="1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nodeType="click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wipe(up)">
                                      <p:cBhvr>
                                        <p:cTn id="71" dur="500"/>
                                        <p:tgtEl>
                                          <p:spTgt spid="25"/>
                                        </p:tgtEl>
                                      </p:cBhvr>
                                    </p:animEffect>
                                  </p:childTnLst>
                                </p:cTn>
                              </p:par>
                              <p:par>
                                <p:cTn id="72" presetID="22" presetClass="entr" presetSubtype="1" fill="hold" nodeType="with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wipe(up)">
                                      <p:cBhvr>
                                        <p:cTn id="74" dur="500"/>
                                        <p:tgtEl>
                                          <p:spTgt spid="26"/>
                                        </p:tgtEl>
                                      </p:cBhvr>
                                    </p:animEffect>
                                  </p:childTnLst>
                                </p:cTn>
                              </p:par>
                            </p:childTnLst>
                          </p:cTn>
                        </p:par>
                        <p:par>
                          <p:cTn id="75" fill="hold">
                            <p:stCondLst>
                              <p:cond delay="500"/>
                            </p:stCondLst>
                            <p:childTnLst>
                              <p:par>
                                <p:cTn id="76" presetID="10" presetClass="entr" presetSubtype="0" fill="hold" grpId="0" nodeType="after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fade">
                                      <p:cBhvr>
                                        <p:cTn id="78" dur="500"/>
                                        <p:tgtEl>
                                          <p:spTgt spid="2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fade">
                                      <p:cBhvr>
                                        <p:cTn id="81" dur="500"/>
                                        <p:tgtEl>
                                          <p:spTgt spid="2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fade">
                                      <p:cBhvr>
                                        <p:cTn id="86" dur="500"/>
                                        <p:tgtEl>
                                          <p:spTgt spid="23"/>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fade">
                                      <p:cBhvr>
                                        <p:cTn id="89" dur="500"/>
                                        <p:tgtEl>
                                          <p:spTgt spid="24"/>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27"/>
                                        </p:tgtEl>
                                        <p:attrNameLst>
                                          <p:attrName>style.visibility</p:attrName>
                                        </p:attrNameLst>
                                      </p:cBhvr>
                                      <p:to>
                                        <p:strVal val="visible"/>
                                      </p:to>
                                    </p:set>
                                    <p:animEffect transition="in" filter="fade">
                                      <p:cBhvr>
                                        <p:cTn id="9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P spid="10" grpId="0"/>
      <p:bldP spid="15" grpId="0" animBg="1"/>
      <p:bldP spid="16" grpId="0"/>
      <p:bldP spid="18" grpId="0" animBg="1"/>
      <p:bldP spid="20" grpId="0"/>
      <p:bldP spid="21" grpId="0" animBg="1"/>
      <p:bldP spid="22" grpId="0" animBg="1"/>
      <p:bldP spid="23" grpId="0"/>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Example</a:t>
            </a:r>
          </a:p>
        </p:txBody>
      </p:sp>
      <p:sp>
        <p:nvSpPr>
          <p:cNvPr id="6" name="Oval 5"/>
          <p:cNvSpPr/>
          <p:nvPr/>
        </p:nvSpPr>
        <p:spPr>
          <a:xfrm>
            <a:off x="8534416" y="883918"/>
            <a:ext cx="640080" cy="640080"/>
          </a:xfrm>
          <a:prstGeom prst="ellipse">
            <a:avLst/>
          </a:prstGeom>
          <a:solidFill>
            <a:srgbClr val="C511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S</a:t>
            </a:r>
            <a:endParaRPr lang="en-US" sz="4000" dirty="0"/>
          </a:p>
        </p:txBody>
      </p:sp>
      <p:sp>
        <p:nvSpPr>
          <p:cNvPr id="7" name="Oval 6"/>
          <p:cNvSpPr/>
          <p:nvPr/>
        </p:nvSpPr>
        <p:spPr>
          <a:xfrm>
            <a:off x="6570837" y="2133607"/>
            <a:ext cx="640080" cy="6400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A</a:t>
            </a:r>
            <a:endParaRPr lang="en-US" sz="4000" dirty="0"/>
          </a:p>
        </p:txBody>
      </p:sp>
      <p:sp>
        <p:nvSpPr>
          <p:cNvPr id="8" name="Oval 7"/>
          <p:cNvSpPr/>
          <p:nvPr/>
        </p:nvSpPr>
        <p:spPr>
          <a:xfrm>
            <a:off x="8534416" y="2481469"/>
            <a:ext cx="640080" cy="6400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B</a:t>
            </a:r>
            <a:endParaRPr lang="en-US" sz="4000" dirty="0"/>
          </a:p>
        </p:txBody>
      </p:sp>
      <p:sp>
        <p:nvSpPr>
          <p:cNvPr id="9" name="Oval 8"/>
          <p:cNvSpPr/>
          <p:nvPr/>
        </p:nvSpPr>
        <p:spPr>
          <a:xfrm>
            <a:off x="10363216" y="2104110"/>
            <a:ext cx="640080" cy="6400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C</a:t>
            </a:r>
            <a:endParaRPr lang="en-US" sz="4000" dirty="0"/>
          </a:p>
        </p:txBody>
      </p:sp>
      <p:sp>
        <p:nvSpPr>
          <p:cNvPr id="10" name="TextBox 9"/>
          <p:cNvSpPr txBox="1"/>
          <p:nvPr/>
        </p:nvSpPr>
        <p:spPr>
          <a:xfrm>
            <a:off x="6630488" y="1806613"/>
            <a:ext cx="520778" cy="400110"/>
          </a:xfrm>
          <a:prstGeom prst="rect">
            <a:avLst/>
          </a:prstGeom>
          <a:noFill/>
        </p:spPr>
        <p:txBody>
          <a:bodyPr wrap="square" rtlCol="0">
            <a:spAutoFit/>
          </a:bodyPr>
          <a:lstStyle/>
          <a:p>
            <a:r>
              <a:rPr lang="en-US" sz="2000" b="1" dirty="0" smtClean="0">
                <a:solidFill>
                  <a:srgbClr val="34495E"/>
                </a:solidFill>
              </a:rPr>
              <a:t>16</a:t>
            </a:r>
            <a:endParaRPr lang="en-US" sz="2000" b="1" dirty="0">
              <a:solidFill>
                <a:srgbClr val="34495E"/>
              </a:solidFill>
            </a:endParaRPr>
          </a:p>
        </p:txBody>
      </p:sp>
      <p:sp>
        <p:nvSpPr>
          <p:cNvPr id="11" name="TextBox 10"/>
          <p:cNvSpPr txBox="1"/>
          <p:nvPr/>
        </p:nvSpPr>
        <p:spPr>
          <a:xfrm>
            <a:off x="10525525" y="1803735"/>
            <a:ext cx="477771" cy="400110"/>
          </a:xfrm>
          <a:prstGeom prst="rect">
            <a:avLst/>
          </a:prstGeom>
          <a:noFill/>
        </p:spPr>
        <p:txBody>
          <a:bodyPr wrap="square" rtlCol="0">
            <a:spAutoFit/>
          </a:bodyPr>
          <a:lstStyle/>
          <a:p>
            <a:r>
              <a:rPr lang="en-US" sz="2000" b="1" dirty="0" smtClean="0">
                <a:solidFill>
                  <a:srgbClr val="34495E"/>
                </a:solidFill>
              </a:rPr>
              <a:t>14</a:t>
            </a:r>
            <a:endParaRPr lang="en-US" sz="2000" b="1" dirty="0">
              <a:solidFill>
                <a:srgbClr val="34495E"/>
              </a:solidFill>
            </a:endParaRPr>
          </a:p>
        </p:txBody>
      </p:sp>
      <p:sp>
        <p:nvSpPr>
          <p:cNvPr id="12" name="TextBox 11"/>
          <p:cNvSpPr txBox="1"/>
          <p:nvPr/>
        </p:nvSpPr>
        <p:spPr>
          <a:xfrm>
            <a:off x="8375104" y="2098162"/>
            <a:ext cx="520778" cy="400110"/>
          </a:xfrm>
          <a:prstGeom prst="rect">
            <a:avLst/>
          </a:prstGeom>
          <a:noFill/>
        </p:spPr>
        <p:txBody>
          <a:bodyPr wrap="square" rtlCol="0">
            <a:spAutoFit/>
          </a:bodyPr>
          <a:lstStyle/>
          <a:p>
            <a:r>
              <a:rPr lang="en-US" sz="2000" b="1" dirty="0" smtClean="0">
                <a:solidFill>
                  <a:srgbClr val="34495E"/>
                </a:solidFill>
              </a:rPr>
              <a:t>18</a:t>
            </a:r>
            <a:endParaRPr lang="en-US" sz="2000" b="1" dirty="0">
              <a:solidFill>
                <a:srgbClr val="34495E"/>
              </a:solidFill>
            </a:endParaRPr>
          </a:p>
        </p:txBody>
      </p:sp>
      <p:cxnSp>
        <p:nvCxnSpPr>
          <p:cNvPr id="13" name="Straight Connector 12"/>
          <p:cNvCxnSpPr>
            <a:stCxn id="6" idx="3"/>
            <a:endCxn id="7" idx="7"/>
          </p:cNvCxnSpPr>
          <p:nvPr/>
        </p:nvCxnSpPr>
        <p:spPr>
          <a:xfrm flipH="1">
            <a:off x="7117179" y="1430260"/>
            <a:ext cx="1510975" cy="7970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6" idx="4"/>
            <a:endCxn id="8" idx="0"/>
          </p:cNvCxnSpPr>
          <p:nvPr/>
        </p:nvCxnSpPr>
        <p:spPr>
          <a:xfrm>
            <a:off x="8854456" y="1523998"/>
            <a:ext cx="0" cy="9574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6" idx="5"/>
            <a:endCxn id="9" idx="1"/>
          </p:cNvCxnSpPr>
          <p:nvPr/>
        </p:nvCxnSpPr>
        <p:spPr>
          <a:xfrm>
            <a:off x="9080758" y="1430260"/>
            <a:ext cx="1376196" cy="767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10363216" y="3469328"/>
            <a:ext cx="640080" cy="6400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D</a:t>
            </a:r>
            <a:endParaRPr lang="en-US" sz="4000" dirty="0"/>
          </a:p>
        </p:txBody>
      </p:sp>
      <p:sp>
        <p:nvSpPr>
          <p:cNvPr id="17" name="TextBox 16"/>
          <p:cNvSpPr txBox="1"/>
          <p:nvPr/>
        </p:nvSpPr>
        <p:spPr>
          <a:xfrm>
            <a:off x="10711609" y="3190039"/>
            <a:ext cx="611727" cy="400110"/>
          </a:xfrm>
          <a:prstGeom prst="rect">
            <a:avLst/>
          </a:prstGeom>
          <a:noFill/>
        </p:spPr>
        <p:txBody>
          <a:bodyPr wrap="square" rtlCol="0">
            <a:spAutoFit/>
          </a:bodyPr>
          <a:lstStyle/>
          <a:p>
            <a:r>
              <a:rPr lang="en-US" sz="2000" b="1" dirty="0" smtClean="0">
                <a:solidFill>
                  <a:srgbClr val="34495E"/>
                </a:solidFill>
              </a:rPr>
              <a:t>18</a:t>
            </a:r>
            <a:endParaRPr lang="en-US" sz="2000" b="1" dirty="0">
              <a:solidFill>
                <a:srgbClr val="34495E"/>
              </a:solidFill>
            </a:endParaRPr>
          </a:p>
        </p:txBody>
      </p:sp>
      <p:cxnSp>
        <p:nvCxnSpPr>
          <p:cNvPr id="18" name="Straight Connector 17"/>
          <p:cNvCxnSpPr>
            <a:stCxn id="9" idx="4"/>
            <a:endCxn id="16" idx="0"/>
          </p:cNvCxnSpPr>
          <p:nvPr/>
        </p:nvCxnSpPr>
        <p:spPr>
          <a:xfrm>
            <a:off x="10683256" y="2744190"/>
            <a:ext cx="0" cy="7251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6570837" y="3390094"/>
            <a:ext cx="640080" cy="6400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E</a:t>
            </a:r>
            <a:endParaRPr lang="en-US" sz="4000" dirty="0"/>
          </a:p>
        </p:txBody>
      </p:sp>
      <p:cxnSp>
        <p:nvCxnSpPr>
          <p:cNvPr id="20" name="Straight Connector 19"/>
          <p:cNvCxnSpPr>
            <a:stCxn id="7" idx="4"/>
            <a:endCxn id="19" idx="0"/>
          </p:cNvCxnSpPr>
          <p:nvPr/>
        </p:nvCxnSpPr>
        <p:spPr>
          <a:xfrm>
            <a:off x="6890877" y="2773687"/>
            <a:ext cx="0" cy="6164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6584373" y="4573243"/>
            <a:ext cx="640080" cy="6400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F</a:t>
            </a:r>
          </a:p>
        </p:txBody>
      </p:sp>
      <p:sp>
        <p:nvSpPr>
          <p:cNvPr id="22" name="TextBox 21"/>
          <p:cNvSpPr txBox="1"/>
          <p:nvPr/>
        </p:nvSpPr>
        <p:spPr>
          <a:xfrm>
            <a:off x="5774916" y="5349550"/>
            <a:ext cx="475882" cy="400110"/>
          </a:xfrm>
          <a:prstGeom prst="rect">
            <a:avLst/>
          </a:prstGeom>
          <a:noFill/>
        </p:spPr>
        <p:txBody>
          <a:bodyPr wrap="square" rtlCol="0">
            <a:spAutoFit/>
          </a:bodyPr>
          <a:lstStyle/>
          <a:p>
            <a:r>
              <a:rPr lang="en-US" sz="2000" b="1" dirty="0" smtClean="0">
                <a:solidFill>
                  <a:srgbClr val="34495E"/>
                </a:solidFill>
              </a:rPr>
              <a:t>24</a:t>
            </a:r>
            <a:endParaRPr lang="en-US" sz="2000" b="1" dirty="0">
              <a:solidFill>
                <a:srgbClr val="34495E"/>
              </a:solidFill>
            </a:endParaRPr>
          </a:p>
        </p:txBody>
      </p:sp>
      <p:cxnSp>
        <p:nvCxnSpPr>
          <p:cNvPr id="23" name="Straight Connector 22"/>
          <p:cNvCxnSpPr>
            <a:stCxn id="19" idx="4"/>
            <a:endCxn id="21" idx="0"/>
          </p:cNvCxnSpPr>
          <p:nvPr/>
        </p:nvCxnSpPr>
        <p:spPr>
          <a:xfrm>
            <a:off x="6890877" y="4030174"/>
            <a:ext cx="13536" cy="5430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7345696" y="5629675"/>
            <a:ext cx="640080" cy="6400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G</a:t>
            </a:r>
            <a:endParaRPr lang="en-US" sz="4000" dirty="0"/>
          </a:p>
        </p:txBody>
      </p:sp>
      <p:cxnSp>
        <p:nvCxnSpPr>
          <p:cNvPr id="25" name="Straight Connector 24"/>
          <p:cNvCxnSpPr>
            <a:stCxn id="21" idx="5"/>
            <a:endCxn id="24" idx="0"/>
          </p:cNvCxnSpPr>
          <p:nvPr/>
        </p:nvCxnSpPr>
        <p:spPr>
          <a:xfrm>
            <a:off x="7130715" y="5119585"/>
            <a:ext cx="535021" cy="510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5930757" y="5629675"/>
            <a:ext cx="640080" cy="6400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D</a:t>
            </a:r>
            <a:endParaRPr lang="en-US" sz="4000" dirty="0"/>
          </a:p>
        </p:txBody>
      </p:sp>
      <p:cxnSp>
        <p:nvCxnSpPr>
          <p:cNvPr id="27" name="Straight Connector 26"/>
          <p:cNvCxnSpPr>
            <a:stCxn id="21" idx="3"/>
            <a:endCxn id="26" idx="0"/>
          </p:cNvCxnSpPr>
          <p:nvPr/>
        </p:nvCxnSpPr>
        <p:spPr>
          <a:xfrm flipH="1">
            <a:off x="6250797" y="5119585"/>
            <a:ext cx="427314" cy="510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747428" y="5349550"/>
            <a:ext cx="627676" cy="400110"/>
          </a:xfrm>
          <a:prstGeom prst="rect">
            <a:avLst/>
          </a:prstGeom>
          <a:noFill/>
        </p:spPr>
        <p:txBody>
          <a:bodyPr wrap="square" rtlCol="0">
            <a:spAutoFit/>
          </a:bodyPr>
          <a:lstStyle/>
          <a:p>
            <a:r>
              <a:rPr lang="en-US" sz="2000" b="1" dirty="0" smtClean="0">
                <a:solidFill>
                  <a:srgbClr val="34495E"/>
                </a:solidFill>
              </a:rPr>
              <a:t>19</a:t>
            </a:r>
            <a:endParaRPr lang="en-US" sz="2000" b="1" dirty="0">
              <a:solidFill>
                <a:srgbClr val="34495E"/>
              </a:solidFill>
            </a:endParaRPr>
          </a:p>
        </p:txBody>
      </p:sp>
      <p:grpSp>
        <p:nvGrpSpPr>
          <p:cNvPr id="29" name="Group 28"/>
          <p:cNvGrpSpPr/>
          <p:nvPr/>
        </p:nvGrpSpPr>
        <p:grpSpPr>
          <a:xfrm>
            <a:off x="5883613" y="5527154"/>
            <a:ext cx="685800" cy="725138"/>
            <a:chOff x="6781800" y="3262010"/>
            <a:chExt cx="685800" cy="725138"/>
          </a:xfrm>
        </p:grpSpPr>
        <p:cxnSp>
          <p:nvCxnSpPr>
            <p:cNvPr id="30" name="Straight Connector 29"/>
            <p:cNvCxnSpPr/>
            <p:nvPr/>
          </p:nvCxnSpPr>
          <p:spPr>
            <a:xfrm flipH="1">
              <a:off x="6781800" y="3262010"/>
              <a:ext cx="685800" cy="725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783109" y="3264772"/>
              <a:ext cx="684491" cy="72237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TextBox 31"/>
          <p:cNvSpPr txBox="1"/>
          <p:nvPr/>
        </p:nvSpPr>
        <p:spPr>
          <a:xfrm>
            <a:off x="6250798" y="3190039"/>
            <a:ext cx="480060" cy="400110"/>
          </a:xfrm>
          <a:prstGeom prst="rect">
            <a:avLst/>
          </a:prstGeom>
          <a:noFill/>
        </p:spPr>
        <p:txBody>
          <a:bodyPr wrap="square" rtlCol="0">
            <a:spAutoFit/>
          </a:bodyPr>
          <a:lstStyle/>
          <a:p>
            <a:r>
              <a:rPr lang="en-US" sz="2000" b="1" dirty="0" smtClean="0">
                <a:solidFill>
                  <a:srgbClr val="34495E"/>
                </a:solidFill>
              </a:rPr>
              <a:t>16</a:t>
            </a:r>
            <a:endParaRPr lang="en-US" sz="2000" b="1" dirty="0">
              <a:solidFill>
                <a:srgbClr val="34495E"/>
              </a:solidFill>
            </a:endParaRPr>
          </a:p>
        </p:txBody>
      </p:sp>
      <p:sp>
        <p:nvSpPr>
          <p:cNvPr id="33" name="TextBox 32"/>
          <p:cNvSpPr txBox="1"/>
          <p:nvPr/>
        </p:nvSpPr>
        <p:spPr>
          <a:xfrm>
            <a:off x="6250798" y="4430618"/>
            <a:ext cx="473292" cy="400110"/>
          </a:xfrm>
          <a:prstGeom prst="rect">
            <a:avLst/>
          </a:prstGeom>
          <a:noFill/>
        </p:spPr>
        <p:txBody>
          <a:bodyPr wrap="square" rtlCol="0">
            <a:spAutoFit/>
          </a:bodyPr>
          <a:lstStyle/>
          <a:p>
            <a:r>
              <a:rPr lang="en-US" sz="2000" b="1" dirty="0" smtClean="0">
                <a:solidFill>
                  <a:srgbClr val="34495E"/>
                </a:solidFill>
              </a:rPr>
              <a:t>17</a:t>
            </a:r>
            <a:endParaRPr lang="en-US" sz="2000" b="1" dirty="0">
              <a:solidFill>
                <a:srgbClr val="34495E"/>
              </a:solidFill>
            </a:endParaRPr>
          </a:p>
        </p:txBody>
      </p:sp>
      <p:pic>
        <p:nvPicPr>
          <p:cNvPr id="34" name="Picture 33"/>
          <p:cNvPicPr>
            <a:picLocks noChangeAspect="1"/>
          </p:cNvPicPr>
          <p:nvPr/>
        </p:nvPicPr>
        <p:blipFill>
          <a:blip r:embed="rId2"/>
          <a:stretch>
            <a:fillRect/>
          </a:stretch>
        </p:blipFill>
        <p:spPr>
          <a:xfrm>
            <a:off x="164005" y="882166"/>
            <a:ext cx="4325437" cy="2971377"/>
          </a:xfrm>
          <a:prstGeom prst="rect">
            <a:avLst/>
          </a:prstGeom>
        </p:spPr>
      </p:pic>
    </p:spTree>
    <p:extLst>
      <p:ext uri="{BB962C8B-B14F-4D97-AF65-F5344CB8AC3E}">
        <p14:creationId xmlns:p14="http://schemas.microsoft.com/office/powerpoint/2010/main" val="543584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par>
                                <p:cTn id="8" presetID="22" presetClass="entr" presetSubtype="1"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up)">
                                      <p:cBhvr>
                                        <p:cTn id="10" dur="500"/>
                                        <p:tgtEl>
                                          <p:spTgt spid="2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animBg="1"/>
      <p:bldP spid="26" grpId="0" animBg="1"/>
      <p:bldP spid="2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Example</a:t>
            </a:r>
          </a:p>
        </p:txBody>
      </p:sp>
      <p:sp>
        <p:nvSpPr>
          <p:cNvPr id="5" name="Oval 4"/>
          <p:cNvSpPr/>
          <p:nvPr/>
        </p:nvSpPr>
        <p:spPr>
          <a:xfrm>
            <a:off x="8038024" y="936170"/>
            <a:ext cx="640080" cy="640080"/>
          </a:xfrm>
          <a:prstGeom prst="ellipse">
            <a:avLst/>
          </a:prstGeom>
          <a:solidFill>
            <a:srgbClr val="C511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S</a:t>
            </a:r>
            <a:endParaRPr lang="en-US" sz="4000" dirty="0"/>
          </a:p>
        </p:txBody>
      </p:sp>
      <p:sp>
        <p:nvSpPr>
          <p:cNvPr id="6" name="Oval 5"/>
          <p:cNvSpPr/>
          <p:nvPr/>
        </p:nvSpPr>
        <p:spPr>
          <a:xfrm>
            <a:off x="6074445" y="2185859"/>
            <a:ext cx="640080" cy="6400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A</a:t>
            </a:r>
            <a:endParaRPr lang="en-US" sz="4000" dirty="0"/>
          </a:p>
        </p:txBody>
      </p:sp>
      <p:sp>
        <p:nvSpPr>
          <p:cNvPr id="7" name="Oval 6"/>
          <p:cNvSpPr/>
          <p:nvPr/>
        </p:nvSpPr>
        <p:spPr>
          <a:xfrm>
            <a:off x="8032359" y="2476402"/>
            <a:ext cx="640080" cy="6400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B</a:t>
            </a:r>
            <a:endParaRPr lang="en-US" sz="4000" dirty="0"/>
          </a:p>
        </p:txBody>
      </p:sp>
      <p:sp>
        <p:nvSpPr>
          <p:cNvPr id="8" name="Oval 7"/>
          <p:cNvSpPr/>
          <p:nvPr/>
        </p:nvSpPr>
        <p:spPr>
          <a:xfrm>
            <a:off x="9866824" y="2156362"/>
            <a:ext cx="640080" cy="6400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C</a:t>
            </a:r>
            <a:endParaRPr lang="en-US" sz="4000" dirty="0"/>
          </a:p>
        </p:txBody>
      </p:sp>
      <p:sp>
        <p:nvSpPr>
          <p:cNvPr id="9" name="TextBox 8"/>
          <p:cNvSpPr txBox="1"/>
          <p:nvPr/>
        </p:nvSpPr>
        <p:spPr>
          <a:xfrm>
            <a:off x="6134096" y="1858865"/>
            <a:ext cx="520778" cy="400110"/>
          </a:xfrm>
          <a:prstGeom prst="rect">
            <a:avLst/>
          </a:prstGeom>
          <a:noFill/>
        </p:spPr>
        <p:txBody>
          <a:bodyPr wrap="square" rtlCol="0">
            <a:spAutoFit/>
          </a:bodyPr>
          <a:lstStyle/>
          <a:p>
            <a:r>
              <a:rPr lang="en-US" sz="2000" b="1" dirty="0" smtClean="0">
                <a:solidFill>
                  <a:srgbClr val="34495E"/>
                </a:solidFill>
              </a:rPr>
              <a:t>16</a:t>
            </a:r>
            <a:endParaRPr lang="en-US" sz="2000" b="1" dirty="0">
              <a:solidFill>
                <a:srgbClr val="34495E"/>
              </a:solidFill>
            </a:endParaRPr>
          </a:p>
        </p:txBody>
      </p:sp>
      <p:sp>
        <p:nvSpPr>
          <p:cNvPr id="10" name="TextBox 9"/>
          <p:cNvSpPr txBox="1"/>
          <p:nvPr/>
        </p:nvSpPr>
        <p:spPr>
          <a:xfrm>
            <a:off x="10029133" y="1855987"/>
            <a:ext cx="630171" cy="400110"/>
          </a:xfrm>
          <a:prstGeom prst="rect">
            <a:avLst/>
          </a:prstGeom>
          <a:noFill/>
        </p:spPr>
        <p:txBody>
          <a:bodyPr wrap="square" rtlCol="0">
            <a:spAutoFit/>
          </a:bodyPr>
          <a:lstStyle/>
          <a:p>
            <a:r>
              <a:rPr lang="en-US" sz="2000" b="1" dirty="0" smtClean="0">
                <a:solidFill>
                  <a:srgbClr val="34495E"/>
                </a:solidFill>
              </a:rPr>
              <a:t>14</a:t>
            </a:r>
            <a:endParaRPr lang="en-US" sz="2000" b="1" dirty="0">
              <a:solidFill>
                <a:srgbClr val="34495E"/>
              </a:solidFill>
            </a:endParaRPr>
          </a:p>
        </p:txBody>
      </p:sp>
      <p:sp>
        <p:nvSpPr>
          <p:cNvPr id="11" name="TextBox 10"/>
          <p:cNvSpPr txBox="1"/>
          <p:nvPr/>
        </p:nvSpPr>
        <p:spPr>
          <a:xfrm>
            <a:off x="7878712" y="2150414"/>
            <a:ext cx="520778" cy="400110"/>
          </a:xfrm>
          <a:prstGeom prst="rect">
            <a:avLst/>
          </a:prstGeom>
          <a:noFill/>
        </p:spPr>
        <p:txBody>
          <a:bodyPr wrap="square" rtlCol="0">
            <a:spAutoFit/>
          </a:bodyPr>
          <a:lstStyle/>
          <a:p>
            <a:r>
              <a:rPr lang="en-US" sz="2000" b="1" dirty="0" smtClean="0">
                <a:solidFill>
                  <a:srgbClr val="34495E"/>
                </a:solidFill>
              </a:rPr>
              <a:t>18</a:t>
            </a:r>
            <a:endParaRPr lang="en-US" sz="2000" b="1" dirty="0">
              <a:solidFill>
                <a:srgbClr val="34495E"/>
              </a:solidFill>
            </a:endParaRPr>
          </a:p>
        </p:txBody>
      </p:sp>
      <p:cxnSp>
        <p:nvCxnSpPr>
          <p:cNvPr id="12" name="Straight Connector 11"/>
          <p:cNvCxnSpPr>
            <a:stCxn id="5" idx="3"/>
            <a:endCxn id="6" idx="7"/>
          </p:cNvCxnSpPr>
          <p:nvPr/>
        </p:nvCxnSpPr>
        <p:spPr>
          <a:xfrm flipH="1">
            <a:off x="6620787" y="1482512"/>
            <a:ext cx="1510975" cy="7970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5" idx="4"/>
            <a:endCxn id="7" idx="0"/>
          </p:cNvCxnSpPr>
          <p:nvPr/>
        </p:nvCxnSpPr>
        <p:spPr>
          <a:xfrm flipH="1">
            <a:off x="8352399" y="1576250"/>
            <a:ext cx="0" cy="900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5" idx="5"/>
            <a:endCxn id="8" idx="1"/>
          </p:cNvCxnSpPr>
          <p:nvPr/>
        </p:nvCxnSpPr>
        <p:spPr>
          <a:xfrm>
            <a:off x="8584366" y="1482512"/>
            <a:ext cx="1376196" cy="767588"/>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9866824" y="3521580"/>
            <a:ext cx="640080" cy="6400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D</a:t>
            </a:r>
            <a:endParaRPr lang="en-US" sz="4000" dirty="0"/>
          </a:p>
        </p:txBody>
      </p:sp>
      <p:sp>
        <p:nvSpPr>
          <p:cNvPr id="16" name="TextBox 15"/>
          <p:cNvSpPr txBox="1"/>
          <p:nvPr/>
        </p:nvSpPr>
        <p:spPr>
          <a:xfrm>
            <a:off x="10215217" y="3242291"/>
            <a:ext cx="611727" cy="400110"/>
          </a:xfrm>
          <a:prstGeom prst="rect">
            <a:avLst/>
          </a:prstGeom>
          <a:noFill/>
        </p:spPr>
        <p:txBody>
          <a:bodyPr wrap="square" rtlCol="0">
            <a:spAutoFit/>
          </a:bodyPr>
          <a:lstStyle/>
          <a:p>
            <a:r>
              <a:rPr lang="en-US" sz="2000" b="1" dirty="0" smtClean="0">
                <a:solidFill>
                  <a:srgbClr val="34495E"/>
                </a:solidFill>
              </a:rPr>
              <a:t>18</a:t>
            </a:r>
            <a:endParaRPr lang="en-US" sz="2000" b="1" dirty="0">
              <a:solidFill>
                <a:srgbClr val="34495E"/>
              </a:solidFill>
            </a:endParaRPr>
          </a:p>
        </p:txBody>
      </p:sp>
      <p:cxnSp>
        <p:nvCxnSpPr>
          <p:cNvPr id="17" name="Straight Connector 16"/>
          <p:cNvCxnSpPr>
            <a:stCxn id="8" idx="4"/>
            <a:endCxn id="15" idx="0"/>
          </p:cNvCxnSpPr>
          <p:nvPr/>
        </p:nvCxnSpPr>
        <p:spPr>
          <a:xfrm>
            <a:off x="10186864" y="2796442"/>
            <a:ext cx="0" cy="725138"/>
          </a:xfrm>
          <a:prstGeom prst="line">
            <a:avLst/>
          </a:prstGeom>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6074445" y="3442346"/>
            <a:ext cx="640080" cy="6400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E</a:t>
            </a:r>
            <a:endParaRPr lang="en-US" sz="4000" dirty="0"/>
          </a:p>
        </p:txBody>
      </p:sp>
      <p:cxnSp>
        <p:nvCxnSpPr>
          <p:cNvPr id="19" name="Straight Connector 18"/>
          <p:cNvCxnSpPr>
            <a:stCxn id="6" idx="4"/>
            <a:endCxn id="18" idx="0"/>
          </p:cNvCxnSpPr>
          <p:nvPr/>
        </p:nvCxnSpPr>
        <p:spPr>
          <a:xfrm>
            <a:off x="6394485" y="2825939"/>
            <a:ext cx="0" cy="616407"/>
          </a:xfrm>
          <a:prstGeom prst="line">
            <a:avLst/>
          </a:prstGeom>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087981" y="4625495"/>
            <a:ext cx="640080" cy="6400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F</a:t>
            </a:r>
          </a:p>
        </p:txBody>
      </p:sp>
      <p:cxnSp>
        <p:nvCxnSpPr>
          <p:cNvPr id="21" name="Straight Connector 20"/>
          <p:cNvCxnSpPr>
            <a:stCxn id="18" idx="4"/>
            <a:endCxn id="20" idx="0"/>
          </p:cNvCxnSpPr>
          <p:nvPr/>
        </p:nvCxnSpPr>
        <p:spPr>
          <a:xfrm>
            <a:off x="6394485" y="4082426"/>
            <a:ext cx="0" cy="543069"/>
          </a:xfrm>
          <a:prstGeom prst="line">
            <a:avLst/>
          </a:prstGeom>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087981" y="5631563"/>
            <a:ext cx="640080" cy="6400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G</a:t>
            </a:r>
            <a:endParaRPr lang="en-US" sz="4000" dirty="0"/>
          </a:p>
        </p:txBody>
      </p:sp>
      <p:cxnSp>
        <p:nvCxnSpPr>
          <p:cNvPr id="23" name="Straight Connector 22"/>
          <p:cNvCxnSpPr>
            <a:stCxn id="20" idx="4"/>
            <a:endCxn id="22" idx="0"/>
          </p:cNvCxnSpPr>
          <p:nvPr/>
        </p:nvCxnSpPr>
        <p:spPr>
          <a:xfrm>
            <a:off x="6408021" y="5265575"/>
            <a:ext cx="0" cy="365988"/>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flipH="1">
            <a:off x="6535746" y="5408534"/>
            <a:ext cx="476860" cy="400110"/>
          </a:xfrm>
          <a:prstGeom prst="rect">
            <a:avLst/>
          </a:prstGeom>
          <a:noFill/>
        </p:spPr>
        <p:txBody>
          <a:bodyPr wrap="square" rtlCol="0">
            <a:spAutoFit/>
          </a:bodyPr>
          <a:lstStyle/>
          <a:p>
            <a:r>
              <a:rPr lang="en-US" sz="2000" b="1" dirty="0" smtClean="0">
                <a:solidFill>
                  <a:srgbClr val="34495E"/>
                </a:solidFill>
              </a:rPr>
              <a:t>19</a:t>
            </a:r>
            <a:endParaRPr lang="en-US" sz="2000" b="1" dirty="0">
              <a:solidFill>
                <a:srgbClr val="34495E"/>
              </a:solidFill>
            </a:endParaRPr>
          </a:p>
        </p:txBody>
      </p:sp>
      <p:sp>
        <p:nvSpPr>
          <p:cNvPr id="25" name="Oval 24"/>
          <p:cNvSpPr/>
          <p:nvPr/>
        </p:nvSpPr>
        <p:spPr>
          <a:xfrm>
            <a:off x="9035299" y="4457855"/>
            <a:ext cx="640080" cy="6400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B</a:t>
            </a:r>
            <a:endParaRPr lang="en-US" sz="4000" dirty="0"/>
          </a:p>
        </p:txBody>
      </p:sp>
      <p:sp>
        <p:nvSpPr>
          <p:cNvPr id="26" name="Oval 25"/>
          <p:cNvSpPr/>
          <p:nvPr/>
        </p:nvSpPr>
        <p:spPr>
          <a:xfrm>
            <a:off x="10887904" y="4353960"/>
            <a:ext cx="640080" cy="6400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F</a:t>
            </a:r>
          </a:p>
        </p:txBody>
      </p:sp>
      <p:cxnSp>
        <p:nvCxnSpPr>
          <p:cNvPr id="27" name="Straight Connector 26"/>
          <p:cNvCxnSpPr>
            <a:stCxn id="15" idx="3"/>
            <a:endCxn id="25" idx="0"/>
          </p:cNvCxnSpPr>
          <p:nvPr/>
        </p:nvCxnSpPr>
        <p:spPr>
          <a:xfrm flipH="1">
            <a:off x="9355339" y="4067922"/>
            <a:ext cx="605223" cy="3899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5" idx="5"/>
            <a:endCxn id="26" idx="1"/>
          </p:cNvCxnSpPr>
          <p:nvPr/>
        </p:nvCxnSpPr>
        <p:spPr>
          <a:xfrm>
            <a:off x="10413166" y="4067922"/>
            <a:ext cx="568476" cy="379776"/>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8584367" y="4273890"/>
            <a:ext cx="574980" cy="400110"/>
          </a:xfrm>
          <a:prstGeom prst="rect">
            <a:avLst/>
          </a:prstGeom>
          <a:noFill/>
        </p:spPr>
        <p:txBody>
          <a:bodyPr wrap="square" rtlCol="0">
            <a:spAutoFit/>
          </a:bodyPr>
          <a:lstStyle/>
          <a:p>
            <a:r>
              <a:rPr lang="en-US" sz="2000" b="1" dirty="0" smtClean="0">
                <a:solidFill>
                  <a:srgbClr val="34495E"/>
                </a:solidFill>
              </a:rPr>
              <a:t>36</a:t>
            </a:r>
            <a:endParaRPr lang="en-US" sz="2000" b="1" dirty="0">
              <a:solidFill>
                <a:srgbClr val="34495E"/>
              </a:solidFill>
            </a:endParaRPr>
          </a:p>
        </p:txBody>
      </p:sp>
      <p:sp>
        <p:nvSpPr>
          <p:cNvPr id="30" name="TextBox 29"/>
          <p:cNvSpPr txBox="1"/>
          <p:nvPr/>
        </p:nvSpPr>
        <p:spPr>
          <a:xfrm>
            <a:off x="11305940" y="4115789"/>
            <a:ext cx="547582" cy="400110"/>
          </a:xfrm>
          <a:prstGeom prst="rect">
            <a:avLst/>
          </a:prstGeom>
          <a:noFill/>
        </p:spPr>
        <p:txBody>
          <a:bodyPr wrap="square" rtlCol="0">
            <a:spAutoFit/>
          </a:bodyPr>
          <a:lstStyle/>
          <a:p>
            <a:r>
              <a:rPr lang="en-US" sz="2000" b="1" dirty="0" smtClean="0">
                <a:solidFill>
                  <a:srgbClr val="34495E"/>
                </a:solidFill>
              </a:rPr>
              <a:t>23</a:t>
            </a:r>
            <a:endParaRPr lang="en-US" sz="2000" b="1" dirty="0">
              <a:solidFill>
                <a:srgbClr val="34495E"/>
              </a:solidFill>
            </a:endParaRPr>
          </a:p>
        </p:txBody>
      </p:sp>
      <p:grpSp>
        <p:nvGrpSpPr>
          <p:cNvPr id="31" name="Group 30"/>
          <p:cNvGrpSpPr/>
          <p:nvPr/>
        </p:nvGrpSpPr>
        <p:grpSpPr>
          <a:xfrm>
            <a:off x="9042748" y="4447698"/>
            <a:ext cx="685800" cy="725138"/>
            <a:chOff x="6781800" y="3262010"/>
            <a:chExt cx="685800" cy="725138"/>
          </a:xfrm>
        </p:grpSpPr>
        <p:cxnSp>
          <p:nvCxnSpPr>
            <p:cNvPr id="32" name="Straight Connector 31"/>
            <p:cNvCxnSpPr/>
            <p:nvPr/>
          </p:nvCxnSpPr>
          <p:spPr>
            <a:xfrm flipH="1">
              <a:off x="6781800" y="3262010"/>
              <a:ext cx="685800" cy="725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783109" y="3264772"/>
              <a:ext cx="684491" cy="72237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10832442" y="4292162"/>
            <a:ext cx="685800" cy="725138"/>
            <a:chOff x="6781800" y="3262010"/>
            <a:chExt cx="685800" cy="725138"/>
          </a:xfrm>
        </p:grpSpPr>
        <p:cxnSp>
          <p:nvCxnSpPr>
            <p:cNvPr id="35" name="Straight Connector 34"/>
            <p:cNvCxnSpPr/>
            <p:nvPr/>
          </p:nvCxnSpPr>
          <p:spPr>
            <a:xfrm flipH="1">
              <a:off x="6781800" y="3262010"/>
              <a:ext cx="685800" cy="725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783109" y="3264772"/>
              <a:ext cx="684491" cy="72237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TextBox 36"/>
          <p:cNvSpPr txBox="1"/>
          <p:nvPr/>
        </p:nvSpPr>
        <p:spPr>
          <a:xfrm>
            <a:off x="5684740" y="3288013"/>
            <a:ext cx="480060" cy="400110"/>
          </a:xfrm>
          <a:prstGeom prst="rect">
            <a:avLst/>
          </a:prstGeom>
          <a:noFill/>
        </p:spPr>
        <p:txBody>
          <a:bodyPr wrap="square" rtlCol="0">
            <a:spAutoFit/>
          </a:bodyPr>
          <a:lstStyle/>
          <a:p>
            <a:r>
              <a:rPr lang="en-US" sz="2000" b="1" dirty="0" smtClean="0">
                <a:solidFill>
                  <a:srgbClr val="34495E"/>
                </a:solidFill>
              </a:rPr>
              <a:t>16</a:t>
            </a:r>
            <a:endParaRPr lang="en-US" sz="2000" b="1" dirty="0">
              <a:solidFill>
                <a:srgbClr val="34495E"/>
              </a:solidFill>
            </a:endParaRPr>
          </a:p>
        </p:txBody>
      </p:sp>
      <p:sp>
        <p:nvSpPr>
          <p:cNvPr id="38" name="TextBox 37"/>
          <p:cNvSpPr txBox="1"/>
          <p:nvPr/>
        </p:nvSpPr>
        <p:spPr>
          <a:xfrm>
            <a:off x="5684740" y="4528592"/>
            <a:ext cx="473292" cy="400110"/>
          </a:xfrm>
          <a:prstGeom prst="rect">
            <a:avLst/>
          </a:prstGeom>
          <a:noFill/>
        </p:spPr>
        <p:txBody>
          <a:bodyPr wrap="square" rtlCol="0">
            <a:spAutoFit/>
          </a:bodyPr>
          <a:lstStyle/>
          <a:p>
            <a:r>
              <a:rPr lang="en-US" sz="2000" b="1" dirty="0" smtClean="0">
                <a:solidFill>
                  <a:srgbClr val="34495E"/>
                </a:solidFill>
              </a:rPr>
              <a:t>17</a:t>
            </a:r>
            <a:endParaRPr lang="en-US" sz="2000" b="1" dirty="0">
              <a:solidFill>
                <a:srgbClr val="34495E"/>
              </a:solidFill>
            </a:endParaRPr>
          </a:p>
        </p:txBody>
      </p:sp>
      <p:pic>
        <p:nvPicPr>
          <p:cNvPr id="41" name="Picture 40"/>
          <p:cNvPicPr>
            <a:picLocks noChangeAspect="1"/>
          </p:cNvPicPr>
          <p:nvPr/>
        </p:nvPicPr>
        <p:blipFill>
          <a:blip r:embed="rId2"/>
          <a:stretch>
            <a:fillRect/>
          </a:stretch>
        </p:blipFill>
        <p:spPr>
          <a:xfrm>
            <a:off x="164005" y="882166"/>
            <a:ext cx="4325437" cy="2971377"/>
          </a:xfrm>
          <a:prstGeom prst="rect">
            <a:avLst/>
          </a:prstGeom>
        </p:spPr>
      </p:pic>
    </p:spTree>
    <p:extLst>
      <p:ext uri="{BB962C8B-B14F-4D97-AF65-F5344CB8AC3E}">
        <p14:creationId xmlns:p14="http://schemas.microsoft.com/office/powerpoint/2010/main" val="173602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par>
                                <p:cTn id="8" presetID="22" presetClass="entr" presetSubtype="1"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up)">
                                      <p:cBhvr>
                                        <p:cTn id="10" dur="500"/>
                                        <p:tgtEl>
                                          <p:spTgt spid="2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9" grpId="0"/>
      <p:bldP spid="3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Example</a:t>
            </a:r>
          </a:p>
        </p:txBody>
      </p:sp>
      <p:sp>
        <p:nvSpPr>
          <p:cNvPr id="5" name="Oval 4"/>
          <p:cNvSpPr/>
          <p:nvPr/>
        </p:nvSpPr>
        <p:spPr>
          <a:xfrm>
            <a:off x="8874034" y="910898"/>
            <a:ext cx="640080" cy="640080"/>
          </a:xfrm>
          <a:prstGeom prst="ellipse">
            <a:avLst/>
          </a:prstGeom>
          <a:solidFill>
            <a:srgbClr val="C511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S</a:t>
            </a:r>
            <a:endParaRPr lang="en-US" sz="4000" dirty="0"/>
          </a:p>
        </p:txBody>
      </p:sp>
      <p:sp>
        <p:nvSpPr>
          <p:cNvPr id="6" name="Oval 5"/>
          <p:cNvSpPr/>
          <p:nvPr/>
        </p:nvSpPr>
        <p:spPr>
          <a:xfrm>
            <a:off x="6910455" y="2160587"/>
            <a:ext cx="640080" cy="6400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A</a:t>
            </a:r>
            <a:endParaRPr lang="en-US" sz="4000" dirty="0"/>
          </a:p>
        </p:txBody>
      </p:sp>
      <p:sp>
        <p:nvSpPr>
          <p:cNvPr id="7" name="Oval 6"/>
          <p:cNvSpPr/>
          <p:nvPr/>
        </p:nvSpPr>
        <p:spPr>
          <a:xfrm>
            <a:off x="8933685" y="2451130"/>
            <a:ext cx="640080" cy="6400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B</a:t>
            </a:r>
            <a:endParaRPr lang="en-US" sz="4000" dirty="0"/>
          </a:p>
        </p:txBody>
      </p:sp>
      <p:sp>
        <p:nvSpPr>
          <p:cNvPr id="8" name="Oval 7"/>
          <p:cNvSpPr/>
          <p:nvPr/>
        </p:nvSpPr>
        <p:spPr>
          <a:xfrm>
            <a:off x="10702834" y="2131090"/>
            <a:ext cx="640080" cy="6400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C</a:t>
            </a:r>
            <a:endParaRPr lang="en-US" sz="4000" dirty="0"/>
          </a:p>
        </p:txBody>
      </p:sp>
      <p:sp>
        <p:nvSpPr>
          <p:cNvPr id="9" name="TextBox 8"/>
          <p:cNvSpPr txBox="1"/>
          <p:nvPr/>
        </p:nvSpPr>
        <p:spPr>
          <a:xfrm>
            <a:off x="6970106" y="1833593"/>
            <a:ext cx="520778" cy="400110"/>
          </a:xfrm>
          <a:prstGeom prst="rect">
            <a:avLst/>
          </a:prstGeom>
          <a:noFill/>
        </p:spPr>
        <p:txBody>
          <a:bodyPr wrap="square" rtlCol="0">
            <a:spAutoFit/>
          </a:bodyPr>
          <a:lstStyle/>
          <a:p>
            <a:r>
              <a:rPr lang="en-US" sz="2000" b="1" dirty="0" smtClean="0">
                <a:solidFill>
                  <a:srgbClr val="34495E"/>
                </a:solidFill>
              </a:rPr>
              <a:t>16</a:t>
            </a:r>
            <a:endParaRPr lang="en-US" sz="2000" b="1" dirty="0">
              <a:solidFill>
                <a:srgbClr val="34495E"/>
              </a:solidFill>
            </a:endParaRPr>
          </a:p>
        </p:txBody>
      </p:sp>
      <p:sp>
        <p:nvSpPr>
          <p:cNvPr id="10" name="TextBox 9"/>
          <p:cNvSpPr txBox="1"/>
          <p:nvPr/>
        </p:nvSpPr>
        <p:spPr>
          <a:xfrm>
            <a:off x="10865143" y="1830715"/>
            <a:ext cx="602076" cy="400110"/>
          </a:xfrm>
          <a:prstGeom prst="rect">
            <a:avLst/>
          </a:prstGeom>
          <a:noFill/>
        </p:spPr>
        <p:txBody>
          <a:bodyPr wrap="square" rtlCol="0">
            <a:spAutoFit/>
          </a:bodyPr>
          <a:lstStyle/>
          <a:p>
            <a:r>
              <a:rPr lang="en-US" sz="2000" b="1" dirty="0" smtClean="0">
                <a:solidFill>
                  <a:srgbClr val="34495E"/>
                </a:solidFill>
              </a:rPr>
              <a:t>14</a:t>
            </a:r>
            <a:endParaRPr lang="en-US" sz="2000" b="1" dirty="0">
              <a:solidFill>
                <a:srgbClr val="34495E"/>
              </a:solidFill>
            </a:endParaRPr>
          </a:p>
        </p:txBody>
      </p:sp>
      <p:sp>
        <p:nvSpPr>
          <p:cNvPr id="11" name="TextBox 10"/>
          <p:cNvSpPr txBox="1"/>
          <p:nvPr/>
        </p:nvSpPr>
        <p:spPr>
          <a:xfrm>
            <a:off x="8714722" y="2125142"/>
            <a:ext cx="520778" cy="400110"/>
          </a:xfrm>
          <a:prstGeom prst="rect">
            <a:avLst/>
          </a:prstGeom>
          <a:noFill/>
        </p:spPr>
        <p:txBody>
          <a:bodyPr wrap="square" rtlCol="0">
            <a:spAutoFit/>
          </a:bodyPr>
          <a:lstStyle/>
          <a:p>
            <a:r>
              <a:rPr lang="en-US" sz="2000" b="1" dirty="0" smtClean="0">
                <a:solidFill>
                  <a:srgbClr val="34495E"/>
                </a:solidFill>
              </a:rPr>
              <a:t>18</a:t>
            </a:r>
            <a:endParaRPr lang="en-US" sz="2000" b="1" dirty="0">
              <a:solidFill>
                <a:srgbClr val="34495E"/>
              </a:solidFill>
            </a:endParaRPr>
          </a:p>
        </p:txBody>
      </p:sp>
      <p:cxnSp>
        <p:nvCxnSpPr>
          <p:cNvPr id="12" name="Straight Connector 11"/>
          <p:cNvCxnSpPr>
            <a:stCxn id="5" idx="3"/>
            <a:endCxn id="6" idx="7"/>
          </p:cNvCxnSpPr>
          <p:nvPr/>
        </p:nvCxnSpPr>
        <p:spPr>
          <a:xfrm flipH="1">
            <a:off x="7456797" y="1457240"/>
            <a:ext cx="1510975" cy="7970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5" idx="4"/>
          </p:cNvCxnSpPr>
          <p:nvPr/>
        </p:nvCxnSpPr>
        <p:spPr>
          <a:xfrm>
            <a:off x="9194074" y="1550978"/>
            <a:ext cx="0" cy="9296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5" idx="5"/>
            <a:endCxn id="8" idx="1"/>
          </p:cNvCxnSpPr>
          <p:nvPr/>
        </p:nvCxnSpPr>
        <p:spPr>
          <a:xfrm>
            <a:off x="9420376" y="1457240"/>
            <a:ext cx="1376196" cy="767588"/>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6910455" y="3417074"/>
            <a:ext cx="640080" cy="6400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E</a:t>
            </a:r>
            <a:endParaRPr lang="en-US" sz="4000" dirty="0"/>
          </a:p>
        </p:txBody>
      </p:sp>
      <p:cxnSp>
        <p:nvCxnSpPr>
          <p:cNvPr id="16" name="Straight Connector 15"/>
          <p:cNvCxnSpPr>
            <a:stCxn id="6" idx="4"/>
            <a:endCxn id="15" idx="0"/>
          </p:cNvCxnSpPr>
          <p:nvPr/>
        </p:nvCxnSpPr>
        <p:spPr>
          <a:xfrm>
            <a:off x="7230495" y="2800667"/>
            <a:ext cx="0" cy="616407"/>
          </a:xfrm>
          <a:prstGeom prst="line">
            <a:avLst/>
          </a:prstGeom>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6923991" y="4600223"/>
            <a:ext cx="640080" cy="6400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F</a:t>
            </a:r>
          </a:p>
        </p:txBody>
      </p:sp>
      <p:cxnSp>
        <p:nvCxnSpPr>
          <p:cNvPr id="18" name="Straight Connector 17"/>
          <p:cNvCxnSpPr>
            <a:stCxn id="15" idx="4"/>
            <a:endCxn id="17" idx="0"/>
          </p:cNvCxnSpPr>
          <p:nvPr/>
        </p:nvCxnSpPr>
        <p:spPr>
          <a:xfrm>
            <a:off x="7230495" y="4057154"/>
            <a:ext cx="0" cy="543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7" idx="4"/>
            <a:endCxn id="36" idx="0"/>
          </p:cNvCxnSpPr>
          <p:nvPr/>
        </p:nvCxnSpPr>
        <p:spPr>
          <a:xfrm>
            <a:off x="7244031" y="5240303"/>
            <a:ext cx="0" cy="365988"/>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flipH="1">
            <a:off x="7371756" y="5383262"/>
            <a:ext cx="476860" cy="400110"/>
          </a:xfrm>
          <a:prstGeom prst="rect">
            <a:avLst/>
          </a:prstGeom>
          <a:noFill/>
        </p:spPr>
        <p:txBody>
          <a:bodyPr wrap="square" rtlCol="0">
            <a:spAutoFit/>
          </a:bodyPr>
          <a:lstStyle/>
          <a:p>
            <a:r>
              <a:rPr lang="en-US" sz="2000" b="1" dirty="0" smtClean="0">
                <a:solidFill>
                  <a:srgbClr val="34495E"/>
                </a:solidFill>
              </a:rPr>
              <a:t>19</a:t>
            </a:r>
            <a:endParaRPr lang="en-US" sz="2000" b="1" dirty="0">
              <a:solidFill>
                <a:srgbClr val="34495E"/>
              </a:solidFill>
            </a:endParaRPr>
          </a:p>
        </p:txBody>
      </p:sp>
      <p:sp>
        <p:nvSpPr>
          <p:cNvPr id="21" name="Oval 20"/>
          <p:cNvSpPr/>
          <p:nvPr/>
        </p:nvSpPr>
        <p:spPr>
          <a:xfrm>
            <a:off x="8178590" y="3498753"/>
            <a:ext cx="640080" cy="6400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D</a:t>
            </a:r>
            <a:endParaRPr lang="en-US" sz="4000" dirty="0"/>
          </a:p>
        </p:txBody>
      </p:sp>
      <p:sp>
        <p:nvSpPr>
          <p:cNvPr id="22" name="Oval 21"/>
          <p:cNvSpPr/>
          <p:nvPr/>
        </p:nvSpPr>
        <p:spPr>
          <a:xfrm>
            <a:off x="9788434" y="3498753"/>
            <a:ext cx="640080" cy="6400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E</a:t>
            </a:r>
            <a:endParaRPr lang="en-US" sz="4000" dirty="0"/>
          </a:p>
        </p:txBody>
      </p:sp>
      <p:cxnSp>
        <p:nvCxnSpPr>
          <p:cNvPr id="23" name="Straight Connector 22"/>
          <p:cNvCxnSpPr>
            <a:stCxn id="7" idx="3"/>
            <a:endCxn id="21" idx="0"/>
          </p:cNvCxnSpPr>
          <p:nvPr/>
        </p:nvCxnSpPr>
        <p:spPr>
          <a:xfrm flipH="1">
            <a:off x="8498630" y="2997472"/>
            <a:ext cx="528793" cy="5012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7" idx="5"/>
            <a:endCxn id="22" idx="0"/>
          </p:cNvCxnSpPr>
          <p:nvPr/>
        </p:nvCxnSpPr>
        <p:spPr>
          <a:xfrm>
            <a:off x="9480027" y="2997472"/>
            <a:ext cx="628447" cy="501281"/>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730981" y="3392436"/>
            <a:ext cx="604849" cy="400110"/>
          </a:xfrm>
          <a:prstGeom prst="rect">
            <a:avLst/>
          </a:prstGeom>
          <a:noFill/>
        </p:spPr>
        <p:txBody>
          <a:bodyPr wrap="square" rtlCol="0">
            <a:spAutoFit/>
          </a:bodyPr>
          <a:lstStyle/>
          <a:p>
            <a:r>
              <a:rPr lang="en-US" sz="2000" b="1" dirty="0" smtClean="0">
                <a:solidFill>
                  <a:srgbClr val="34495E"/>
                </a:solidFill>
              </a:rPr>
              <a:t>14</a:t>
            </a:r>
            <a:endParaRPr lang="en-US" sz="2000" b="1" dirty="0">
              <a:solidFill>
                <a:srgbClr val="34495E"/>
              </a:solidFill>
            </a:endParaRPr>
          </a:p>
        </p:txBody>
      </p:sp>
      <p:sp>
        <p:nvSpPr>
          <p:cNvPr id="26" name="TextBox 25"/>
          <p:cNvSpPr txBox="1"/>
          <p:nvPr/>
        </p:nvSpPr>
        <p:spPr>
          <a:xfrm>
            <a:off x="10333479" y="3396347"/>
            <a:ext cx="531664" cy="400110"/>
          </a:xfrm>
          <a:prstGeom prst="rect">
            <a:avLst/>
          </a:prstGeom>
          <a:noFill/>
        </p:spPr>
        <p:txBody>
          <a:bodyPr wrap="square" rtlCol="0">
            <a:spAutoFit/>
          </a:bodyPr>
          <a:lstStyle/>
          <a:p>
            <a:r>
              <a:rPr lang="en-US" sz="2000" b="1" dirty="0" smtClean="0">
                <a:solidFill>
                  <a:srgbClr val="34495E"/>
                </a:solidFill>
              </a:rPr>
              <a:t>15</a:t>
            </a:r>
            <a:endParaRPr lang="en-US" sz="2000" b="1" dirty="0">
              <a:solidFill>
                <a:srgbClr val="34495E"/>
              </a:solidFill>
            </a:endParaRPr>
          </a:p>
        </p:txBody>
      </p:sp>
      <p:sp>
        <p:nvSpPr>
          <p:cNvPr id="27" name="Oval 26"/>
          <p:cNvSpPr/>
          <p:nvPr/>
        </p:nvSpPr>
        <p:spPr>
          <a:xfrm>
            <a:off x="7892244" y="4600223"/>
            <a:ext cx="640080" cy="6400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C</a:t>
            </a:r>
            <a:endParaRPr lang="en-US" sz="4000" dirty="0"/>
          </a:p>
        </p:txBody>
      </p:sp>
      <p:sp>
        <p:nvSpPr>
          <p:cNvPr id="28" name="Oval 27"/>
          <p:cNvSpPr/>
          <p:nvPr/>
        </p:nvSpPr>
        <p:spPr>
          <a:xfrm>
            <a:off x="8725168" y="4609263"/>
            <a:ext cx="640080" cy="6400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F</a:t>
            </a:r>
          </a:p>
        </p:txBody>
      </p:sp>
      <p:cxnSp>
        <p:nvCxnSpPr>
          <p:cNvPr id="29" name="Straight Connector 28"/>
          <p:cNvCxnSpPr>
            <a:stCxn id="21" idx="3"/>
            <a:endCxn id="27" idx="0"/>
          </p:cNvCxnSpPr>
          <p:nvPr/>
        </p:nvCxnSpPr>
        <p:spPr>
          <a:xfrm flipH="1">
            <a:off x="8212284" y="4045095"/>
            <a:ext cx="60044" cy="555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21" idx="5"/>
            <a:endCxn id="28" idx="0"/>
          </p:cNvCxnSpPr>
          <p:nvPr/>
        </p:nvCxnSpPr>
        <p:spPr>
          <a:xfrm>
            <a:off x="8724932" y="4045095"/>
            <a:ext cx="320276" cy="56416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8258203" y="4316644"/>
            <a:ext cx="560467" cy="400110"/>
          </a:xfrm>
          <a:prstGeom prst="rect">
            <a:avLst/>
          </a:prstGeom>
          <a:noFill/>
        </p:spPr>
        <p:txBody>
          <a:bodyPr wrap="square" rtlCol="0">
            <a:spAutoFit/>
          </a:bodyPr>
          <a:lstStyle/>
          <a:p>
            <a:r>
              <a:rPr lang="en-US" sz="2000" b="1" dirty="0" smtClean="0">
                <a:solidFill>
                  <a:srgbClr val="34495E"/>
                </a:solidFill>
              </a:rPr>
              <a:t>22</a:t>
            </a:r>
            <a:endParaRPr lang="en-US" sz="2000" b="1" dirty="0">
              <a:solidFill>
                <a:srgbClr val="34495E"/>
              </a:solidFill>
            </a:endParaRPr>
          </a:p>
        </p:txBody>
      </p:sp>
      <p:sp>
        <p:nvSpPr>
          <p:cNvPr id="32" name="TextBox 31"/>
          <p:cNvSpPr txBox="1"/>
          <p:nvPr/>
        </p:nvSpPr>
        <p:spPr>
          <a:xfrm>
            <a:off x="9055140" y="4282533"/>
            <a:ext cx="518625" cy="400110"/>
          </a:xfrm>
          <a:prstGeom prst="rect">
            <a:avLst/>
          </a:prstGeom>
          <a:noFill/>
        </p:spPr>
        <p:txBody>
          <a:bodyPr wrap="square" rtlCol="0">
            <a:spAutoFit/>
          </a:bodyPr>
          <a:lstStyle/>
          <a:p>
            <a:r>
              <a:rPr lang="en-US" sz="2000" b="1" dirty="0" smtClean="0">
                <a:solidFill>
                  <a:srgbClr val="34495E"/>
                </a:solidFill>
              </a:rPr>
              <a:t>19</a:t>
            </a:r>
            <a:endParaRPr lang="en-US" sz="2000" b="1" dirty="0">
              <a:solidFill>
                <a:srgbClr val="34495E"/>
              </a:solidFill>
            </a:endParaRPr>
          </a:p>
        </p:txBody>
      </p:sp>
      <p:grpSp>
        <p:nvGrpSpPr>
          <p:cNvPr id="33" name="Group 32"/>
          <p:cNvGrpSpPr/>
          <p:nvPr/>
        </p:nvGrpSpPr>
        <p:grpSpPr>
          <a:xfrm>
            <a:off x="8694696" y="4567107"/>
            <a:ext cx="685800" cy="725138"/>
            <a:chOff x="6781800" y="3262010"/>
            <a:chExt cx="685800" cy="725138"/>
          </a:xfrm>
        </p:grpSpPr>
        <p:cxnSp>
          <p:nvCxnSpPr>
            <p:cNvPr id="34" name="Straight Connector 33"/>
            <p:cNvCxnSpPr/>
            <p:nvPr/>
          </p:nvCxnSpPr>
          <p:spPr>
            <a:xfrm flipH="1">
              <a:off x="6781800" y="3262010"/>
              <a:ext cx="685800" cy="725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783109" y="3264772"/>
              <a:ext cx="684491" cy="72237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 name="Oval 35"/>
          <p:cNvSpPr/>
          <p:nvPr/>
        </p:nvSpPr>
        <p:spPr>
          <a:xfrm>
            <a:off x="6923991" y="5606291"/>
            <a:ext cx="640080" cy="6400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G</a:t>
            </a:r>
            <a:endParaRPr lang="en-US" sz="4000" dirty="0"/>
          </a:p>
        </p:txBody>
      </p:sp>
      <p:grpSp>
        <p:nvGrpSpPr>
          <p:cNvPr id="37" name="Group 36"/>
          <p:cNvGrpSpPr/>
          <p:nvPr/>
        </p:nvGrpSpPr>
        <p:grpSpPr>
          <a:xfrm>
            <a:off x="7891278" y="4596427"/>
            <a:ext cx="685800" cy="725138"/>
            <a:chOff x="6781800" y="3262010"/>
            <a:chExt cx="685800" cy="725138"/>
          </a:xfrm>
        </p:grpSpPr>
        <p:cxnSp>
          <p:nvCxnSpPr>
            <p:cNvPr id="38" name="Straight Connector 37"/>
            <p:cNvCxnSpPr/>
            <p:nvPr/>
          </p:nvCxnSpPr>
          <p:spPr>
            <a:xfrm flipH="1">
              <a:off x="6781800" y="3262010"/>
              <a:ext cx="685800" cy="725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783109" y="3264772"/>
              <a:ext cx="684491" cy="72237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3" name="Oval 42"/>
          <p:cNvSpPr/>
          <p:nvPr/>
        </p:nvSpPr>
        <p:spPr>
          <a:xfrm>
            <a:off x="10705022" y="3521580"/>
            <a:ext cx="640080" cy="6400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D</a:t>
            </a:r>
            <a:endParaRPr lang="en-US" sz="4000" dirty="0"/>
          </a:p>
        </p:txBody>
      </p:sp>
      <p:sp>
        <p:nvSpPr>
          <p:cNvPr id="44" name="TextBox 43"/>
          <p:cNvSpPr txBox="1"/>
          <p:nvPr/>
        </p:nvSpPr>
        <p:spPr>
          <a:xfrm>
            <a:off x="11053415" y="3242291"/>
            <a:ext cx="611727" cy="400110"/>
          </a:xfrm>
          <a:prstGeom prst="rect">
            <a:avLst/>
          </a:prstGeom>
          <a:noFill/>
        </p:spPr>
        <p:txBody>
          <a:bodyPr wrap="square" rtlCol="0">
            <a:spAutoFit/>
          </a:bodyPr>
          <a:lstStyle/>
          <a:p>
            <a:r>
              <a:rPr lang="en-US" sz="2000" b="1" dirty="0" smtClean="0">
                <a:solidFill>
                  <a:srgbClr val="34495E"/>
                </a:solidFill>
              </a:rPr>
              <a:t>18</a:t>
            </a:r>
            <a:endParaRPr lang="en-US" sz="2000" b="1" dirty="0">
              <a:solidFill>
                <a:srgbClr val="34495E"/>
              </a:solidFill>
            </a:endParaRPr>
          </a:p>
        </p:txBody>
      </p:sp>
      <p:cxnSp>
        <p:nvCxnSpPr>
          <p:cNvPr id="45" name="Straight Connector 44"/>
          <p:cNvCxnSpPr>
            <a:stCxn id="8" idx="4"/>
            <a:endCxn id="43" idx="0"/>
          </p:cNvCxnSpPr>
          <p:nvPr/>
        </p:nvCxnSpPr>
        <p:spPr>
          <a:xfrm>
            <a:off x="11022874" y="2771170"/>
            <a:ext cx="2188" cy="750410"/>
          </a:xfrm>
          <a:prstGeom prst="line">
            <a:avLst/>
          </a:prstGeom>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10724388" y="3420067"/>
            <a:ext cx="685800" cy="725138"/>
            <a:chOff x="6781800" y="3262010"/>
            <a:chExt cx="685800" cy="725138"/>
          </a:xfrm>
        </p:grpSpPr>
        <p:cxnSp>
          <p:nvCxnSpPr>
            <p:cNvPr id="48" name="Straight Connector 47"/>
            <p:cNvCxnSpPr/>
            <p:nvPr/>
          </p:nvCxnSpPr>
          <p:spPr>
            <a:xfrm flipH="1">
              <a:off x="6781800" y="3262010"/>
              <a:ext cx="685800" cy="725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6783109" y="3264772"/>
              <a:ext cx="684491" cy="72237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0" name="TextBox 49"/>
          <p:cNvSpPr txBox="1"/>
          <p:nvPr/>
        </p:nvSpPr>
        <p:spPr>
          <a:xfrm>
            <a:off x="6566485" y="3255357"/>
            <a:ext cx="480060" cy="400110"/>
          </a:xfrm>
          <a:prstGeom prst="rect">
            <a:avLst/>
          </a:prstGeom>
          <a:noFill/>
        </p:spPr>
        <p:txBody>
          <a:bodyPr wrap="square" rtlCol="0">
            <a:spAutoFit/>
          </a:bodyPr>
          <a:lstStyle/>
          <a:p>
            <a:r>
              <a:rPr lang="en-US" sz="2000" b="1" dirty="0" smtClean="0">
                <a:solidFill>
                  <a:srgbClr val="34495E"/>
                </a:solidFill>
              </a:rPr>
              <a:t>16</a:t>
            </a:r>
            <a:endParaRPr lang="en-US" sz="2000" b="1" dirty="0">
              <a:solidFill>
                <a:srgbClr val="34495E"/>
              </a:solidFill>
            </a:endParaRPr>
          </a:p>
        </p:txBody>
      </p:sp>
      <p:sp>
        <p:nvSpPr>
          <p:cNvPr id="51" name="TextBox 50"/>
          <p:cNvSpPr txBox="1"/>
          <p:nvPr/>
        </p:nvSpPr>
        <p:spPr>
          <a:xfrm>
            <a:off x="6566485" y="4495936"/>
            <a:ext cx="473292" cy="400110"/>
          </a:xfrm>
          <a:prstGeom prst="rect">
            <a:avLst/>
          </a:prstGeom>
          <a:noFill/>
        </p:spPr>
        <p:txBody>
          <a:bodyPr wrap="square" rtlCol="0">
            <a:spAutoFit/>
          </a:bodyPr>
          <a:lstStyle/>
          <a:p>
            <a:r>
              <a:rPr lang="en-US" sz="2000" b="1" dirty="0" smtClean="0">
                <a:solidFill>
                  <a:srgbClr val="34495E"/>
                </a:solidFill>
              </a:rPr>
              <a:t>17</a:t>
            </a:r>
            <a:endParaRPr lang="en-US" sz="2000" b="1" dirty="0">
              <a:solidFill>
                <a:srgbClr val="34495E"/>
              </a:solidFill>
            </a:endParaRPr>
          </a:p>
        </p:txBody>
      </p:sp>
      <p:pic>
        <p:nvPicPr>
          <p:cNvPr id="52" name="Picture 51"/>
          <p:cNvPicPr>
            <a:picLocks noChangeAspect="1"/>
          </p:cNvPicPr>
          <p:nvPr/>
        </p:nvPicPr>
        <p:blipFill>
          <a:blip r:embed="rId2"/>
          <a:stretch>
            <a:fillRect/>
          </a:stretch>
        </p:blipFill>
        <p:spPr>
          <a:xfrm>
            <a:off x="164005" y="882166"/>
            <a:ext cx="4325437" cy="2971377"/>
          </a:xfrm>
          <a:prstGeom prst="rect">
            <a:avLst/>
          </a:prstGeom>
        </p:spPr>
      </p:pic>
    </p:spTree>
    <p:extLst>
      <p:ext uri="{BB962C8B-B14F-4D97-AF65-F5344CB8AC3E}">
        <p14:creationId xmlns:p14="http://schemas.microsoft.com/office/powerpoint/2010/main" val="2827479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500"/>
                                        <p:tgtEl>
                                          <p:spTgt spid="23"/>
                                        </p:tgtEl>
                                      </p:cBhvr>
                                    </p:animEffect>
                                  </p:childTnLst>
                                </p:cTn>
                              </p:par>
                              <p:par>
                                <p:cTn id="8" presetID="22" presetClass="entr" presetSubtype="1"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up)">
                                      <p:cBhvr>
                                        <p:cTn id="10" dur="500"/>
                                        <p:tgtEl>
                                          <p:spTgt spid="2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wipe(up)">
                                      <p:cBhvr>
                                        <p:cTn id="35" dur="500"/>
                                        <p:tgtEl>
                                          <p:spTgt spid="30"/>
                                        </p:tgtEl>
                                      </p:cBhvr>
                                    </p:animEffect>
                                  </p:childTnLst>
                                </p:cTn>
                              </p:par>
                              <p:par>
                                <p:cTn id="36" presetID="22" presetClass="entr" presetSubtype="1"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wipe(up)">
                                      <p:cBhvr>
                                        <p:cTn id="38" dur="500"/>
                                        <p:tgtEl>
                                          <p:spTgt spid="29"/>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500"/>
                                        <p:tgtEl>
                                          <p:spTgt spid="3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500"/>
                                        <p:tgtEl>
                                          <p:spTgt spid="3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fade">
                                      <p:cBhvr>
                                        <p:cTn id="6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5" grpId="0"/>
      <p:bldP spid="26" grpId="0"/>
      <p:bldP spid="27" grpId="0" animBg="1"/>
      <p:bldP spid="28" grpId="0" animBg="1"/>
      <p:bldP spid="31" grpId="0"/>
      <p:bldP spid="3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Example</a:t>
            </a:r>
          </a:p>
        </p:txBody>
      </p:sp>
      <p:sp>
        <p:nvSpPr>
          <p:cNvPr id="4" name="Oval 3"/>
          <p:cNvSpPr/>
          <p:nvPr/>
        </p:nvSpPr>
        <p:spPr>
          <a:xfrm>
            <a:off x="7053942" y="860818"/>
            <a:ext cx="640080" cy="640080"/>
          </a:xfrm>
          <a:prstGeom prst="ellipse">
            <a:avLst/>
          </a:prstGeom>
          <a:solidFill>
            <a:srgbClr val="C511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S</a:t>
            </a:r>
            <a:endParaRPr lang="en-US" sz="4000" dirty="0"/>
          </a:p>
        </p:txBody>
      </p:sp>
      <p:sp>
        <p:nvSpPr>
          <p:cNvPr id="5" name="Oval 4"/>
          <p:cNvSpPr/>
          <p:nvPr/>
        </p:nvSpPr>
        <p:spPr>
          <a:xfrm>
            <a:off x="5090363" y="2110507"/>
            <a:ext cx="640080" cy="6400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A</a:t>
            </a:r>
            <a:endParaRPr lang="en-US" sz="4000" dirty="0"/>
          </a:p>
        </p:txBody>
      </p:sp>
      <p:sp>
        <p:nvSpPr>
          <p:cNvPr id="6" name="Oval 5"/>
          <p:cNvSpPr/>
          <p:nvPr/>
        </p:nvSpPr>
        <p:spPr>
          <a:xfrm>
            <a:off x="7113593" y="2401050"/>
            <a:ext cx="640080" cy="6400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B</a:t>
            </a:r>
            <a:endParaRPr lang="en-US" sz="4000" dirty="0"/>
          </a:p>
        </p:txBody>
      </p:sp>
      <p:sp>
        <p:nvSpPr>
          <p:cNvPr id="7" name="Oval 6"/>
          <p:cNvSpPr/>
          <p:nvPr/>
        </p:nvSpPr>
        <p:spPr>
          <a:xfrm>
            <a:off x="8882742" y="2081010"/>
            <a:ext cx="640080" cy="6400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C</a:t>
            </a:r>
            <a:endParaRPr lang="en-US" sz="4000" dirty="0"/>
          </a:p>
        </p:txBody>
      </p:sp>
      <p:sp>
        <p:nvSpPr>
          <p:cNvPr id="8" name="TextBox 7"/>
          <p:cNvSpPr txBox="1"/>
          <p:nvPr/>
        </p:nvSpPr>
        <p:spPr>
          <a:xfrm>
            <a:off x="5150014" y="1783513"/>
            <a:ext cx="520778" cy="400110"/>
          </a:xfrm>
          <a:prstGeom prst="rect">
            <a:avLst/>
          </a:prstGeom>
          <a:noFill/>
        </p:spPr>
        <p:txBody>
          <a:bodyPr wrap="square" rtlCol="0">
            <a:spAutoFit/>
          </a:bodyPr>
          <a:lstStyle/>
          <a:p>
            <a:r>
              <a:rPr lang="en-US" sz="2000" b="1" dirty="0" smtClean="0">
                <a:solidFill>
                  <a:srgbClr val="34495E"/>
                </a:solidFill>
              </a:rPr>
              <a:t>16</a:t>
            </a:r>
            <a:endParaRPr lang="en-US" sz="2000" b="1" dirty="0">
              <a:solidFill>
                <a:srgbClr val="34495E"/>
              </a:solidFill>
            </a:endParaRPr>
          </a:p>
        </p:txBody>
      </p:sp>
      <p:sp>
        <p:nvSpPr>
          <p:cNvPr id="9" name="TextBox 8"/>
          <p:cNvSpPr txBox="1"/>
          <p:nvPr/>
        </p:nvSpPr>
        <p:spPr>
          <a:xfrm>
            <a:off x="9045051" y="1780635"/>
            <a:ext cx="534895" cy="400110"/>
          </a:xfrm>
          <a:prstGeom prst="rect">
            <a:avLst/>
          </a:prstGeom>
          <a:noFill/>
        </p:spPr>
        <p:txBody>
          <a:bodyPr wrap="square" rtlCol="0">
            <a:spAutoFit/>
          </a:bodyPr>
          <a:lstStyle/>
          <a:p>
            <a:r>
              <a:rPr lang="en-US" sz="2000" b="1" dirty="0" smtClean="0">
                <a:solidFill>
                  <a:srgbClr val="34495E"/>
                </a:solidFill>
              </a:rPr>
              <a:t>14</a:t>
            </a:r>
            <a:endParaRPr lang="en-US" sz="2000" b="1" dirty="0">
              <a:solidFill>
                <a:srgbClr val="34495E"/>
              </a:solidFill>
            </a:endParaRPr>
          </a:p>
        </p:txBody>
      </p:sp>
      <p:sp>
        <p:nvSpPr>
          <p:cNvPr id="10" name="TextBox 9"/>
          <p:cNvSpPr txBox="1"/>
          <p:nvPr/>
        </p:nvSpPr>
        <p:spPr>
          <a:xfrm>
            <a:off x="6894256" y="2116508"/>
            <a:ext cx="520778" cy="400110"/>
          </a:xfrm>
          <a:prstGeom prst="rect">
            <a:avLst/>
          </a:prstGeom>
          <a:noFill/>
        </p:spPr>
        <p:txBody>
          <a:bodyPr wrap="square" rtlCol="0">
            <a:spAutoFit/>
          </a:bodyPr>
          <a:lstStyle/>
          <a:p>
            <a:r>
              <a:rPr lang="en-US" sz="2000" b="1" dirty="0" smtClean="0">
                <a:solidFill>
                  <a:srgbClr val="34495E"/>
                </a:solidFill>
              </a:rPr>
              <a:t>18</a:t>
            </a:r>
            <a:endParaRPr lang="en-US" sz="2000" b="1" dirty="0">
              <a:solidFill>
                <a:srgbClr val="34495E"/>
              </a:solidFill>
            </a:endParaRPr>
          </a:p>
        </p:txBody>
      </p:sp>
      <p:cxnSp>
        <p:nvCxnSpPr>
          <p:cNvPr id="11" name="Straight Connector 10"/>
          <p:cNvCxnSpPr>
            <a:stCxn id="4" idx="3"/>
            <a:endCxn id="5" idx="7"/>
          </p:cNvCxnSpPr>
          <p:nvPr/>
        </p:nvCxnSpPr>
        <p:spPr>
          <a:xfrm flipH="1">
            <a:off x="5636705" y="1407160"/>
            <a:ext cx="1510975" cy="7970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4" idx="4"/>
          </p:cNvCxnSpPr>
          <p:nvPr/>
        </p:nvCxnSpPr>
        <p:spPr>
          <a:xfrm>
            <a:off x="7373982" y="1500898"/>
            <a:ext cx="0" cy="9296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4" idx="5"/>
            <a:endCxn id="7" idx="1"/>
          </p:cNvCxnSpPr>
          <p:nvPr/>
        </p:nvCxnSpPr>
        <p:spPr>
          <a:xfrm>
            <a:off x="7600284" y="1407160"/>
            <a:ext cx="1376196" cy="767588"/>
          </a:xfrm>
          <a:prstGeom prst="line">
            <a:avLst/>
          </a:prstGeom>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5090363" y="3366994"/>
            <a:ext cx="640080" cy="6400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E</a:t>
            </a:r>
            <a:endParaRPr lang="en-US" sz="4000" dirty="0"/>
          </a:p>
        </p:txBody>
      </p:sp>
      <p:cxnSp>
        <p:nvCxnSpPr>
          <p:cNvPr id="15" name="Straight Connector 14"/>
          <p:cNvCxnSpPr>
            <a:stCxn id="5" idx="4"/>
            <a:endCxn id="14" idx="0"/>
          </p:cNvCxnSpPr>
          <p:nvPr/>
        </p:nvCxnSpPr>
        <p:spPr>
          <a:xfrm>
            <a:off x="5410403" y="2750587"/>
            <a:ext cx="0" cy="616407"/>
          </a:xfrm>
          <a:prstGeom prst="line">
            <a:avLst/>
          </a:prstGeom>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5103899" y="4550143"/>
            <a:ext cx="640080" cy="6400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F</a:t>
            </a:r>
          </a:p>
        </p:txBody>
      </p:sp>
      <p:cxnSp>
        <p:nvCxnSpPr>
          <p:cNvPr id="17" name="Straight Connector 16"/>
          <p:cNvCxnSpPr>
            <a:stCxn id="14" idx="4"/>
            <a:endCxn id="16" idx="0"/>
          </p:cNvCxnSpPr>
          <p:nvPr/>
        </p:nvCxnSpPr>
        <p:spPr>
          <a:xfrm>
            <a:off x="5410403" y="4007074"/>
            <a:ext cx="0" cy="543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6" idx="4"/>
            <a:endCxn id="41" idx="0"/>
          </p:cNvCxnSpPr>
          <p:nvPr/>
        </p:nvCxnSpPr>
        <p:spPr>
          <a:xfrm>
            <a:off x="5423939" y="5190223"/>
            <a:ext cx="0" cy="36598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flipH="1">
            <a:off x="5551664" y="5333182"/>
            <a:ext cx="476860" cy="400110"/>
          </a:xfrm>
          <a:prstGeom prst="rect">
            <a:avLst/>
          </a:prstGeom>
          <a:noFill/>
        </p:spPr>
        <p:txBody>
          <a:bodyPr wrap="square" rtlCol="0">
            <a:spAutoFit/>
          </a:bodyPr>
          <a:lstStyle/>
          <a:p>
            <a:r>
              <a:rPr lang="en-US" sz="2000" b="1" dirty="0" smtClean="0">
                <a:solidFill>
                  <a:srgbClr val="34495E"/>
                </a:solidFill>
              </a:rPr>
              <a:t>19</a:t>
            </a:r>
            <a:endParaRPr lang="en-US" sz="2000" b="1" dirty="0">
              <a:solidFill>
                <a:srgbClr val="34495E"/>
              </a:solidFill>
            </a:endParaRPr>
          </a:p>
        </p:txBody>
      </p:sp>
      <p:sp>
        <p:nvSpPr>
          <p:cNvPr id="20" name="Oval 19"/>
          <p:cNvSpPr/>
          <p:nvPr/>
        </p:nvSpPr>
        <p:spPr>
          <a:xfrm>
            <a:off x="6358498" y="3448673"/>
            <a:ext cx="640080" cy="6400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D</a:t>
            </a:r>
            <a:endParaRPr lang="en-US" sz="4000" dirty="0"/>
          </a:p>
        </p:txBody>
      </p:sp>
      <p:sp>
        <p:nvSpPr>
          <p:cNvPr id="21" name="Oval 20"/>
          <p:cNvSpPr/>
          <p:nvPr/>
        </p:nvSpPr>
        <p:spPr>
          <a:xfrm>
            <a:off x="7968342" y="3448673"/>
            <a:ext cx="640080" cy="6400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E</a:t>
            </a:r>
            <a:endParaRPr lang="en-US" sz="4000" dirty="0"/>
          </a:p>
        </p:txBody>
      </p:sp>
      <p:cxnSp>
        <p:nvCxnSpPr>
          <p:cNvPr id="22" name="Straight Connector 21"/>
          <p:cNvCxnSpPr>
            <a:stCxn id="6" idx="3"/>
            <a:endCxn id="20" idx="0"/>
          </p:cNvCxnSpPr>
          <p:nvPr/>
        </p:nvCxnSpPr>
        <p:spPr>
          <a:xfrm flipH="1">
            <a:off x="6678538" y="2947392"/>
            <a:ext cx="528793" cy="5012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6" idx="5"/>
            <a:endCxn id="21" idx="0"/>
          </p:cNvCxnSpPr>
          <p:nvPr/>
        </p:nvCxnSpPr>
        <p:spPr>
          <a:xfrm>
            <a:off x="7659935" y="2947392"/>
            <a:ext cx="628447" cy="501281"/>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910889" y="3342356"/>
            <a:ext cx="540293" cy="400110"/>
          </a:xfrm>
          <a:prstGeom prst="rect">
            <a:avLst/>
          </a:prstGeom>
          <a:noFill/>
        </p:spPr>
        <p:txBody>
          <a:bodyPr wrap="square" rtlCol="0">
            <a:spAutoFit/>
          </a:bodyPr>
          <a:lstStyle/>
          <a:p>
            <a:r>
              <a:rPr lang="en-US" sz="2000" b="1" dirty="0" smtClean="0">
                <a:solidFill>
                  <a:srgbClr val="34495E"/>
                </a:solidFill>
              </a:rPr>
              <a:t>14</a:t>
            </a:r>
            <a:endParaRPr lang="en-US" sz="2000" b="1" dirty="0">
              <a:solidFill>
                <a:srgbClr val="34495E"/>
              </a:solidFill>
            </a:endParaRPr>
          </a:p>
        </p:txBody>
      </p:sp>
      <p:sp>
        <p:nvSpPr>
          <p:cNvPr id="25" name="TextBox 24"/>
          <p:cNvSpPr txBox="1"/>
          <p:nvPr/>
        </p:nvSpPr>
        <p:spPr>
          <a:xfrm>
            <a:off x="8513387" y="3346267"/>
            <a:ext cx="531664" cy="400110"/>
          </a:xfrm>
          <a:prstGeom prst="rect">
            <a:avLst/>
          </a:prstGeom>
          <a:noFill/>
        </p:spPr>
        <p:txBody>
          <a:bodyPr wrap="square" rtlCol="0">
            <a:spAutoFit/>
          </a:bodyPr>
          <a:lstStyle/>
          <a:p>
            <a:r>
              <a:rPr lang="en-US" sz="2000" b="1" dirty="0" smtClean="0">
                <a:solidFill>
                  <a:srgbClr val="34495E"/>
                </a:solidFill>
              </a:rPr>
              <a:t>15</a:t>
            </a:r>
            <a:endParaRPr lang="en-US" sz="2000" b="1" dirty="0">
              <a:solidFill>
                <a:srgbClr val="34495E"/>
              </a:solidFill>
            </a:endParaRPr>
          </a:p>
        </p:txBody>
      </p:sp>
      <p:sp>
        <p:nvSpPr>
          <p:cNvPr id="26" name="Oval 25"/>
          <p:cNvSpPr/>
          <p:nvPr/>
        </p:nvSpPr>
        <p:spPr>
          <a:xfrm>
            <a:off x="7328262" y="4548031"/>
            <a:ext cx="640080" cy="6400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A</a:t>
            </a:r>
            <a:endParaRPr lang="en-US" sz="4000" dirty="0"/>
          </a:p>
        </p:txBody>
      </p:sp>
      <p:sp>
        <p:nvSpPr>
          <p:cNvPr id="27" name="Oval 26"/>
          <p:cNvSpPr/>
          <p:nvPr/>
        </p:nvSpPr>
        <p:spPr>
          <a:xfrm>
            <a:off x="8882742" y="4495636"/>
            <a:ext cx="640080" cy="6400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F</a:t>
            </a:r>
          </a:p>
        </p:txBody>
      </p:sp>
      <p:cxnSp>
        <p:nvCxnSpPr>
          <p:cNvPr id="28" name="Straight Connector 27"/>
          <p:cNvCxnSpPr>
            <a:stCxn id="21" idx="3"/>
            <a:endCxn id="26" idx="0"/>
          </p:cNvCxnSpPr>
          <p:nvPr/>
        </p:nvCxnSpPr>
        <p:spPr>
          <a:xfrm flipH="1">
            <a:off x="7648302" y="3995015"/>
            <a:ext cx="413778" cy="553016"/>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21" idx="5"/>
            <a:endCxn id="27" idx="0"/>
          </p:cNvCxnSpPr>
          <p:nvPr/>
        </p:nvCxnSpPr>
        <p:spPr>
          <a:xfrm>
            <a:off x="8514684" y="3995015"/>
            <a:ext cx="688098" cy="500621"/>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105257" y="4273343"/>
            <a:ext cx="599763" cy="400110"/>
          </a:xfrm>
          <a:prstGeom prst="rect">
            <a:avLst/>
          </a:prstGeom>
          <a:noFill/>
        </p:spPr>
        <p:txBody>
          <a:bodyPr wrap="square" rtlCol="0">
            <a:spAutoFit/>
          </a:bodyPr>
          <a:lstStyle/>
          <a:p>
            <a:r>
              <a:rPr lang="en-US" sz="2000" b="1" dirty="0" smtClean="0">
                <a:solidFill>
                  <a:srgbClr val="34495E"/>
                </a:solidFill>
              </a:rPr>
              <a:t>27</a:t>
            </a:r>
            <a:endParaRPr lang="en-US" sz="2000" b="1" dirty="0">
              <a:solidFill>
                <a:srgbClr val="34495E"/>
              </a:solidFill>
            </a:endParaRPr>
          </a:p>
        </p:txBody>
      </p:sp>
      <p:sp>
        <p:nvSpPr>
          <p:cNvPr id="31" name="TextBox 30"/>
          <p:cNvSpPr txBox="1"/>
          <p:nvPr/>
        </p:nvSpPr>
        <p:spPr>
          <a:xfrm>
            <a:off x="9115237" y="4078553"/>
            <a:ext cx="495130" cy="400110"/>
          </a:xfrm>
          <a:prstGeom prst="rect">
            <a:avLst/>
          </a:prstGeom>
          <a:noFill/>
        </p:spPr>
        <p:txBody>
          <a:bodyPr wrap="square" rtlCol="0">
            <a:spAutoFit/>
          </a:bodyPr>
          <a:lstStyle/>
          <a:p>
            <a:r>
              <a:rPr lang="en-US" sz="2000" b="1" dirty="0" smtClean="0">
                <a:solidFill>
                  <a:srgbClr val="34495E"/>
                </a:solidFill>
              </a:rPr>
              <a:t>16</a:t>
            </a:r>
            <a:endParaRPr lang="en-US" sz="2000" b="1" dirty="0">
              <a:solidFill>
                <a:srgbClr val="34495E"/>
              </a:solidFill>
            </a:endParaRPr>
          </a:p>
        </p:txBody>
      </p:sp>
      <p:sp>
        <p:nvSpPr>
          <p:cNvPr id="32" name="Oval 31"/>
          <p:cNvSpPr/>
          <p:nvPr/>
        </p:nvSpPr>
        <p:spPr>
          <a:xfrm>
            <a:off x="8270091" y="5475911"/>
            <a:ext cx="640080" cy="6400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D</a:t>
            </a:r>
            <a:endParaRPr lang="en-US" sz="4000" dirty="0"/>
          </a:p>
        </p:txBody>
      </p:sp>
      <p:sp>
        <p:nvSpPr>
          <p:cNvPr id="33" name="Oval 32"/>
          <p:cNvSpPr/>
          <p:nvPr/>
        </p:nvSpPr>
        <p:spPr>
          <a:xfrm>
            <a:off x="9579946" y="5527087"/>
            <a:ext cx="640080" cy="6400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G</a:t>
            </a:r>
            <a:endParaRPr lang="en-US" sz="4000" dirty="0"/>
          </a:p>
        </p:txBody>
      </p:sp>
      <p:cxnSp>
        <p:nvCxnSpPr>
          <p:cNvPr id="34" name="Straight Connector 33"/>
          <p:cNvCxnSpPr>
            <a:stCxn id="27" idx="3"/>
            <a:endCxn id="32" idx="0"/>
          </p:cNvCxnSpPr>
          <p:nvPr/>
        </p:nvCxnSpPr>
        <p:spPr>
          <a:xfrm flipH="1">
            <a:off x="8590131" y="5041978"/>
            <a:ext cx="386349" cy="4339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27" idx="5"/>
            <a:endCxn id="33" idx="0"/>
          </p:cNvCxnSpPr>
          <p:nvPr/>
        </p:nvCxnSpPr>
        <p:spPr>
          <a:xfrm>
            <a:off x="9429084" y="5041978"/>
            <a:ext cx="470902" cy="485109"/>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8708881" y="5258944"/>
            <a:ext cx="565927" cy="400110"/>
          </a:xfrm>
          <a:prstGeom prst="rect">
            <a:avLst/>
          </a:prstGeom>
          <a:noFill/>
        </p:spPr>
        <p:txBody>
          <a:bodyPr wrap="square" rtlCol="0">
            <a:spAutoFit/>
          </a:bodyPr>
          <a:lstStyle/>
          <a:p>
            <a:r>
              <a:rPr lang="en-US" sz="2000" b="1" dirty="0" smtClean="0">
                <a:solidFill>
                  <a:srgbClr val="34495E"/>
                </a:solidFill>
              </a:rPr>
              <a:t>23</a:t>
            </a:r>
            <a:endParaRPr lang="en-US" sz="2000" b="1" dirty="0">
              <a:solidFill>
                <a:srgbClr val="34495E"/>
              </a:solidFill>
            </a:endParaRPr>
          </a:p>
        </p:txBody>
      </p:sp>
      <p:sp>
        <p:nvSpPr>
          <p:cNvPr id="37" name="TextBox 36"/>
          <p:cNvSpPr txBox="1"/>
          <p:nvPr/>
        </p:nvSpPr>
        <p:spPr>
          <a:xfrm>
            <a:off x="9835420" y="5239217"/>
            <a:ext cx="551587" cy="400110"/>
          </a:xfrm>
          <a:prstGeom prst="rect">
            <a:avLst/>
          </a:prstGeom>
          <a:noFill/>
        </p:spPr>
        <p:txBody>
          <a:bodyPr wrap="square" rtlCol="0">
            <a:spAutoFit/>
          </a:bodyPr>
          <a:lstStyle/>
          <a:p>
            <a:r>
              <a:rPr lang="en-US" sz="2000" b="1" dirty="0" smtClean="0">
                <a:solidFill>
                  <a:srgbClr val="34495E"/>
                </a:solidFill>
              </a:rPr>
              <a:t>18</a:t>
            </a:r>
            <a:endParaRPr lang="en-US" sz="2000" b="1" dirty="0">
              <a:solidFill>
                <a:srgbClr val="34495E"/>
              </a:solidFill>
            </a:endParaRPr>
          </a:p>
        </p:txBody>
      </p:sp>
      <p:grpSp>
        <p:nvGrpSpPr>
          <p:cNvPr id="38" name="Group 37"/>
          <p:cNvGrpSpPr/>
          <p:nvPr/>
        </p:nvGrpSpPr>
        <p:grpSpPr>
          <a:xfrm>
            <a:off x="8257517" y="5383694"/>
            <a:ext cx="685800" cy="725138"/>
            <a:chOff x="6781800" y="3262010"/>
            <a:chExt cx="685800" cy="725138"/>
          </a:xfrm>
        </p:grpSpPr>
        <p:cxnSp>
          <p:nvCxnSpPr>
            <p:cNvPr id="39" name="Straight Connector 38"/>
            <p:cNvCxnSpPr/>
            <p:nvPr/>
          </p:nvCxnSpPr>
          <p:spPr>
            <a:xfrm flipH="1">
              <a:off x="6781800" y="3262010"/>
              <a:ext cx="685800" cy="725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783109" y="3264772"/>
              <a:ext cx="684491" cy="72237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1" name="Oval 40"/>
          <p:cNvSpPr/>
          <p:nvPr/>
        </p:nvSpPr>
        <p:spPr>
          <a:xfrm>
            <a:off x="5103899" y="5556211"/>
            <a:ext cx="640080" cy="6400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G</a:t>
            </a:r>
            <a:endParaRPr lang="en-US" sz="4000" dirty="0"/>
          </a:p>
        </p:txBody>
      </p:sp>
      <p:pic>
        <p:nvPicPr>
          <p:cNvPr id="42" name="Picture 41"/>
          <p:cNvPicPr>
            <a:picLocks noChangeAspect="1"/>
          </p:cNvPicPr>
          <p:nvPr/>
        </p:nvPicPr>
        <p:blipFill>
          <a:blip r:embed="rId2"/>
          <a:stretch>
            <a:fillRect/>
          </a:stretch>
        </p:blipFill>
        <p:spPr>
          <a:xfrm>
            <a:off x="164005" y="882166"/>
            <a:ext cx="4325437" cy="2971377"/>
          </a:xfrm>
          <a:prstGeom prst="rect">
            <a:avLst/>
          </a:prstGeom>
        </p:spPr>
      </p:pic>
      <p:sp>
        <p:nvSpPr>
          <p:cNvPr id="46" name="TextBox 45"/>
          <p:cNvSpPr txBox="1"/>
          <p:nvPr/>
        </p:nvSpPr>
        <p:spPr>
          <a:xfrm>
            <a:off x="4789415" y="3166605"/>
            <a:ext cx="480060" cy="400110"/>
          </a:xfrm>
          <a:prstGeom prst="rect">
            <a:avLst/>
          </a:prstGeom>
          <a:noFill/>
        </p:spPr>
        <p:txBody>
          <a:bodyPr wrap="square" rtlCol="0">
            <a:spAutoFit/>
          </a:bodyPr>
          <a:lstStyle/>
          <a:p>
            <a:r>
              <a:rPr lang="en-US" sz="2000" b="1" dirty="0" smtClean="0">
                <a:solidFill>
                  <a:srgbClr val="34495E"/>
                </a:solidFill>
              </a:rPr>
              <a:t>16</a:t>
            </a:r>
            <a:endParaRPr lang="en-US" sz="2000" b="1" dirty="0">
              <a:solidFill>
                <a:srgbClr val="34495E"/>
              </a:solidFill>
            </a:endParaRPr>
          </a:p>
        </p:txBody>
      </p:sp>
      <p:sp>
        <p:nvSpPr>
          <p:cNvPr id="47" name="TextBox 46"/>
          <p:cNvSpPr txBox="1"/>
          <p:nvPr/>
        </p:nvSpPr>
        <p:spPr>
          <a:xfrm>
            <a:off x="4789415" y="4407184"/>
            <a:ext cx="473292" cy="400110"/>
          </a:xfrm>
          <a:prstGeom prst="rect">
            <a:avLst/>
          </a:prstGeom>
          <a:noFill/>
        </p:spPr>
        <p:txBody>
          <a:bodyPr wrap="square" rtlCol="0">
            <a:spAutoFit/>
          </a:bodyPr>
          <a:lstStyle/>
          <a:p>
            <a:r>
              <a:rPr lang="en-US" sz="2000" b="1" dirty="0" smtClean="0">
                <a:solidFill>
                  <a:srgbClr val="34495E"/>
                </a:solidFill>
              </a:rPr>
              <a:t>17</a:t>
            </a:r>
            <a:endParaRPr lang="en-US" sz="2000" b="1" dirty="0">
              <a:solidFill>
                <a:srgbClr val="34495E"/>
              </a:solidFill>
            </a:endParaRPr>
          </a:p>
        </p:txBody>
      </p:sp>
    </p:spTree>
    <p:extLst>
      <p:ext uri="{BB962C8B-B14F-4D97-AF65-F5344CB8AC3E}">
        <p14:creationId xmlns:p14="http://schemas.microsoft.com/office/powerpoint/2010/main" val="2176918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par>
                                <p:cTn id="8" presetID="22" presetClass="entr" presetSubtype="1"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up)">
                                      <p:cBhvr>
                                        <p:cTn id="10" dur="500"/>
                                        <p:tgtEl>
                                          <p:spTgt spid="2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wipe(up)">
                                      <p:cBhvr>
                                        <p:cTn id="30" dur="500"/>
                                        <p:tgtEl>
                                          <p:spTgt spid="34"/>
                                        </p:tgtEl>
                                      </p:cBhvr>
                                    </p:animEffect>
                                  </p:childTnLst>
                                </p:cTn>
                              </p:par>
                              <p:par>
                                <p:cTn id="31" presetID="22" presetClass="entr" presetSubtype="1"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up)">
                                      <p:cBhvr>
                                        <p:cTn id="33" dur="500"/>
                                        <p:tgtEl>
                                          <p:spTgt spid="35"/>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fade">
                                      <p:cBhvr>
                                        <p:cTn id="45" dur="500"/>
                                        <p:tgtEl>
                                          <p:spTgt spid="3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fade">
                                      <p:cBhvr>
                                        <p:cTn id="48" dur="500"/>
                                        <p:tgtEl>
                                          <p:spTgt spid="3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30" grpId="0"/>
      <p:bldP spid="31" grpId="0"/>
      <p:bldP spid="32" grpId="0" animBg="1"/>
      <p:bldP spid="33" grpId="0" animBg="1"/>
      <p:bldP spid="36" grpId="0"/>
      <p:bldP spid="3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a:t>
            </a:r>
            <a:r>
              <a:rPr lang="en-US" dirty="0" smtClean="0"/>
              <a:t>Example Solution</a:t>
            </a:r>
            <a:endParaRPr lang="en-US" dirty="0"/>
          </a:p>
        </p:txBody>
      </p:sp>
      <p:sp>
        <p:nvSpPr>
          <p:cNvPr id="4" name="Oval 3"/>
          <p:cNvSpPr/>
          <p:nvPr/>
        </p:nvSpPr>
        <p:spPr>
          <a:xfrm>
            <a:off x="2953349" y="2564973"/>
            <a:ext cx="640080" cy="640080"/>
          </a:xfrm>
          <a:prstGeom prst="ellipse">
            <a:avLst/>
          </a:prstGeom>
          <a:solidFill>
            <a:srgbClr val="C511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S</a:t>
            </a:r>
            <a:endParaRPr lang="en-US" sz="4000" dirty="0"/>
          </a:p>
        </p:txBody>
      </p:sp>
      <p:sp>
        <p:nvSpPr>
          <p:cNvPr id="5" name="Oval 4"/>
          <p:cNvSpPr/>
          <p:nvPr/>
        </p:nvSpPr>
        <p:spPr>
          <a:xfrm>
            <a:off x="4401149" y="1193373"/>
            <a:ext cx="640080" cy="6400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A</a:t>
            </a:r>
            <a:endParaRPr lang="en-US" sz="4000" dirty="0"/>
          </a:p>
        </p:txBody>
      </p:sp>
      <p:sp>
        <p:nvSpPr>
          <p:cNvPr id="6" name="Oval 5"/>
          <p:cNvSpPr/>
          <p:nvPr/>
        </p:nvSpPr>
        <p:spPr>
          <a:xfrm>
            <a:off x="4401149" y="2564973"/>
            <a:ext cx="640080" cy="6400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B</a:t>
            </a:r>
            <a:endParaRPr lang="en-US" sz="4000" dirty="0"/>
          </a:p>
        </p:txBody>
      </p:sp>
      <p:sp>
        <p:nvSpPr>
          <p:cNvPr id="7" name="Oval 6"/>
          <p:cNvSpPr/>
          <p:nvPr/>
        </p:nvSpPr>
        <p:spPr>
          <a:xfrm>
            <a:off x="4401149" y="3936573"/>
            <a:ext cx="640080" cy="6400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C</a:t>
            </a:r>
            <a:endParaRPr lang="en-US" sz="4000" dirty="0"/>
          </a:p>
        </p:txBody>
      </p:sp>
      <p:sp>
        <p:nvSpPr>
          <p:cNvPr id="8" name="Oval 7"/>
          <p:cNvSpPr/>
          <p:nvPr/>
        </p:nvSpPr>
        <p:spPr>
          <a:xfrm>
            <a:off x="6443309" y="1673433"/>
            <a:ext cx="640080" cy="6400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E</a:t>
            </a:r>
            <a:endParaRPr lang="en-US" sz="4000" dirty="0"/>
          </a:p>
        </p:txBody>
      </p:sp>
      <p:sp>
        <p:nvSpPr>
          <p:cNvPr id="9" name="Oval 8"/>
          <p:cNvSpPr/>
          <p:nvPr/>
        </p:nvSpPr>
        <p:spPr>
          <a:xfrm>
            <a:off x="6443309" y="3296493"/>
            <a:ext cx="640080" cy="6400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D</a:t>
            </a:r>
            <a:endParaRPr lang="en-US" sz="4000" dirty="0"/>
          </a:p>
        </p:txBody>
      </p:sp>
      <p:sp>
        <p:nvSpPr>
          <p:cNvPr id="10" name="Oval 9"/>
          <p:cNvSpPr/>
          <p:nvPr/>
        </p:nvSpPr>
        <p:spPr>
          <a:xfrm>
            <a:off x="7830149" y="2564973"/>
            <a:ext cx="640080" cy="6400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F</a:t>
            </a:r>
            <a:endParaRPr lang="en-US" sz="4000" dirty="0"/>
          </a:p>
        </p:txBody>
      </p:sp>
      <p:sp>
        <p:nvSpPr>
          <p:cNvPr id="11" name="Oval 10"/>
          <p:cNvSpPr/>
          <p:nvPr/>
        </p:nvSpPr>
        <p:spPr>
          <a:xfrm>
            <a:off x="9311047" y="2564973"/>
            <a:ext cx="640080" cy="6400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G</a:t>
            </a:r>
            <a:endParaRPr lang="en-US" sz="4000" dirty="0"/>
          </a:p>
        </p:txBody>
      </p:sp>
      <p:cxnSp>
        <p:nvCxnSpPr>
          <p:cNvPr id="12" name="Straight Connector 11"/>
          <p:cNvCxnSpPr>
            <a:stCxn id="4" idx="0"/>
            <a:endCxn id="5" idx="2"/>
          </p:cNvCxnSpPr>
          <p:nvPr/>
        </p:nvCxnSpPr>
        <p:spPr>
          <a:xfrm flipV="1">
            <a:off x="3273389" y="1513413"/>
            <a:ext cx="1127760" cy="10515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4" idx="4"/>
            <a:endCxn id="7" idx="2"/>
          </p:cNvCxnSpPr>
          <p:nvPr/>
        </p:nvCxnSpPr>
        <p:spPr>
          <a:xfrm>
            <a:off x="3273389" y="3205053"/>
            <a:ext cx="1127760" cy="10515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 idx="6"/>
            <a:endCxn id="6" idx="2"/>
          </p:cNvCxnSpPr>
          <p:nvPr/>
        </p:nvCxnSpPr>
        <p:spPr>
          <a:xfrm>
            <a:off x="3593429" y="2885013"/>
            <a:ext cx="8077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5" idx="6"/>
            <a:endCxn id="8" idx="1"/>
          </p:cNvCxnSpPr>
          <p:nvPr/>
        </p:nvCxnSpPr>
        <p:spPr>
          <a:xfrm>
            <a:off x="5041229" y="1513413"/>
            <a:ext cx="1495818" cy="2537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7" idx="6"/>
            <a:endCxn id="9" idx="3"/>
          </p:cNvCxnSpPr>
          <p:nvPr/>
        </p:nvCxnSpPr>
        <p:spPr>
          <a:xfrm flipV="1">
            <a:off x="5041229" y="3842835"/>
            <a:ext cx="1495818" cy="4137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6" idx="6"/>
            <a:endCxn id="8" idx="3"/>
          </p:cNvCxnSpPr>
          <p:nvPr/>
        </p:nvCxnSpPr>
        <p:spPr>
          <a:xfrm flipV="1">
            <a:off x="5041229" y="2219775"/>
            <a:ext cx="1495818" cy="665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6" idx="6"/>
            <a:endCxn id="9" idx="2"/>
          </p:cNvCxnSpPr>
          <p:nvPr/>
        </p:nvCxnSpPr>
        <p:spPr>
          <a:xfrm>
            <a:off x="5041229" y="2885013"/>
            <a:ext cx="1402080" cy="731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8" idx="6"/>
            <a:endCxn id="10" idx="0"/>
          </p:cNvCxnSpPr>
          <p:nvPr/>
        </p:nvCxnSpPr>
        <p:spPr>
          <a:xfrm>
            <a:off x="7083389" y="1993473"/>
            <a:ext cx="1066800" cy="571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9" idx="6"/>
            <a:endCxn id="10" idx="4"/>
          </p:cNvCxnSpPr>
          <p:nvPr/>
        </p:nvCxnSpPr>
        <p:spPr>
          <a:xfrm flipV="1">
            <a:off x="7083389" y="3205053"/>
            <a:ext cx="1066800" cy="4114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0" idx="6"/>
            <a:endCxn id="11" idx="2"/>
          </p:cNvCxnSpPr>
          <p:nvPr/>
        </p:nvCxnSpPr>
        <p:spPr>
          <a:xfrm>
            <a:off x="8470229" y="2885013"/>
            <a:ext cx="84081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539012" y="2706137"/>
            <a:ext cx="520778" cy="400110"/>
          </a:xfrm>
          <a:prstGeom prst="rect">
            <a:avLst/>
          </a:prstGeom>
          <a:noFill/>
        </p:spPr>
        <p:txBody>
          <a:bodyPr wrap="square" rtlCol="0">
            <a:spAutoFit/>
          </a:bodyPr>
          <a:lstStyle/>
          <a:p>
            <a:r>
              <a:rPr lang="en-US" sz="2000" b="1" dirty="0" smtClean="0">
                <a:solidFill>
                  <a:srgbClr val="FF0000"/>
                </a:solidFill>
              </a:rPr>
              <a:t>17</a:t>
            </a:r>
            <a:endParaRPr lang="en-US" sz="2000" b="1" dirty="0">
              <a:solidFill>
                <a:srgbClr val="FF0000"/>
              </a:solidFill>
            </a:endParaRPr>
          </a:p>
        </p:txBody>
      </p:sp>
      <p:sp>
        <p:nvSpPr>
          <p:cNvPr id="23" name="TextBox 22"/>
          <p:cNvSpPr txBox="1"/>
          <p:nvPr/>
        </p:nvSpPr>
        <p:spPr>
          <a:xfrm>
            <a:off x="4460800" y="866379"/>
            <a:ext cx="520778" cy="400110"/>
          </a:xfrm>
          <a:prstGeom prst="rect">
            <a:avLst/>
          </a:prstGeom>
          <a:noFill/>
        </p:spPr>
        <p:txBody>
          <a:bodyPr wrap="square" rtlCol="0">
            <a:spAutoFit/>
          </a:bodyPr>
          <a:lstStyle/>
          <a:p>
            <a:r>
              <a:rPr lang="en-US" sz="2000" b="1" dirty="0" smtClean="0">
                <a:solidFill>
                  <a:srgbClr val="FF0000"/>
                </a:solidFill>
              </a:rPr>
              <a:t>10</a:t>
            </a:r>
            <a:endParaRPr lang="en-US" sz="2000" b="1" dirty="0">
              <a:solidFill>
                <a:srgbClr val="FF0000"/>
              </a:solidFill>
            </a:endParaRPr>
          </a:p>
        </p:txBody>
      </p:sp>
      <p:sp>
        <p:nvSpPr>
          <p:cNvPr id="24" name="TextBox 23"/>
          <p:cNvSpPr txBox="1"/>
          <p:nvPr/>
        </p:nvSpPr>
        <p:spPr>
          <a:xfrm>
            <a:off x="4563458" y="3636198"/>
            <a:ext cx="463093" cy="400110"/>
          </a:xfrm>
          <a:prstGeom prst="rect">
            <a:avLst/>
          </a:prstGeom>
          <a:noFill/>
        </p:spPr>
        <p:txBody>
          <a:bodyPr wrap="square" rtlCol="0">
            <a:spAutoFit/>
          </a:bodyPr>
          <a:lstStyle/>
          <a:p>
            <a:r>
              <a:rPr lang="en-US" sz="2000" b="1" dirty="0">
                <a:solidFill>
                  <a:srgbClr val="FF0000"/>
                </a:solidFill>
              </a:rPr>
              <a:t>4</a:t>
            </a:r>
          </a:p>
        </p:txBody>
      </p:sp>
      <p:sp>
        <p:nvSpPr>
          <p:cNvPr id="25" name="TextBox 24"/>
          <p:cNvSpPr txBox="1"/>
          <p:nvPr/>
        </p:nvSpPr>
        <p:spPr>
          <a:xfrm>
            <a:off x="4492921" y="2235101"/>
            <a:ext cx="520778" cy="400110"/>
          </a:xfrm>
          <a:prstGeom prst="rect">
            <a:avLst/>
          </a:prstGeom>
          <a:noFill/>
        </p:spPr>
        <p:txBody>
          <a:bodyPr wrap="square" rtlCol="0">
            <a:spAutoFit/>
          </a:bodyPr>
          <a:lstStyle/>
          <a:p>
            <a:r>
              <a:rPr lang="en-US" sz="2000" b="1" dirty="0" smtClean="0">
                <a:solidFill>
                  <a:srgbClr val="FF0000"/>
                </a:solidFill>
              </a:rPr>
              <a:t>13</a:t>
            </a:r>
            <a:endParaRPr lang="en-US" sz="2000" b="1" dirty="0">
              <a:solidFill>
                <a:srgbClr val="FF0000"/>
              </a:solidFill>
            </a:endParaRPr>
          </a:p>
        </p:txBody>
      </p:sp>
      <p:sp>
        <p:nvSpPr>
          <p:cNvPr id="26" name="TextBox 25"/>
          <p:cNvSpPr txBox="1"/>
          <p:nvPr/>
        </p:nvSpPr>
        <p:spPr>
          <a:xfrm>
            <a:off x="6610949" y="1308768"/>
            <a:ext cx="291687" cy="400110"/>
          </a:xfrm>
          <a:prstGeom prst="rect">
            <a:avLst/>
          </a:prstGeom>
          <a:noFill/>
        </p:spPr>
        <p:txBody>
          <a:bodyPr wrap="square" rtlCol="0">
            <a:spAutoFit/>
          </a:bodyPr>
          <a:lstStyle/>
          <a:p>
            <a:r>
              <a:rPr lang="en-US" sz="2000" b="1" dirty="0">
                <a:solidFill>
                  <a:srgbClr val="FF0000"/>
                </a:solidFill>
              </a:rPr>
              <a:t>4</a:t>
            </a:r>
          </a:p>
        </p:txBody>
      </p:sp>
      <p:sp>
        <p:nvSpPr>
          <p:cNvPr id="27" name="TextBox 26"/>
          <p:cNvSpPr txBox="1"/>
          <p:nvPr/>
        </p:nvSpPr>
        <p:spPr>
          <a:xfrm>
            <a:off x="6610949" y="2976453"/>
            <a:ext cx="291687" cy="400110"/>
          </a:xfrm>
          <a:prstGeom prst="rect">
            <a:avLst/>
          </a:prstGeom>
          <a:noFill/>
        </p:spPr>
        <p:txBody>
          <a:bodyPr wrap="square" rtlCol="0">
            <a:spAutoFit/>
          </a:bodyPr>
          <a:lstStyle/>
          <a:p>
            <a:r>
              <a:rPr lang="en-US" sz="2000" b="1" dirty="0">
                <a:solidFill>
                  <a:srgbClr val="FF0000"/>
                </a:solidFill>
              </a:rPr>
              <a:t>2</a:t>
            </a:r>
          </a:p>
        </p:txBody>
      </p:sp>
      <p:sp>
        <p:nvSpPr>
          <p:cNvPr id="28" name="TextBox 27"/>
          <p:cNvSpPr txBox="1"/>
          <p:nvPr/>
        </p:nvSpPr>
        <p:spPr>
          <a:xfrm>
            <a:off x="8058749" y="2241063"/>
            <a:ext cx="325116" cy="400110"/>
          </a:xfrm>
          <a:prstGeom prst="rect">
            <a:avLst/>
          </a:prstGeom>
          <a:noFill/>
        </p:spPr>
        <p:txBody>
          <a:bodyPr wrap="square" rtlCol="0">
            <a:spAutoFit/>
          </a:bodyPr>
          <a:lstStyle/>
          <a:p>
            <a:r>
              <a:rPr lang="en-US" sz="2000" b="1" dirty="0" smtClean="0">
                <a:solidFill>
                  <a:srgbClr val="FF0000"/>
                </a:solidFill>
              </a:rPr>
              <a:t>1</a:t>
            </a:r>
            <a:endParaRPr lang="en-US" sz="2000" b="1" dirty="0">
              <a:solidFill>
                <a:srgbClr val="FF0000"/>
              </a:solidFill>
            </a:endParaRPr>
          </a:p>
        </p:txBody>
      </p:sp>
      <p:sp>
        <p:nvSpPr>
          <p:cNvPr id="29" name="TextBox 28"/>
          <p:cNvSpPr txBox="1"/>
          <p:nvPr/>
        </p:nvSpPr>
        <p:spPr>
          <a:xfrm>
            <a:off x="9506549" y="2194563"/>
            <a:ext cx="286942" cy="400110"/>
          </a:xfrm>
          <a:prstGeom prst="rect">
            <a:avLst/>
          </a:prstGeom>
          <a:noFill/>
        </p:spPr>
        <p:txBody>
          <a:bodyPr wrap="square" rtlCol="0">
            <a:spAutoFit/>
          </a:bodyPr>
          <a:lstStyle/>
          <a:p>
            <a:r>
              <a:rPr lang="en-US" sz="2000" b="1" dirty="0">
                <a:solidFill>
                  <a:srgbClr val="FF0000"/>
                </a:solidFill>
              </a:rPr>
              <a:t>0</a:t>
            </a:r>
          </a:p>
        </p:txBody>
      </p:sp>
      <p:sp>
        <p:nvSpPr>
          <p:cNvPr id="30" name="TextBox 29"/>
          <p:cNvSpPr txBox="1"/>
          <p:nvPr/>
        </p:nvSpPr>
        <p:spPr>
          <a:xfrm>
            <a:off x="3423822" y="1860063"/>
            <a:ext cx="337247" cy="400110"/>
          </a:xfrm>
          <a:prstGeom prst="rect">
            <a:avLst/>
          </a:prstGeom>
          <a:noFill/>
        </p:spPr>
        <p:txBody>
          <a:bodyPr wrap="square" rtlCol="0">
            <a:spAutoFit/>
          </a:bodyPr>
          <a:lstStyle/>
          <a:p>
            <a:r>
              <a:rPr lang="en-US" sz="2000" b="1" dirty="0">
                <a:solidFill>
                  <a:srgbClr val="00B050"/>
                </a:solidFill>
              </a:rPr>
              <a:t>6</a:t>
            </a:r>
          </a:p>
        </p:txBody>
      </p:sp>
      <p:sp>
        <p:nvSpPr>
          <p:cNvPr id="31" name="TextBox 30"/>
          <p:cNvSpPr txBox="1"/>
          <p:nvPr/>
        </p:nvSpPr>
        <p:spPr>
          <a:xfrm>
            <a:off x="3828420" y="2543791"/>
            <a:ext cx="337247" cy="400110"/>
          </a:xfrm>
          <a:prstGeom prst="rect">
            <a:avLst/>
          </a:prstGeom>
          <a:noFill/>
        </p:spPr>
        <p:txBody>
          <a:bodyPr wrap="square" rtlCol="0">
            <a:spAutoFit/>
          </a:bodyPr>
          <a:lstStyle/>
          <a:p>
            <a:r>
              <a:rPr lang="en-US" sz="2000" b="1" dirty="0" smtClean="0">
                <a:solidFill>
                  <a:srgbClr val="00B050"/>
                </a:solidFill>
              </a:rPr>
              <a:t>5</a:t>
            </a:r>
            <a:endParaRPr lang="en-US" sz="2000" b="1" dirty="0">
              <a:solidFill>
                <a:srgbClr val="00B050"/>
              </a:solidFill>
            </a:endParaRPr>
          </a:p>
        </p:txBody>
      </p:sp>
      <p:sp>
        <p:nvSpPr>
          <p:cNvPr id="32" name="TextBox 31"/>
          <p:cNvSpPr txBox="1"/>
          <p:nvPr/>
        </p:nvSpPr>
        <p:spPr>
          <a:xfrm>
            <a:off x="3514279" y="3675558"/>
            <a:ext cx="505870" cy="400110"/>
          </a:xfrm>
          <a:prstGeom prst="rect">
            <a:avLst/>
          </a:prstGeom>
          <a:noFill/>
        </p:spPr>
        <p:txBody>
          <a:bodyPr wrap="square" rtlCol="0">
            <a:spAutoFit/>
          </a:bodyPr>
          <a:lstStyle/>
          <a:p>
            <a:r>
              <a:rPr lang="en-US" sz="2000" b="1" dirty="0" smtClean="0">
                <a:solidFill>
                  <a:srgbClr val="00B050"/>
                </a:solidFill>
              </a:rPr>
              <a:t>10</a:t>
            </a:r>
            <a:endParaRPr lang="en-US" sz="2000" b="1" dirty="0">
              <a:solidFill>
                <a:srgbClr val="00B050"/>
              </a:solidFill>
            </a:endParaRPr>
          </a:p>
        </p:txBody>
      </p:sp>
      <p:sp>
        <p:nvSpPr>
          <p:cNvPr id="33" name="TextBox 32"/>
          <p:cNvSpPr txBox="1"/>
          <p:nvPr/>
        </p:nvSpPr>
        <p:spPr>
          <a:xfrm>
            <a:off x="5620514" y="1260018"/>
            <a:ext cx="337247" cy="400110"/>
          </a:xfrm>
          <a:prstGeom prst="rect">
            <a:avLst/>
          </a:prstGeom>
          <a:noFill/>
        </p:spPr>
        <p:txBody>
          <a:bodyPr wrap="square" rtlCol="0">
            <a:spAutoFit/>
          </a:bodyPr>
          <a:lstStyle/>
          <a:p>
            <a:r>
              <a:rPr lang="en-US" sz="2000" b="1" dirty="0">
                <a:solidFill>
                  <a:srgbClr val="00B050"/>
                </a:solidFill>
              </a:rPr>
              <a:t>6</a:t>
            </a:r>
          </a:p>
        </p:txBody>
      </p:sp>
      <p:sp>
        <p:nvSpPr>
          <p:cNvPr id="34" name="TextBox 33"/>
          <p:cNvSpPr txBox="1"/>
          <p:nvPr/>
        </p:nvSpPr>
        <p:spPr>
          <a:xfrm>
            <a:off x="5608389" y="2232460"/>
            <a:ext cx="337247" cy="400110"/>
          </a:xfrm>
          <a:prstGeom prst="rect">
            <a:avLst/>
          </a:prstGeom>
          <a:noFill/>
        </p:spPr>
        <p:txBody>
          <a:bodyPr wrap="square" rtlCol="0">
            <a:spAutoFit/>
          </a:bodyPr>
          <a:lstStyle/>
          <a:p>
            <a:r>
              <a:rPr lang="en-US" sz="2000" b="1" dirty="0">
                <a:solidFill>
                  <a:srgbClr val="00B050"/>
                </a:solidFill>
              </a:rPr>
              <a:t>6</a:t>
            </a:r>
          </a:p>
        </p:txBody>
      </p:sp>
      <p:sp>
        <p:nvSpPr>
          <p:cNvPr id="35" name="TextBox 34"/>
          <p:cNvSpPr txBox="1"/>
          <p:nvPr/>
        </p:nvSpPr>
        <p:spPr>
          <a:xfrm>
            <a:off x="5644180" y="4036308"/>
            <a:ext cx="337247" cy="400110"/>
          </a:xfrm>
          <a:prstGeom prst="rect">
            <a:avLst/>
          </a:prstGeom>
          <a:noFill/>
        </p:spPr>
        <p:txBody>
          <a:bodyPr wrap="square" rtlCol="0">
            <a:spAutoFit/>
          </a:bodyPr>
          <a:lstStyle/>
          <a:p>
            <a:r>
              <a:rPr lang="en-US" sz="2000" b="1" dirty="0">
                <a:solidFill>
                  <a:srgbClr val="00B050"/>
                </a:solidFill>
              </a:rPr>
              <a:t>6</a:t>
            </a:r>
          </a:p>
        </p:txBody>
      </p:sp>
      <p:sp>
        <p:nvSpPr>
          <p:cNvPr id="36" name="TextBox 35"/>
          <p:cNvSpPr txBox="1"/>
          <p:nvPr/>
        </p:nvSpPr>
        <p:spPr>
          <a:xfrm>
            <a:off x="5566306" y="3236088"/>
            <a:ext cx="337247" cy="400110"/>
          </a:xfrm>
          <a:prstGeom prst="rect">
            <a:avLst/>
          </a:prstGeom>
          <a:noFill/>
        </p:spPr>
        <p:txBody>
          <a:bodyPr wrap="square" rtlCol="0">
            <a:spAutoFit/>
          </a:bodyPr>
          <a:lstStyle/>
          <a:p>
            <a:r>
              <a:rPr lang="en-US" sz="2000" b="1" dirty="0" smtClean="0">
                <a:solidFill>
                  <a:srgbClr val="00B050"/>
                </a:solidFill>
              </a:rPr>
              <a:t>7</a:t>
            </a:r>
            <a:endParaRPr lang="en-US" sz="2000" b="1" dirty="0">
              <a:solidFill>
                <a:srgbClr val="00B050"/>
              </a:solidFill>
            </a:endParaRPr>
          </a:p>
        </p:txBody>
      </p:sp>
      <p:sp>
        <p:nvSpPr>
          <p:cNvPr id="37" name="TextBox 36"/>
          <p:cNvSpPr txBox="1"/>
          <p:nvPr/>
        </p:nvSpPr>
        <p:spPr>
          <a:xfrm>
            <a:off x="7492902" y="3368823"/>
            <a:ext cx="337247" cy="400110"/>
          </a:xfrm>
          <a:prstGeom prst="rect">
            <a:avLst/>
          </a:prstGeom>
          <a:noFill/>
        </p:spPr>
        <p:txBody>
          <a:bodyPr wrap="square" rtlCol="0">
            <a:spAutoFit/>
          </a:bodyPr>
          <a:lstStyle/>
          <a:p>
            <a:r>
              <a:rPr lang="en-US" sz="2000" b="1" dirty="0">
                <a:solidFill>
                  <a:srgbClr val="00B050"/>
                </a:solidFill>
              </a:rPr>
              <a:t>6</a:t>
            </a:r>
          </a:p>
        </p:txBody>
      </p:sp>
      <p:sp>
        <p:nvSpPr>
          <p:cNvPr id="38" name="TextBox 37"/>
          <p:cNvSpPr txBox="1"/>
          <p:nvPr/>
        </p:nvSpPr>
        <p:spPr>
          <a:xfrm>
            <a:off x="7455128" y="1913403"/>
            <a:ext cx="337247" cy="400110"/>
          </a:xfrm>
          <a:prstGeom prst="rect">
            <a:avLst/>
          </a:prstGeom>
          <a:noFill/>
        </p:spPr>
        <p:txBody>
          <a:bodyPr wrap="square" rtlCol="0">
            <a:spAutoFit/>
          </a:bodyPr>
          <a:lstStyle/>
          <a:p>
            <a:r>
              <a:rPr lang="en-US" sz="2000" b="1" dirty="0" smtClean="0">
                <a:solidFill>
                  <a:srgbClr val="00B050"/>
                </a:solidFill>
              </a:rPr>
              <a:t>4</a:t>
            </a:r>
            <a:endParaRPr lang="en-US" sz="2000" b="1" dirty="0">
              <a:solidFill>
                <a:srgbClr val="00B050"/>
              </a:solidFill>
            </a:endParaRPr>
          </a:p>
        </p:txBody>
      </p:sp>
      <p:sp>
        <p:nvSpPr>
          <p:cNvPr id="39" name="TextBox 38"/>
          <p:cNvSpPr txBox="1"/>
          <p:nvPr/>
        </p:nvSpPr>
        <p:spPr>
          <a:xfrm>
            <a:off x="8746846" y="2524938"/>
            <a:ext cx="337247" cy="400110"/>
          </a:xfrm>
          <a:prstGeom prst="rect">
            <a:avLst/>
          </a:prstGeom>
          <a:noFill/>
        </p:spPr>
        <p:txBody>
          <a:bodyPr wrap="square" rtlCol="0">
            <a:spAutoFit/>
          </a:bodyPr>
          <a:lstStyle/>
          <a:p>
            <a:r>
              <a:rPr lang="en-US" sz="2000" b="1" dirty="0" smtClean="0">
                <a:solidFill>
                  <a:srgbClr val="00B050"/>
                </a:solidFill>
              </a:rPr>
              <a:t>3</a:t>
            </a:r>
            <a:endParaRPr lang="en-US" sz="2000" b="1" dirty="0">
              <a:solidFill>
                <a:srgbClr val="00B050"/>
              </a:solidFill>
            </a:endParaRPr>
          </a:p>
        </p:txBody>
      </p:sp>
      <mc:AlternateContent xmlns:mc="http://schemas.openxmlformats.org/markup-compatibility/2006" xmlns:a14="http://schemas.microsoft.com/office/drawing/2010/main">
        <mc:Choice Requires="a14">
          <p:sp>
            <p:nvSpPr>
              <p:cNvPr id="45" name="TextBox 44"/>
              <p:cNvSpPr txBox="1"/>
              <p:nvPr/>
            </p:nvSpPr>
            <p:spPr>
              <a:xfrm>
                <a:off x="4292981" y="5045900"/>
                <a:ext cx="3011828" cy="919401"/>
              </a:xfrm>
              <a:prstGeom prst="roundRect">
                <a:avLst/>
              </a:prstGeom>
              <a:solidFill>
                <a:schemeClr val="bg1">
                  <a:lumMod val="95000"/>
                </a:schemeClr>
              </a:solidFill>
              <a:ln>
                <a:solidFill>
                  <a:srgbClr val="CC3399"/>
                </a:solidFill>
              </a:ln>
            </p:spPr>
            <p:txBody>
              <a:bodyPr wrap="square" rtlCol="0" anchor="ctr">
                <a:spAutoFit/>
              </a:bodyPr>
              <a:lstStyle/>
              <a:p>
                <a:pPr algn="ctr"/>
                <a14:m>
                  <m:oMathPara xmlns:m="http://schemas.openxmlformats.org/officeDocument/2006/math">
                    <m:oMathParaPr>
                      <m:jc m:val="left"/>
                    </m:oMathParaPr>
                    <m:oMath xmlns:m="http://schemas.openxmlformats.org/officeDocument/2006/math">
                      <m:r>
                        <a:rPr lang="en-US" sz="2400" b="0" i="1" smtClean="0">
                          <a:solidFill>
                            <a:srgbClr val="B10F58"/>
                          </a:solidFill>
                          <a:latin typeface="Cambria Math" panose="02040503050406030204" pitchFamily="18" charset="0"/>
                        </a:rPr>
                        <m:t>𝑆</m:t>
                      </m:r>
                      <m:r>
                        <a:rPr lang="en-US" sz="2400" b="0" i="1" smtClean="0">
                          <a:solidFill>
                            <a:srgbClr val="B10F58"/>
                          </a:solidFill>
                          <a:latin typeface="Cambria Math" panose="02040503050406030204" pitchFamily="18" charset="0"/>
                          <a:ea typeface="Cambria Math" panose="02040503050406030204" pitchFamily="18" charset="0"/>
                        </a:rPr>
                        <m:t>→</m:t>
                      </m:r>
                      <m:r>
                        <a:rPr lang="en-US" sz="2400" b="0" i="1" smtClean="0">
                          <a:solidFill>
                            <a:srgbClr val="B10F58"/>
                          </a:solidFill>
                          <a:latin typeface="Cambria Math" panose="02040503050406030204" pitchFamily="18" charset="0"/>
                          <a:ea typeface="Cambria Math" panose="02040503050406030204" pitchFamily="18" charset="0"/>
                        </a:rPr>
                        <m:t>𝐵</m:t>
                      </m:r>
                      <m:r>
                        <a:rPr lang="en-US" sz="2400" b="0" i="1" smtClean="0">
                          <a:solidFill>
                            <a:srgbClr val="B10F58"/>
                          </a:solidFill>
                          <a:latin typeface="Cambria Math" panose="02040503050406030204" pitchFamily="18" charset="0"/>
                          <a:ea typeface="Cambria Math" panose="02040503050406030204" pitchFamily="18" charset="0"/>
                        </a:rPr>
                        <m:t>→</m:t>
                      </m:r>
                      <m:r>
                        <a:rPr lang="en-US" sz="2400" b="0" i="1" smtClean="0">
                          <a:solidFill>
                            <a:srgbClr val="B10F58"/>
                          </a:solidFill>
                          <a:latin typeface="Cambria Math" panose="02040503050406030204" pitchFamily="18" charset="0"/>
                          <a:ea typeface="Cambria Math" panose="02040503050406030204" pitchFamily="18" charset="0"/>
                        </a:rPr>
                        <m:t>𝐸</m:t>
                      </m:r>
                      <m:r>
                        <a:rPr lang="en-US" sz="2400" b="0" i="1" smtClean="0">
                          <a:solidFill>
                            <a:srgbClr val="B10F58"/>
                          </a:solidFill>
                          <a:latin typeface="Cambria Math" panose="02040503050406030204" pitchFamily="18" charset="0"/>
                          <a:ea typeface="Cambria Math" panose="02040503050406030204" pitchFamily="18" charset="0"/>
                        </a:rPr>
                        <m:t>→</m:t>
                      </m:r>
                      <m:r>
                        <a:rPr lang="en-US" sz="2400" b="0" i="1" smtClean="0">
                          <a:solidFill>
                            <a:srgbClr val="B10F58"/>
                          </a:solidFill>
                          <a:latin typeface="Cambria Math" panose="02040503050406030204" pitchFamily="18" charset="0"/>
                          <a:ea typeface="Cambria Math" panose="02040503050406030204" pitchFamily="18" charset="0"/>
                        </a:rPr>
                        <m:t>𝐹</m:t>
                      </m:r>
                      <m:r>
                        <a:rPr lang="en-US" sz="2400" b="0" i="1" smtClean="0">
                          <a:solidFill>
                            <a:srgbClr val="B10F58"/>
                          </a:solidFill>
                          <a:latin typeface="Cambria Math" panose="02040503050406030204" pitchFamily="18" charset="0"/>
                          <a:ea typeface="Cambria Math" panose="02040503050406030204" pitchFamily="18" charset="0"/>
                        </a:rPr>
                        <m:t>→</m:t>
                      </m:r>
                      <m:r>
                        <a:rPr lang="en-US" sz="2400" b="0" i="1" smtClean="0">
                          <a:solidFill>
                            <a:srgbClr val="B10F58"/>
                          </a:solidFill>
                          <a:latin typeface="Cambria Math" panose="02040503050406030204" pitchFamily="18" charset="0"/>
                          <a:ea typeface="Cambria Math" panose="02040503050406030204" pitchFamily="18" charset="0"/>
                        </a:rPr>
                        <m:t>𝐺</m:t>
                      </m:r>
                    </m:oMath>
                  </m:oMathPara>
                </a14:m>
                <a:endParaRPr lang="en-US" sz="2400" dirty="0" smtClean="0">
                  <a:solidFill>
                    <a:srgbClr val="B10F58"/>
                  </a:solidFill>
                </a:endParaRPr>
              </a:p>
              <a:p>
                <a:pPr algn="ctr"/>
                <a:r>
                  <a:rPr lang="en-US" sz="2400" dirty="0" smtClean="0">
                    <a:solidFill>
                      <a:srgbClr val="B10F58"/>
                    </a:solidFill>
                  </a:rPr>
                  <a:t>Total Cost = 18</a:t>
                </a:r>
                <a:endParaRPr lang="en-US" sz="2400" dirty="0">
                  <a:solidFill>
                    <a:srgbClr val="B10F58"/>
                  </a:solidFill>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4292981" y="5045900"/>
                <a:ext cx="3011828" cy="919401"/>
              </a:xfrm>
              <a:prstGeom prst="roundRect">
                <a:avLst/>
              </a:prstGeom>
              <a:blipFill rotWithShape="0">
                <a:blip r:embed="rId2"/>
                <a:stretch>
                  <a:fillRect b="-9804"/>
                </a:stretch>
              </a:blipFill>
              <a:ln>
                <a:solidFill>
                  <a:srgbClr val="CC3399"/>
                </a:solidFill>
              </a:ln>
            </p:spPr>
            <p:txBody>
              <a:bodyPr/>
              <a:lstStyle/>
              <a:p>
                <a:r>
                  <a:rPr lang="en-US">
                    <a:noFill/>
                  </a:rPr>
                  <a:t> </a:t>
                </a:r>
              </a:p>
            </p:txBody>
          </p:sp>
        </mc:Fallback>
      </mc:AlternateContent>
    </p:spTree>
    <p:extLst>
      <p:ext uri="{BB962C8B-B14F-4D97-AF65-F5344CB8AC3E}">
        <p14:creationId xmlns:p14="http://schemas.microsoft.com/office/powerpoint/2010/main" val="294938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up)">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 Algorithm</a:t>
            </a:r>
          </a:p>
        </p:txBody>
      </p:sp>
      <p:sp>
        <p:nvSpPr>
          <p:cNvPr id="3" name="Content Placeholder 2"/>
          <p:cNvSpPr>
            <a:spLocks noGrp="1"/>
          </p:cNvSpPr>
          <p:nvPr>
            <p:ph idx="1"/>
          </p:nvPr>
        </p:nvSpPr>
        <p:spPr/>
        <p:txBody>
          <a:bodyPr/>
          <a:lstStyle/>
          <a:p>
            <a:r>
              <a:rPr lang="en-US" dirty="0"/>
              <a:t>This algorithm uses following functions:</a:t>
            </a:r>
          </a:p>
          <a:p>
            <a:pPr marL="1001712" lvl="1" indent="-457200">
              <a:buFont typeface="+mj-lt"/>
              <a:buAutoNum type="arabicPeriod"/>
            </a:pPr>
            <a:r>
              <a:rPr lang="en-US" b="1" dirty="0">
                <a:solidFill>
                  <a:srgbClr val="CC3399"/>
                </a:solidFill>
              </a:rPr>
              <a:t>f’: </a:t>
            </a:r>
            <a:r>
              <a:rPr lang="en-US" dirty="0"/>
              <a:t>Heuristic function that estimates the merits of each node we generate. f’ represents an estimate of the cost of getting from the initial state to a goal state along with the path that generated the current node. f’ = g + h’</a:t>
            </a:r>
          </a:p>
          <a:p>
            <a:pPr marL="1001712" lvl="1" indent="-457200">
              <a:buFont typeface="+mj-lt"/>
              <a:buAutoNum type="arabicPeriod"/>
            </a:pPr>
            <a:r>
              <a:rPr lang="en-US" b="1" dirty="0">
                <a:solidFill>
                  <a:srgbClr val="CC3399"/>
                </a:solidFill>
              </a:rPr>
              <a:t>g:</a:t>
            </a:r>
            <a:r>
              <a:rPr lang="en-US" dirty="0">
                <a:solidFill>
                  <a:srgbClr val="CC3399"/>
                </a:solidFill>
              </a:rPr>
              <a:t> </a:t>
            </a:r>
            <a:r>
              <a:rPr lang="en-US" dirty="0"/>
              <a:t>The function g is a measure of the cost of getting from initial state to the current node.</a:t>
            </a:r>
          </a:p>
          <a:p>
            <a:pPr marL="1001712" lvl="1" indent="-457200">
              <a:buFont typeface="+mj-lt"/>
              <a:buAutoNum type="arabicPeriod"/>
            </a:pPr>
            <a:r>
              <a:rPr lang="en-US" b="1" dirty="0">
                <a:solidFill>
                  <a:srgbClr val="CC3399"/>
                </a:solidFill>
              </a:rPr>
              <a:t>h’: </a:t>
            </a:r>
            <a:r>
              <a:rPr lang="en-US" dirty="0"/>
              <a:t>The function h’ is an estimate of the additional cost of getting from the current node to a goal state. </a:t>
            </a:r>
            <a:endParaRPr lang="en-US" dirty="0" smtClean="0"/>
          </a:p>
          <a:p>
            <a:endParaRPr lang="en-US" dirty="0" smtClean="0"/>
          </a:p>
          <a:p>
            <a:r>
              <a:rPr lang="en-US" dirty="0" smtClean="0"/>
              <a:t>The </a:t>
            </a:r>
            <a:r>
              <a:rPr lang="en-US" dirty="0"/>
              <a:t>algorithm also uses the lists: OPEN and CLOSED</a:t>
            </a:r>
          </a:p>
          <a:p>
            <a:pPr lvl="1"/>
            <a:r>
              <a:rPr lang="en-US" b="1" dirty="0">
                <a:solidFill>
                  <a:srgbClr val="CC3399"/>
                </a:solidFill>
              </a:rPr>
              <a:t>OPEN</a:t>
            </a:r>
            <a:r>
              <a:rPr lang="en-US" dirty="0"/>
              <a:t> - nodes that have been generated and have had the heuristic function applied to them but which have </a:t>
            </a:r>
            <a:r>
              <a:rPr lang="en-US" dirty="0">
                <a:solidFill>
                  <a:srgbClr val="CC3399"/>
                </a:solidFill>
              </a:rPr>
              <a:t>not yet been examined. </a:t>
            </a:r>
            <a:r>
              <a:rPr lang="en-US" dirty="0"/>
              <a:t>OPEN is actually a priority queue in which the elements with the highest priority are those with the most promising value of the heuristic function. </a:t>
            </a:r>
          </a:p>
          <a:p>
            <a:pPr lvl="1"/>
            <a:r>
              <a:rPr lang="en-US" b="1" dirty="0" smtClean="0">
                <a:solidFill>
                  <a:srgbClr val="CC3399"/>
                </a:solidFill>
              </a:rPr>
              <a:t>CLOSED</a:t>
            </a:r>
            <a:r>
              <a:rPr lang="en-US" dirty="0" smtClean="0"/>
              <a:t> </a:t>
            </a:r>
            <a:r>
              <a:rPr lang="en-US" dirty="0"/>
              <a:t>-  nodes that have </a:t>
            </a:r>
            <a:r>
              <a:rPr lang="en-US" dirty="0">
                <a:solidFill>
                  <a:srgbClr val="CC3399"/>
                </a:solidFill>
              </a:rPr>
              <a:t>already been examined. </a:t>
            </a:r>
            <a:r>
              <a:rPr lang="en-US" dirty="0"/>
              <a:t>We need to keep these nodes in memory if we want to search a graph rather than a tree, since whenever a new node is generated; we need to check whether it has been generated before</a:t>
            </a:r>
            <a:r>
              <a:rPr lang="en-US" dirty="0" smtClean="0"/>
              <a:t>.</a:t>
            </a:r>
            <a:endParaRPr lang="en-US" dirty="0"/>
          </a:p>
        </p:txBody>
      </p:sp>
    </p:spTree>
    <p:extLst>
      <p:ext uri="{BB962C8B-B14F-4D97-AF65-F5344CB8AC3E}">
        <p14:creationId xmlns:p14="http://schemas.microsoft.com/office/powerpoint/2010/main" val="3809296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and State Space Representation</a:t>
            </a:r>
          </a:p>
        </p:txBody>
      </p:sp>
      <p:sp>
        <p:nvSpPr>
          <p:cNvPr id="3" name="Content Placeholder 2"/>
          <p:cNvSpPr>
            <a:spLocks noGrp="1"/>
          </p:cNvSpPr>
          <p:nvPr>
            <p:ph idx="1"/>
          </p:nvPr>
        </p:nvSpPr>
        <p:spPr/>
        <p:txBody>
          <a:bodyPr/>
          <a:lstStyle/>
          <a:p>
            <a:r>
              <a:rPr lang="en-US" dirty="0"/>
              <a:t>A </a:t>
            </a:r>
            <a:r>
              <a:rPr lang="en-US" dirty="0">
                <a:solidFill>
                  <a:srgbClr val="CC3399"/>
                </a:solidFill>
              </a:rPr>
              <a:t>state</a:t>
            </a:r>
            <a:r>
              <a:rPr lang="en-US" dirty="0"/>
              <a:t> is a representation of problem elements at a given moment.</a:t>
            </a:r>
          </a:p>
          <a:p>
            <a:r>
              <a:rPr lang="en-US" dirty="0"/>
              <a:t>A </a:t>
            </a:r>
            <a:r>
              <a:rPr lang="en-US" dirty="0">
                <a:solidFill>
                  <a:srgbClr val="CC3399"/>
                </a:solidFill>
              </a:rPr>
              <a:t>state space </a:t>
            </a:r>
            <a:r>
              <a:rPr lang="en-US" dirty="0"/>
              <a:t>is the set of all possible states reachable from the initial state.</a:t>
            </a:r>
          </a:p>
          <a:p>
            <a:r>
              <a:rPr lang="en-US" dirty="0"/>
              <a:t>A state space forms a graph in which the nodes are states and the arcs between nodes are actions.</a:t>
            </a:r>
          </a:p>
          <a:p>
            <a:r>
              <a:rPr lang="en-US" dirty="0"/>
              <a:t>In a state space, a </a:t>
            </a:r>
            <a:r>
              <a:rPr lang="en-US" dirty="0">
                <a:solidFill>
                  <a:srgbClr val="CC3399"/>
                </a:solidFill>
              </a:rPr>
              <a:t>path</a:t>
            </a:r>
            <a:r>
              <a:rPr lang="en-US" dirty="0"/>
              <a:t> is a sequence of states connected by a sequence of actions.</a:t>
            </a:r>
          </a:p>
          <a:p>
            <a:r>
              <a:rPr lang="en-US" dirty="0"/>
              <a:t>The </a:t>
            </a:r>
            <a:r>
              <a:rPr lang="en-US" dirty="0">
                <a:solidFill>
                  <a:srgbClr val="CC3399"/>
                </a:solidFill>
              </a:rPr>
              <a:t>solution</a:t>
            </a:r>
            <a:r>
              <a:rPr lang="en-US" dirty="0"/>
              <a:t> of a problem is a part of the graph formed by the state space.</a:t>
            </a:r>
          </a:p>
          <a:p>
            <a:endParaRPr lang="en-US" dirty="0"/>
          </a:p>
        </p:txBody>
      </p:sp>
      <p:pic>
        <p:nvPicPr>
          <p:cNvPr id="4" name="Picture 3"/>
          <p:cNvPicPr>
            <a:picLocks noChangeAspect="1"/>
          </p:cNvPicPr>
          <p:nvPr/>
        </p:nvPicPr>
        <p:blipFill>
          <a:blip r:embed="rId2"/>
          <a:stretch>
            <a:fillRect/>
          </a:stretch>
        </p:blipFill>
        <p:spPr>
          <a:xfrm>
            <a:off x="1435490" y="3766793"/>
            <a:ext cx="2028441" cy="2011680"/>
          </a:xfrm>
          <a:prstGeom prst="rect">
            <a:avLst/>
          </a:prstGeom>
        </p:spPr>
      </p:pic>
      <p:sp>
        <p:nvSpPr>
          <p:cNvPr id="5" name="TextBox 4"/>
          <p:cNvSpPr txBox="1"/>
          <p:nvPr/>
        </p:nvSpPr>
        <p:spPr>
          <a:xfrm>
            <a:off x="1057616" y="5821285"/>
            <a:ext cx="2743200" cy="400110"/>
          </a:xfrm>
          <a:prstGeom prst="rect">
            <a:avLst/>
          </a:prstGeom>
          <a:noFill/>
        </p:spPr>
        <p:txBody>
          <a:bodyPr wrap="square" rtlCol="0">
            <a:spAutoFit/>
          </a:bodyPr>
          <a:lstStyle/>
          <a:p>
            <a:pPr algn="ctr"/>
            <a:r>
              <a:rPr lang="en-US" sz="2000" b="1" dirty="0" smtClean="0"/>
              <a:t>Chess - Initial </a:t>
            </a:r>
            <a:r>
              <a:rPr lang="en-US" sz="2000" b="1" dirty="0"/>
              <a:t>Position</a:t>
            </a:r>
          </a:p>
        </p:txBody>
      </p:sp>
      <p:pic>
        <p:nvPicPr>
          <p:cNvPr id="6" name="Picture 5"/>
          <p:cNvPicPr>
            <a:picLocks noChangeAspect="1"/>
          </p:cNvPicPr>
          <p:nvPr/>
        </p:nvPicPr>
        <p:blipFill>
          <a:blip r:embed="rId3"/>
          <a:stretch>
            <a:fillRect/>
          </a:stretch>
        </p:blipFill>
        <p:spPr>
          <a:xfrm>
            <a:off x="6133431" y="3789813"/>
            <a:ext cx="2011680" cy="2022419"/>
          </a:xfrm>
          <a:prstGeom prst="rect">
            <a:avLst/>
          </a:prstGeom>
        </p:spPr>
      </p:pic>
      <p:sp>
        <p:nvSpPr>
          <p:cNvPr id="7" name="Right Arrow 6"/>
          <p:cNvSpPr/>
          <p:nvPr/>
        </p:nvSpPr>
        <p:spPr>
          <a:xfrm>
            <a:off x="4499752" y="4458953"/>
            <a:ext cx="838200" cy="381000"/>
          </a:xfrm>
          <a:prstGeom prst="rightArrow">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724961" y="5805896"/>
            <a:ext cx="2926080" cy="400110"/>
          </a:xfrm>
          <a:prstGeom prst="rect">
            <a:avLst/>
          </a:prstGeom>
          <a:noFill/>
        </p:spPr>
        <p:txBody>
          <a:bodyPr wrap="square" rtlCol="0">
            <a:spAutoFit/>
          </a:bodyPr>
          <a:lstStyle/>
          <a:p>
            <a:pPr algn="ctr"/>
            <a:r>
              <a:rPr lang="en-US" sz="2000" b="1" dirty="0"/>
              <a:t>Position after a legal move</a:t>
            </a:r>
          </a:p>
        </p:txBody>
      </p:sp>
    </p:spTree>
    <p:extLst>
      <p:ext uri="{BB962C8B-B14F-4D97-AF65-F5344CB8AC3E}">
        <p14:creationId xmlns:p14="http://schemas.microsoft.com/office/powerpoint/2010/main" val="2249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Effect transition="in" filter="fade">
                                      <p:cBhvr>
                                        <p:cTn id="39" dur="500"/>
                                        <p:tgtEl>
                                          <p:spTgt spid="3">
                                            <p:txEl>
                                              <p:pRg st="2" end="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3" end="3"/>
                                            </p:txEl>
                                          </p:spTgt>
                                        </p:tgtEl>
                                        <p:attrNameLst>
                                          <p:attrName>style.visibility</p:attrName>
                                        </p:attrNameLst>
                                      </p:cBhvr>
                                      <p:to>
                                        <p:strVal val="visible"/>
                                      </p:to>
                                    </p:set>
                                    <p:animEffect transition="in" filter="fade">
                                      <p:cBhvr>
                                        <p:cTn id="44" dur="500"/>
                                        <p:tgtEl>
                                          <p:spTgt spid="3">
                                            <p:txEl>
                                              <p:pRg st="3" end="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Effect transition="in" filter="fade">
                                      <p:cBhvr>
                                        <p:cTn id="4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 Algorithm</a:t>
            </a:r>
          </a:p>
        </p:txBody>
      </p:sp>
      <p:sp>
        <p:nvSpPr>
          <p:cNvPr id="3" name="Content Placeholder 2"/>
          <p:cNvSpPr>
            <a:spLocks noGrp="1"/>
          </p:cNvSpPr>
          <p:nvPr>
            <p:ph idx="1"/>
          </p:nvPr>
        </p:nvSpPr>
        <p:spPr/>
        <p:txBody>
          <a:bodyPr/>
          <a:lstStyle/>
          <a:p>
            <a:pPr marL="0" indent="0">
              <a:buNone/>
            </a:pPr>
            <a:r>
              <a:rPr lang="en-US" b="1" dirty="0">
                <a:solidFill>
                  <a:srgbClr val="CC3399"/>
                </a:solidFill>
              </a:rPr>
              <a:t>Step 1:</a:t>
            </a:r>
          </a:p>
          <a:p>
            <a:pPr lvl="1"/>
            <a:r>
              <a:rPr lang="en-US" dirty="0"/>
              <a:t>Start with OPEN containing only initial node. </a:t>
            </a:r>
          </a:p>
          <a:p>
            <a:pPr lvl="1"/>
            <a:r>
              <a:rPr lang="en-US" dirty="0"/>
              <a:t>Set that node’s g value to 0, its h’ value to whatever it is, and its f’ value to h’+0 or h’. </a:t>
            </a:r>
          </a:p>
          <a:p>
            <a:pPr lvl="1"/>
            <a:r>
              <a:rPr lang="en-US" dirty="0"/>
              <a:t>Set CLOSED to empty list.</a:t>
            </a:r>
          </a:p>
          <a:p>
            <a:endParaRPr lang="en-US" dirty="0"/>
          </a:p>
          <a:p>
            <a:pPr marL="0" indent="0">
              <a:buNone/>
            </a:pPr>
            <a:r>
              <a:rPr lang="en-US" b="1" dirty="0">
                <a:solidFill>
                  <a:srgbClr val="CC3399"/>
                </a:solidFill>
              </a:rPr>
              <a:t>Step 2: </a:t>
            </a:r>
            <a:r>
              <a:rPr lang="en-US" dirty="0"/>
              <a:t>Until a goal node is found, repeat the following procedure: </a:t>
            </a:r>
          </a:p>
          <a:p>
            <a:pPr lvl="1"/>
            <a:r>
              <a:rPr lang="en-US" dirty="0"/>
              <a:t>If there are no nodes on OPEN, report failure. </a:t>
            </a:r>
          </a:p>
          <a:p>
            <a:pPr lvl="1"/>
            <a:r>
              <a:rPr lang="en-US" dirty="0"/>
              <a:t>Otherwise select the node on OPEN with the lowest f’ value. </a:t>
            </a:r>
          </a:p>
          <a:p>
            <a:pPr lvl="1"/>
            <a:r>
              <a:rPr lang="en-US" dirty="0"/>
              <a:t>Call it BESTNODE. Remove it from OPEN. Place it in CLOSED. </a:t>
            </a:r>
          </a:p>
          <a:p>
            <a:pPr lvl="1"/>
            <a:r>
              <a:rPr lang="en-US" dirty="0"/>
              <a:t>See if the BESTNODE is a goal state. If so exit and report a solution. </a:t>
            </a:r>
          </a:p>
          <a:p>
            <a:pPr lvl="1"/>
            <a:r>
              <a:rPr lang="en-US" dirty="0"/>
              <a:t>Otherwise, generate the successors of BESTNODE but do not set the BESTNODE to point to them yet. </a:t>
            </a:r>
          </a:p>
          <a:p>
            <a:endParaRPr lang="en-US" dirty="0"/>
          </a:p>
        </p:txBody>
      </p:sp>
    </p:spTree>
    <p:extLst>
      <p:ext uri="{BB962C8B-B14F-4D97-AF65-F5344CB8AC3E}">
        <p14:creationId xmlns:p14="http://schemas.microsoft.com/office/powerpoint/2010/main" val="1155646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 Algorithm</a:t>
            </a:r>
          </a:p>
        </p:txBody>
      </p:sp>
      <p:sp>
        <p:nvSpPr>
          <p:cNvPr id="3" name="Content Placeholder 2"/>
          <p:cNvSpPr>
            <a:spLocks noGrp="1"/>
          </p:cNvSpPr>
          <p:nvPr>
            <p:ph idx="1"/>
          </p:nvPr>
        </p:nvSpPr>
        <p:spPr/>
        <p:txBody>
          <a:bodyPr/>
          <a:lstStyle/>
          <a:p>
            <a:pPr marL="0" indent="0">
              <a:buNone/>
            </a:pPr>
            <a:r>
              <a:rPr lang="en-US" b="1" dirty="0">
                <a:solidFill>
                  <a:srgbClr val="CC3399"/>
                </a:solidFill>
              </a:rPr>
              <a:t>Step </a:t>
            </a:r>
            <a:r>
              <a:rPr lang="en-US" b="1" dirty="0" smtClean="0">
                <a:solidFill>
                  <a:srgbClr val="CC3399"/>
                </a:solidFill>
              </a:rPr>
              <a:t>3: </a:t>
            </a:r>
            <a:r>
              <a:rPr lang="en-US" dirty="0" smtClean="0"/>
              <a:t>For </a:t>
            </a:r>
            <a:r>
              <a:rPr lang="en-US" dirty="0"/>
              <a:t>each of the SUCCESSOR, do the following:</a:t>
            </a:r>
          </a:p>
          <a:p>
            <a:pPr marL="914400" lvl="1" indent="-457200">
              <a:buFont typeface="+mj-lt"/>
              <a:buAutoNum type="alphaLcPeriod"/>
            </a:pPr>
            <a:r>
              <a:rPr lang="en-US" dirty="0"/>
              <a:t>Set SUCCESSOR to point back to BESTNODE. These backwards links will make it possible to recover the path once a solution is found.</a:t>
            </a:r>
          </a:p>
          <a:p>
            <a:pPr marL="914400" lvl="1" indent="-457200">
              <a:buFont typeface="+mj-lt"/>
              <a:buAutoNum type="alphaLcPeriod"/>
            </a:pPr>
            <a:r>
              <a:rPr lang="en-US" dirty="0"/>
              <a:t>Compute g(SUCCESSOR) = g(BESTNODE) + the cost of getting from BESTNODE to SUCCESSOR</a:t>
            </a:r>
          </a:p>
          <a:p>
            <a:pPr marL="914400" lvl="1" indent="-457200">
              <a:buFont typeface="+mj-lt"/>
              <a:buAutoNum type="alphaLcPeriod"/>
            </a:pPr>
            <a:r>
              <a:rPr lang="en-US" dirty="0"/>
              <a:t>See if SUCCESSOR is the same as any node on OPEN. If so call the node OLD</a:t>
            </a:r>
            <a:r>
              <a:rPr lang="en-US" sz="1800" dirty="0"/>
              <a:t>. </a:t>
            </a:r>
          </a:p>
          <a:p>
            <a:pPr marL="1428750" lvl="2" indent="-514350">
              <a:buFont typeface="+mj-lt"/>
              <a:buAutoNum type="romanLcPeriod"/>
            </a:pPr>
            <a:r>
              <a:rPr lang="en-US" dirty="0"/>
              <a:t>Check whether it is cheaper to get to OLD via its current parent or to SUCESSOR via BESTNODE by comparing their g values.</a:t>
            </a:r>
          </a:p>
          <a:p>
            <a:pPr marL="1428750" lvl="2" indent="-514350">
              <a:buFont typeface="+mj-lt"/>
              <a:buAutoNum type="romanLcPeriod"/>
            </a:pPr>
            <a:r>
              <a:rPr lang="en-US" dirty="0"/>
              <a:t>If OLD is cheaper, then do nothing. If SUCCESSOR is cheaper then reset OLD’s parent link to point to BESTNODE. </a:t>
            </a:r>
          </a:p>
          <a:p>
            <a:pPr marL="1428750" lvl="2" indent="-514350">
              <a:buFont typeface="+mj-lt"/>
              <a:buAutoNum type="romanLcPeriod"/>
            </a:pPr>
            <a:r>
              <a:rPr lang="en-US" dirty="0"/>
              <a:t>Record the new cheaper path in g(OLD) and update f‘(OLD).</a:t>
            </a:r>
          </a:p>
          <a:p>
            <a:pPr marL="1428750" lvl="2" indent="-514350">
              <a:buFont typeface="+mj-lt"/>
              <a:buAutoNum type="romanLcPeriod"/>
            </a:pPr>
            <a:r>
              <a:rPr lang="en-US" dirty="0"/>
              <a:t>If SUCCESSOR was not on OPEN, see if it is on CLOSED. If so, call the node on CLOSED OLD and add OLD to the list of BESTNODE’s successors.</a:t>
            </a:r>
          </a:p>
          <a:p>
            <a:pPr marL="1428750" lvl="2" indent="-514350">
              <a:buFont typeface="+mj-lt"/>
              <a:buAutoNum type="romanLcPeriod"/>
            </a:pPr>
            <a:r>
              <a:rPr lang="en-US" dirty="0"/>
              <a:t>If SUCCESSOR was not already on either OPEN or CLOSED, then put it on OPEN and add it to the list of BESTNODE’s successors. Compute f’(SUCCESSOR) = g(SUCCESSOR) + h’(SUCCESSOR)</a:t>
            </a:r>
          </a:p>
          <a:p>
            <a:endParaRPr lang="en-US" dirty="0"/>
          </a:p>
        </p:txBody>
      </p:sp>
    </p:spTree>
    <p:extLst>
      <p:ext uri="{BB962C8B-B14F-4D97-AF65-F5344CB8AC3E}">
        <p14:creationId xmlns:p14="http://schemas.microsoft.com/office/powerpoint/2010/main" val="4218420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Reduction</a:t>
            </a:r>
          </a:p>
        </p:txBody>
      </p:sp>
      <p:sp>
        <p:nvSpPr>
          <p:cNvPr id="3" name="Content Placeholder 2"/>
          <p:cNvSpPr>
            <a:spLocks noGrp="1"/>
          </p:cNvSpPr>
          <p:nvPr>
            <p:ph idx="1"/>
          </p:nvPr>
        </p:nvSpPr>
        <p:spPr/>
        <p:txBody>
          <a:bodyPr/>
          <a:lstStyle/>
          <a:p>
            <a:r>
              <a:rPr lang="en-US" dirty="0"/>
              <a:t>AND-OR graph (or tree) is useful for representing the solution of problems that can be solved by </a:t>
            </a:r>
            <a:r>
              <a:rPr lang="en-US" dirty="0">
                <a:solidFill>
                  <a:srgbClr val="CC3399"/>
                </a:solidFill>
              </a:rPr>
              <a:t>decomposing them into a set of smaller problems</a:t>
            </a:r>
            <a:r>
              <a:rPr lang="en-US" dirty="0"/>
              <a:t>, all of which must then be solved.</a:t>
            </a:r>
          </a:p>
          <a:p>
            <a:r>
              <a:rPr lang="en-US" dirty="0"/>
              <a:t>This decomposition or reduction generates arcs that we call </a:t>
            </a:r>
            <a:r>
              <a:rPr lang="en-US" dirty="0">
                <a:solidFill>
                  <a:srgbClr val="CC3399"/>
                </a:solidFill>
              </a:rPr>
              <a:t>AND arcs</a:t>
            </a:r>
            <a:r>
              <a:rPr lang="en-US" dirty="0"/>
              <a:t>.</a:t>
            </a:r>
          </a:p>
          <a:p>
            <a:r>
              <a:rPr lang="en-US" dirty="0"/>
              <a:t>One AND arc may point to any numbers of successor nodes. </a:t>
            </a:r>
            <a:r>
              <a:rPr lang="en-US" dirty="0">
                <a:solidFill>
                  <a:srgbClr val="CC3399"/>
                </a:solidFill>
              </a:rPr>
              <a:t>All of which </a:t>
            </a:r>
            <a:r>
              <a:rPr lang="en-US" dirty="0"/>
              <a:t>must then be solved in order for the arc to point solution.</a:t>
            </a:r>
          </a:p>
          <a:p>
            <a:r>
              <a:rPr lang="en-US" dirty="0"/>
              <a:t>In order to find solution in an AND-OR graph we need an algorithm similar to best –first search but with the ability </a:t>
            </a:r>
            <a:r>
              <a:rPr lang="en-US" dirty="0">
                <a:solidFill>
                  <a:srgbClr val="CC3399"/>
                </a:solidFill>
              </a:rPr>
              <a:t>to handle the AND arcs </a:t>
            </a:r>
            <a:r>
              <a:rPr lang="en-US" dirty="0"/>
              <a:t>appropriately.</a:t>
            </a:r>
          </a:p>
          <a:p>
            <a:r>
              <a:rPr lang="en-US" dirty="0"/>
              <a:t>We define </a:t>
            </a:r>
            <a:r>
              <a:rPr lang="en-US" dirty="0">
                <a:solidFill>
                  <a:srgbClr val="CC3399"/>
                </a:solidFill>
              </a:rPr>
              <a:t>FUTILITY</a:t>
            </a:r>
            <a:r>
              <a:rPr lang="en-US" dirty="0"/>
              <a:t>, if the estimated cost of solution becomes greater than the value of FUTILITY then we abandon the search, FUTILITY should be chosen to correspond to a threshold.</a:t>
            </a:r>
          </a:p>
          <a:p>
            <a:endParaRPr lang="en-US" dirty="0"/>
          </a:p>
        </p:txBody>
      </p:sp>
    </p:spTree>
    <p:extLst>
      <p:ext uri="{BB962C8B-B14F-4D97-AF65-F5344CB8AC3E}">
        <p14:creationId xmlns:p14="http://schemas.microsoft.com/office/powerpoint/2010/main" val="140053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AND-OR Graph</a:t>
            </a:r>
          </a:p>
        </p:txBody>
      </p:sp>
      <p:sp>
        <p:nvSpPr>
          <p:cNvPr id="3" name="Content Placeholder 2"/>
          <p:cNvSpPr>
            <a:spLocks noGrp="1"/>
          </p:cNvSpPr>
          <p:nvPr>
            <p:ph idx="1"/>
          </p:nvPr>
        </p:nvSpPr>
        <p:spPr/>
        <p:txBody>
          <a:bodyPr/>
          <a:lstStyle/>
          <a:p>
            <a:r>
              <a:rPr lang="en-US" dirty="0"/>
              <a:t>In following figure AND arcs are indicated with a line connecting all the </a:t>
            </a:r>
            <a:r>
              <a:rPr lang="en-US" dirty="0" smtClean="0"/>
              <a:t>components.</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7585" y="2425111"/>
            <a:ext cx="7796825" cy="153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8378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 OR Graph</a:t>
            </a:r>
          </a:p>
        </p:txBody>
      </p:sp>
      <p:sp>
        <p:nvSpPr>
          <p:cNvPr id="4" name="Rectangle 3"/>
          <p:cNvSpPr/>
          <p:nvPr/>
        </p:nvSpPr>
        <p:spPr>
          <a:xfrm>
            <a:off x="2309224" y="1182188"/>
            <a:ext cx="638629" cy="5551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FF0000"/>
                </a:solidFill>
              </a:rPr>
              <a:t>A</a:t>
            </a:r>
            <a:endParaRPr lang="en-US" sz="2000" b="1" dirty="0">
              <a:solidFill>
                <a:srgbClr val="FF0000"/>
              </a:solidFill>
            </a:endParaRPr>
          </a:p>
        </p:txBody>
      </p:sp>
      <p:sp>
        <p:nvSpPr>
          <p:cNvPr id="5" name="Rectangle 4"/>
          <p:cNvSpPr/>
          <p:nvPr/>
        </p:nvSpPr>
        <p:spPr>
          <a:xfrm>
            <a:off x="1195253" y="2956560"/>
            <a:ext cx="609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FF0000"/>
                </a:solidFill>
              </a:rPr>
              <a:t>B</a:t>
            </a:r>
            <a:endParaRPr lang="en-US" sz="2000" b="1" dirty="0">
              <a:solidFill>
                <a:srgbClr val="FF0000"/>
              </a:solidFill>
            </a:endParaRPr>
          </a:p>
        </p:txBody>
      </p:sp>
      <p:sp>
        <p:nvSpPr>
          <p:cNvPr id="6" name="Rectangle 5"/>
          <p:cNvSpPr/>
          <p:nvPr/>
        </p:nvSpPr>
        <p:spPr>
          <a:xfrm>
            <a:off x="2309223" y="3820160"/>
            <a:ext cx="609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FF0000"/>
                </a:solidFill>
              </a:rPr>
              <a:t>C</a:t>
            </a:r>
            <a:endParaRPr lang="en-US" sz="2000" b="1" dirty="0">
              <a:solidFill>
                <a:srgbClr val="FF0000"/>
              </a:solidFill>
            </a:endParaRPr>
          </a:p>
        </p:txBody>
      </p:sp>
      <p:sp>
        <p:nvSpPr>
          <p:cNvPr id="7" name="Rectangle 6"/>
          <p:cNvSpPr/>
          <p:nvPr/>
        </p:nvSpPr>
        <p:spPr>
          <a:xfrm>
            <a:off x="3259910" y="2956560"/>
            <a:ext cx="609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FF0000"/>
                </a:solidFill>
              </a:rPr>
              <a:t>D</a:t>
            </a:r>
            <a:endParaRPr lang="en-US" sz="2000" b="1" dirty="0">
              <a:solidFill>
                <a:srgbClr val="FF0000"/>
              </a:solidFill>
            </a:endParaRPr>
          </a:p>
        </p:txBody>
      </p:sp>
      <p:sp>
        <p:nvSpPr>
          <p:cNvPr id="8" name="Rectangle 7"/>
          <p:cNvSpPr/>
          <p:nvPr/>
        </p:nvSpPr>
        <p:spPr>
          <a:xfrm>
            <a:off x="7218681" y="1182189"/>
            <a:ext cx="638629" cy="5551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FF0000"/>
                </a:solidFill>
              </a:rPr>
              <a:t>A</a:t>
            </a:r>
            <a:endParaRPr lang="en-US" sz="2000" b="1" dirty="0">
              <a:solidFill>
                <a:srgbClr val="FF0000"/>
              </a:solidFill>
            </a:endParaRPr>
          </a:p>
        </p:txBody>
      </p:sp>
      <p:sp>
        <p:nvSpPr>
          <p:cNvPr id="9" name="Rectangle 8"/>
          <p:cNvSpPr/>
          <p:nvPr/>
        </p:nvSpPr>
        <p:spPr>
          <a:xfrm>
            <a:off x="5349967" y="2956560"/>
            <a:ext cx="609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FF0000"/>
                </a:solidFill>
              </a:rPr>
              <a:t>B</a:t>
            </a:r>
            <a:endParaRPr lang="en-US" sz="2000" b="1" dirty="0">
              <a:solidFill>
                <a:srgbClr val="FF0000"/>
              </a:solidFill>
            </a:endParaRPr>
          </a:p>
        </p:txBody>
      </p:sp>
      <p:sp>
        <p:nvSpPr>
          <p:cNvPr id="10" name="Rectangle 9"/>
          <p:cNvSpPr/>
          <p:nvPr/>
        </p:nvSpPr>
        <p:spPr>
          <a:xfrm>
            <a:off x="6892109" y="2956560"/>
            <a:ext cx="609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FF0000"/>
                </a:solidFill>
              </a:rPr>
              <a:t>C</a:t>
            </a:r>
            <a:endParaRPr lang="en-US" sz="2000" b="1" dirty="0">
              <a:solidFill>
                <a:srgbClr val="FF0000"/>
              </a:solidFill>
            </a:endParaRPr>
          </a:p>
        </p:txBody>
      </p:sp>
      <p:sp>
        <p:nvSpPr>
          <p:cNvPr id="11" name="Rectangle 10"/>
          <p:cNvSpPr/>
          <p:nvPr/>
        </p:nvSpPr>
        <p:spPr>
          <a:xfrm>
            <a:off x="8575767" y="2956560"/>
            <a:ext cx="609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FF0000"/>
                </a:solidFill>
              </a:rPr>
              <a:t>D</a:t>
            </a:r>
            <a:endParaRPr lang="en-US" sz="2000" b="1" dirty="0">
              <a:solidFill>
                <a:srgbClr val="FF0000"/>
              </a:solidFill>
            </a:endParaRPr>
          </a:p>
        </p:txBody>
      </p:sp>
      <p:sp>
        <p:nvSpPr>
          <p:cNvPr id="12" name="Rectangle 11"/>
          <p:cNvSpPr/>
          <p:nvPr/>
        </p:nvSpPr>
        <p:spPr>
          <a:xfrm>
            <a:off x="4199710" y="4687389"/>
            <a:ext cx="609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FF0000"/>
                </a:solidFill>
              </a:rPr>
              <a:t>E</a:t>
            </a:r>
            <a:endParaRPr lang="en-US" sz="2000" b="1" dirty="0">
              <a:solidFill>
                <a:srgbClr val="FF0000"/>
              </a:solidFill>
            </a:endParaRPr>
          </a:p>
        </p:txBody>
      </p:sp>
      <p:sp>
        <p:nvSpPr>
          <p:cNvPr id="13" name="Rectangle 12"/>
          <p:cNvSpPr/>
          <p:nvPr/>
        </p:nvSpPr>
        <p:spPr>
          <a:xfrm>
            <a:off x="5357224" y="4665618"/>
            <a:ext cx="609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FF0000"/>
                </a:solidFill>
              </a:rPr>
              <a:t>F</a:t>
            </a:r>
            <a:endParaRPr lang="en-US" sz="2000" b="1" dirty="0">
              <a:solidFill>
                <a:srgbClr val="FF0000"/>
              </a:solidFill>
            </a:endParaRPr>
          </a:p>
        </p:txBody>
      </p:sp>
      <p:sp>
        <p:nvSpPr>
          <p:cNvPr id="14" name="Rectangle 13"/>
          <p:cNvSpPr/>
          <p:nvPr/>
        </p:nvSpPr>
        <p:spPr>
          <a:xfrm>
            <a:off x="6409510" y="4344489"/>
            <a:ext cx="609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FF0000"/>
                </a:solidFill>
              </a:rPr>
              <a:t>G</a:t>
            </a:r>
            <a:endParaRPr lang="en-US" sz="2000" b="1" dirty="0">
              <a:solidFill>
                <a:srgbClr val="FF0000"/>
              </a:solidFill>
            </a:endParaRPr>
          </a:p>
        </p:txBody>
      </p:sp>
      <p:sp>
        <p:nvSpPr>
          <p:cNvPr id="15" name="Rectangle 14"/>
          <p:cNvSpPr/>
          <p:nvPr/>
        </p:nvSpPr>
        <p:spPr>
          <a:xfrm>
            <a:off x="7519853" y="4337231"/>
            <a:ext cx="609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FF0000"/>
                </a:solidFill>
              </a:rPr>
              <a:t>H</a:t>
            </a:r>
            <a:endParaRPr lang="en-US" sz="2000" b="1" dirty="0">
              <a:solidFill>
                <a:srgbClr val="FF0000"/>
              </a:solidFill>
            </a:endParaRPr>
          </a:p>
        </p:txBody>
      </p:sp>
      <p:sp>
        <p:nvSpPr>
          <p:cNvPr id="16" name="Rectangle 15"/>
          <p:cNvSpPr/>
          <p:nvPr/>
        </p:nvSpPr>
        <p:spPr>
          <a:xfrm>
            <a:off x="8067767" y="4954089"/>
            <a:ext cx="609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FF0000"/>
                </a:solidFill>
              </a:rPr>
              <a:t>I</a:t>
            </a:r>
            <a:endParaRPr lang="en-US" sz="2000" b="1" dirty="0">
              <a:solidFill>
                <a:srgbClr val="FF0000"/>
              </a:solidFill>
            </a:endParaRPr>
          </a:p>
        </p:txBody>
      </p:sp>
      <p:sp>
        <p:nvSpPr>
          <p:cNvPr id="17" name="Rectangle 16"/>
          <p:cNvSpPr/>
          <p:nvPr/>
        </p:nvSpPr>
        <p:spPr>
          <a:xfrm>
            <a:off x="9152710" y="4932318"/>
            <a:ext cx="609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FF0000"/>
                </a:solidFill>
              </a:rPr>
              <a:t>J</a:t>
            </a:r>
            <a:endParaRPr lang="en-US" sz="2000" b="1" dirty="0">
              <a:solidFill>
                <a:srgbClr val="FF0000"/>
              </a:solidFill>
            </a:endParaRPr>
          </a:p>
        </p:txBody>
      </p:sp>
      <p:cxnSp>
        <p:nvCxnSpPr>
          <p:cNvPr id="18" name="Straight Connector 17"/>
          <p:cNvCxnSpPr>
            <a:stCxn id="4" idx="2"/>
            <a:endCxn id="5" idx="0"/>
          </p:cNvCxnSpPr>
          <p:nvPr/>
        </p:nvCxnSpPr>
        <p:spPr>
          <a:xfrm flipH="1">
            <a:off x="1500053" y="1737359"/>
            <a:ext cx="1128486" cy="121920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4" idx="2"/>
            <a:endCxn id="6" idx="0"/>
          </p:cNvCxnSpPr>
          <p:nvPr/>
        </p:nvCxnSpPr>
        <p:spPr>
          <a:xfrm flipH="1">
            <a:off x="2614023" y="1737359"/>
            <a:ext cx="14516" cy="208280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4" idx="2"/>
            <a:endCxn id="7" idx="0"/>
          </p:cNvCxnSpPr>
          <p:nvPr/>
        </p:nvCxnSpPr>
        <p:spPr>
          <a:xfrm>
            <a:off x="2628539" y="1737359"/>
            <a:ext cx="936171" cy="121920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8" idx="2"/>
            <a:endCxn id="9" idx="0"/>
          </p:cNvCxnSpPr>
          <p:nvPr/>
        </p:nvCxnSpPr>
        <p:spPr>
          <a:xfrm flipH="1">
            <a:off x="5654767" y="1737360"/>
            <a:ext cx="1883229" cy="12192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8" idx="2"/>
          </p:cNvCxnSpPr>
          <p:nvPr/>
        </p:nvCxnSpPr>
        <p:spPr>
          <a:xfrm flipH="1">
            <a:off x="7218681" y="1737360"/>
            <a:ext cx="319315" cy="12192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8" idx="2"/>
            <a:endCxn id="11" idx="0"/>
          </p:cNvCxnSpPr>
          <p:nvPr/>
        </p:nvCxnSpPr>
        <p:spPr>
          <a:xfrm>
            <a:off x="7537996" y="1737360"/>
            <a:ext cx="1342571" cy="12192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9" idx="2"/>
            <a:endCxn id="12" idx="0"/>
          </p:cNvCxnSpPr>
          <p:nvPr/>
        </p:nvCxnSpPr>
        <p:spPr>
          <a:xfrm flipH="1">
            <a:off x="4504510" y="3489960"/>
            <a:ext cx="1150257" cy="11974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9" idx="2"/>
            <a:endCxn id="13" idx="0"/>
          </p:cNvCxnSpPr>
          <p:nvPr/>
        </p:nvCxnSpPr>
        <p:spPr>
          <a:xfrm>
            <a:off x="5654767" y="3489960"/>
            <a:ext cx="7257" cy="117565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0" idx="2"/>
            <a:endCxn id="14" idx="0"/>
          </p:cNvCxnSpPr>
          <p:nvPr/>
        </p:nvCxnSpPr>
        <p:spPr>
          <a:xfrm flipH="1">
            <a:off x="6714310" y="3489960"/>
            <a:ext cx="482599" cy="8545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0" idx="2"/>
            <a:endCxn id="15" idx="0"/>
          </p:cNvCxnSpPr>
          <p:nvPr/>
        </p:nvCxnSpPr>
        <p:spPr>
          <a:xfrm>
            <a:off x="7196909" y="3489960"/>
            <a:ext cx="627744" cy="8472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1" idx="2"/>
            <a:endCxn id="16" idx="0"/>
          </p:cNvCxnSpPr>
          <p:nvPr/>
        </p:nvCxnSpPr>
        <p:spPr>
          <a:xfrm flipH="1">
            <a:off x="8372567" y="3489960"/>
            <a:ext cx="508000" cy="14641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1" idx="2"/>
            <a:endCxn id="17" idx="0"/>
          </p:cNvCxnSpPr>
          <p:nvPr/>
        </p:nvCxnSpPr>
        <p:spPr>
          <a:xfrm>
            <a:off x="8880567" y="3489960"/>
            <a:ext cx="576943" cy="144235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0" name="Freeform 29"/>
          <p:cNvSpPr/>
          <p:nvPr/>
        </p:nvSpPr>
        <p:spPr>
          <a:xfrm>
            <a:off x="2643053" y="2245360"/>
            <a:ext cx="348343" cy="87086"/>
          </a:xfrm>
          <a:custGeom>
            <a:avLst/>
            <a:gdLst>
              <a:gd name="connsiteX0" fmla="*/ 0 w 348343"/>
              <a:gd name="connsiteY0" fmla="*/ 72572 h 87086"/>
              <a:gd name="connsiteX1" fmla="*/ 72571 w 348343"/>
              <a:gd name="connsiteY1" fmla="*/ 87086 h 87086"/>
              <a:gd name="connsiteX2" fmla="*/ 290286 w 348343"/>
              <a:gd name="connsiteY2" fmla="*/ 58058 h 87086"/>
              <a:gd name="connsiteX3" fmla="*/ 348343 w 348343"/>
              <a:gd name="connsiteY3" fmla="*/ 0 h 87086"/>
            </a:gdLst>
            <a:ahLst/>
            <a:cxnLst>
              <a:cxn ang="0">
                <a:pos x="connsiteX0" y="connsiteY0"/>
              </a:cxn>
              <a:cxn ang="0">
                <a:pos x="connsiteX1" y="connsiteY1"/>
              </a:cxn>
              <a:cxn ang="0">
                <a:pos x="connsiteX2" y="connsiteY2"/>
              </a:cxn>
              <a:cxn ang="0">
                <a:pos x="connsiteX3" y="connsiteY3"/>
              </a:cxn>
            </a:cxnLst>
            <a:rect l="l" t="t" r="r" b="b"/>
            <a:pathLst>
              <a:path w="348343" h="87086">
                <a:moveTo>
                  <a:pt x="0" y="72572"/>
                </a:moveTo>
                <a:cubicBezTo>
                  <a:pt x="24190" y="77410"/>
                  <a:pt x="47902" y="87086"/>
                  <a:pt x="72571" y="87086"/>
                </a:cubicBezTo>
                <a:cubicBezTo>
                  <a:pt x="214635" y="87086"/>
                  <a:pt x="203910" y="86849"/>
                  <a:pt x="290286" y="58058"/>
                </a:cubicBezTo>
                <a:cubicBezTo>
                  <a:pt x="325315" y="5513"/>
                  <a:pt x="303712" y="22316"/>
                  <a:pt x="348343"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7447281" y="2013132"/>
            <a:ext cx="362858" cy="159657"/>
          </a:xfrm>
          <a:custGeom>
            <a:avLst/>
            <a:gdLst>
              <a:gd name="connsiteX0" fmla="*/ 0 w 362858"/>
              <a:gd name="connsiteY0" fmla="*/ 87086 h 159657"/>
              <a:gd name="connsiteX1" fmla="*/ 72572 w 362858"/>
              <a:gd name="connsiteY1" fmla="*/ 130628 h 159657"/>
              <a:gd name="connsiteX2" fmla="*/ 159658 w 362858"/>
              <a:gd name="connsiteY2" fmla="*/ 159657 h 159657"/>
              <a:gd name="connsiteX3" fmla="*/ 261258 w 362858"/>
              <a:gd name="connsiteY3" fmla="*/ 145143 h 159657"/>
              <a:gd name="connsiteX4" fmla="*/ 333829 w 362858"/>
              <a:gd name="connsiteY4" fmla="*/ 58057 h 159657"/>
              <a:gd name="connsiteX5" fmla="*/ 362858 w 362858"/>
              <a:gd name="connsiteY5" fmla="*/ 0 h 159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858" h="159657">
                <a:moveTo>
                  <a:pt x="0" y="87086"/>
                </a:moveTo>
                <a:cubicBezTo>
                  <a:pt x="24191" y="101600"/>
                  <a:pt x="46890" y="118954"/>
                  <a:pt x="72572" y="130628"/>
                </a:cubicBezTo>
                <a:cubicBezTo>
                  <a:pt x="100428" y="143290"/>
                  <a:pt x="159658" y="159657"/>
                  <a:pt x="159658" y="159657"/>
                </a:cubicBezTo>
                <a:cubicBezTo>
                  <a:pt x="193525" y="154819"/>
                  <a:pt x="229494" y="157848"/>
                  <a:pt x="261258" y="145143"/>
                </a:cubicBezTo>
                <a:cubicBezTo>
                  <a:pt x="286655" y="134984"/>
                  <a:pt x="319317" y="79824"/>
                  <a:pt x="333829" y="58057"/>
                </a:cubicBezTo>
                <a:cubicBezTo>
                  <a:pt x="350507" y="8023"/>
                  <a:pt x="337524" y="25332"/>
                  <a:pt x="362858"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5400767" y="3769360"/>
            <a:ext cx="261257" cy="75841"/>
          </a:xfrm>
          <a:custGeom>
            <a:avLst/>
            <a:gdLst>
              <a:gd name="connsiteX0" fmla="*/ 0 w 261257"/>
              <a:gd name="connsiteY0" fmla="*/ 0 h 75841"/>
              <a:gd name="connsiteX1" fmla="*/ 72572 w 261257"/>
              <a:gd name="connsiteY1" fmla="*/ 43543 h 75841"/>
              <a:gd name="connsiteX2" fmla="*/ 116114 w 261257"/>
              <a:gd name="connsiteY2" fmla="*/ 72572 h 75841"/>
              <a:gd name="connsiteX3" fmla="*/ 261257 w 261257"/>
              <a:gd name="connsiteY3" fmla="*/ 72572 h 75841"/>
            </a:gdLst>
            <a:ahLst/>
            <a:cxnLst>
              <a:cxn ang="0">
                <a:pos x="connsiteX0" y="connsiteY0"/>
              </a:cxn>
              <a:cxn ang="0">
                <a:pos x="connsiteX1" y="connsiteY1"/>
              </a:cxn>
              <a:cxn ang="0">
                <a:pos x="connsiteX2" y="connsiteY2"/>
              </a:cxn>
              <a:cxn ang="0">
                <a:pos x="connsiteX3" y="connsiteY3"/>
              </a:cxn>
            </a:cxnLst>
            <a:rect l="l" t="t" r="r" b="b"/>
            <a:pathLst>
              <a:path w="261257" h="75841">
                <a:moveTo>
                  <a:pt x="0" y="0"/>
                </a:moveTo>
                <a:cubicBezTo>
                  <a:pt x="24191" y="14514"/>
                  <a:pt x="48649" y="28591"/>
                  <a:pt x="72572" y="43543"/>
                </a:cubicBezTo>
                <a:cubicBezTo>
                  <a:pt x="87364" y="52788"/>
                  <a:pt x="98873" y="69919"/>
                  <a:pt x="116114" y="72572"/>
                </a:cubicBezTo>
                <a:cubicBezTo>
                  <a:pt x="163932" y="79929"/>
                  <a:pt x="212876" y="72572"/>
                  <a:pt x="261257" y="7257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7026367" y="3754846"/>
            <a:ext cx="348343" cy="134100"/>
          </a:xfrm>
          <a:custGeom>
            <a:avLst/>
            <a:gdLst>
              <a:gd name="connsiteX0" fmla="*/ 0 w 348343"/>
              <a:gd name="connsiteY0" fmla="*/ 116114 h 134100"/>
              <a:gd name="connsiteX1" fmla="*/ 232229 w 348343"/>
              <a:gd name="connsiteY1" fmla="*/ 116114 h 134100"/>
              <a:gd name="connsiteX2" fmla="*/ 275772 w 348343"/>
              <a:gd name="connsiteY2" fmla="*/ 87086 h 134100"/>
              <a:gd name="connsiteX3" fmla="*/ 304800 w 348343"/>
              <a:gd name="connsiteY3" fmla="*/ 43543 h 134100"/>
              <a:gd name="connsiteX4" fmla="*/ 348343 w 348343"/>
              <a:gd name="connsiteY4" fmla="*/ 0 h 134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43" h="134100">
                <a:moveTo>
                  <a:pt x="0" y="116114"/>
                </a:moveTo>
                <a:cubicBezTo>
                  <a:pt x="99646" y="136044"/>
                  <a:pt x="102864" y="143835"/>
                  <a:pt x="232229" y="116114"/>
                </a:cubicBezTo>
                <a:cubicBezTo>
                  <a:pt x="249286" y="112459"/>
                  <a:pt x="261258" y="96762"/>
                  <a:pt x="275772" y="87086"/>
                </a:cubicBezTo>
                <a:cubicBezTo>
                  <a:pt x="285448" y="72572"/>
                  <a:pt x="293633" y="56944"/>
                  <a:pt x="304800" y="43543"/>
                </a:cubicBezTo>
                <a:cubicBezTo>
                  <a:pt x="317941" y="27774"/>
                  <a:pt x="348343" y="0"/>
                  <a:pt x="348343"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p:cNvSpPr/>
          <p:nvPr/>
        </p:nvSpPr>
        <p:spPr>
          <a:xfrm>
            <a:off x="8724539" y="4016103"/>
            <a:ext cx="348342" cy="73164"/>
          </a:xfrm>
          <a:custGeom>
            <a:avLst/>
            <a:gdLst>
              <a:gd name="connsiteX0" fmla="*/ 0 w 348342"/>
              <a:gd name="connsiteY0" fmla="*/ 14515 h 73164"/>
              <a:gd name="connsiteX1" fmla="*/ 72571 w 348342"/>
              <a:gd name="connsiteY1" fmla="*/ 43543 h 73164"/>
              <a:gd name="connsiteX2" fmla="*/ 116114 w 348342"/>
              <a:gd name="connsiteY2" fmla="*/ 72572 h 73164"/>
              <a:gd name="connsiteX3" fmla="*/ 232228 w 348342"/>
              <a:gd name="connsiteY3" fmla="*/ 58057 h 73164"/>
              <a:gd name="connsiteX4" fmla="*/ 275771 w 348342"/>
              <a:gd name="connsiteY4" fmla="*/ 29029 h 73164"/>
              <a:gd name="connsiteX5" fmla="*/ 319314 w 348342"/>
              <a:gd name="connsiteY5" fmla="*/ 14515 h 73164"/>
              <a:gd name="connsiteX6" fmla="*/ 348342 w 348342"/>
              <a:gd name="connsiteY6" fmla="*/ 0 h 7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342" h="73164">
                <a:moveTo>
                  <a:pt x="0" y="14515"/>
                </a:moveTo>
                <a:cubicBezTo>
                  <a:pt x="24190" y="24191"/>
                  <a:pt x="49268" y="31891"/>
                  <a:pt x="72571" y="43543"/>
                </a:cubicBezTo>
                <a:cubicBezTo>
                  <a:pt x="88173" y="51344"/>
                  <a:pt x="98742" y="70993"/>
                  <a:pt x="116114" y="72572"/>
                </a:cubicBezTo>
                <a:cubicBezTo>
                  <a:pt x="154960" y="76103"/>
                  <a:pt x="193523" y="62895"/>
                  <a:pt x="232228" y="58057"/>
                </a:cubicBezTo>
                <a:cubicBezTo>
                  <a:pt x="246742" y="48381"/>
                  <a:pt x="260169" y="36830"/>
                  <a:pt x="275771" y="29029"/>
                </a:cubicBezTo>
                <a:cubicBezTo>
                  <a:pt x="289455" y="22187"/>
                  <a:pt x="305109" y="20197"/>
                  <a:pt x="319314" y="14515"/>
                </a:cubicBezTo>
                <a:cubicBezTo>
                  <a:pt x="329358" y="10497"/>
                  <a:pt x="338666" y="4838"/>
                  <a:pt x="34834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1271453" y="3468189"/>
            <a:ext cx="489857" cy="369332"/>
          </a:xfrm>
          <a:prstGeom prst="rect">
            <a:avLst/>
          </a:prstGeom>
          <a:noFill/>
        </p:spPr>
        <p:txBody>
          <a:bodyPr wrap="square" rtlCol="0">
            <a:spAutoFit/>
          </a:bodyPr>
          <a:lstStyle/>
          <a:p>
            <a:r>
              <a:rPr lang="en-US" dirty="0" smtClean="0"/>
              <a:t>(5)</a:t>
            </a:r>
            <a:endParaRPr lang="en-US" dirty="0"/>
          </a:p>
        </p:txBody>
      </p:sp>
      <p:sp>
        <p:nvSpPr>
          <p:cNvPr id="36" name="TextBox 35"/>
          <p:cNvSpPr txBox="1"/>
          <p:nvPr/>
        </p:nvSpPr>
        <p:spPr>
          <a:xfrm>
            <a:off x="2370910" y="4382589"/>
            <a:ext cx="489857" cy="369332"/>
          </a:xfrm>
          <a:prstGeom prst="rect">
            <a:avLst/>
          </a:prstGeom>
          <a:noFill/>
        </p:spPr>
        <p:txBody>
          <a:bodyPr wrap="square" rtlCol="0">
            <a:spAutoFit/>
          </a:bodyPr>
          <a:lstStyle/>
          <a:p>
            <a:r>
              <a:rPr lang="en-US" dirty="0" smtClean="0"/>
              <a:t>(3)</a:t>
            </a:r>
            <a:endParaRPr lang="en-US" dirty="0"/>
          </a:p>
        </p:txBody>
      </p:sp>
      <p:sp>
        <p:nvSpPr>
          <p:cNvPr id="37" name="TextBox 36"/>
          <p:cNvSpPr txBox="1"/>
          <p:nvPr/>
        </p:nvSpPr>
        <p:spPr>
          <a:xfrm>
            <a:off x="3328853" y="3544389"/>
            <a:ext cx="489857" cy="369332"/>
          </a:xfrm>
          <a:prstGeom prst="rect">
            <a:avLst/>
          </a:prstGeom>
          <a:noFill/>
        </p:spPr>
        <p:txBody>
          <a:bodyPr wrap="square" rtlCol="0">
            <a:spAutoFit/>
          </a:bodyPr>
          <a:lstStyle/>
          <a:p>
            <a:r>
              <a:rPr lang="en-US" dirty="0" smtClean="0"/>
              <a:t>(4)</a:t>
            </a:r>
            <a:endParaRPr lang="en-US" dirty="0"/>
          </a:p>
        </p:txBody>
      </p:sp>
      <p:sp>
        <p:nvSpPr>
          <p:cNvPr id="38" name="TextBox 37"/>
          <p:cNvSpPr txBox="1"/>
          <p:nvPr/>
        </p:nvSpPr>
        <p:spPr>
          <a:xfrm>
            <a:off x="2643053" y="2336857"/>
            <a:ext cx="489857" cy="369332"/>
          </a:xfrm>
          <a:prstGeom prst="rect">
            <a:avLst/>
          </a:prstGeom>
          <a:noFill/>
        </p:spPr>
        <p:txBody>
          <a:bodyPr wrap="square" rtlCol="0">
            <a:spAutoFit/>
          </a:bodyPr>
          <a:lstStyle/>
          <a:p>
            <a:r>
              <a:rPr lang="en-US" dirty="0" smtClean="0"/>
              <a:t>(9)</a:t>
            </a:r>
            <a:endParaRPr lang="en-US" dirty="0"/>
          </a:p>
        </p:txBody>
      </p:sp>
      <p:sp>
        <p:nvSpPr>
          <p:cNvPr id="39" name="TextBox 38"/>
          <p:cNvSpPr txBox="1"/>
          <p:nvPr/>
        </p:nvSpPr>
        <p:spPr>
          <a:xfrm>
            <a:off x="7443653" y="2172789"/>
            <a:ext cx="624114" cy="369332"/>
          </a:xfrm>
          <a:prstGeom prst="rect">
            <a:avLst/>
          </a:prstGeom>
          <a:noFill/>
        </p:spPr>
        <p:txBody>
          <a:bodyPr wrap="square" rtlCol="0">
            <a:spAutoFit/>
          </a:bodyPr>
          <a:lstStyle/>
          <a:p>
            <a:r>
              <a:rPr lang="en-US" dirty="0" smtClean="0"/>
              <a:t>(38)</a:t>
            </a:r>
            <a:endParaRPr lang="en-US" dirty="0"/>
          </a:p>
        </p:txBody>
      </p:sp>
      <p:sp>
        <p:nvSpPr>
          <p:cNvPr id="40" name="TextBox 39"/>
          <p:cNvSpPr txBox="1"/>
          <p:nvPr/>
        </p:nvSpPr>
        <p:spPr>
          <a:xfrm>
            <a:off x="5114110" y="3860857"/>
            <a:ext cx="685800" cy="369332"/>
          </a:xfrm>
          <a:prstGeom prst="rect">
            <a:avLst/>
          </a:prstGeom>
          <a:noFill/>
        </p:spPr>
        <p:txBody>
          <a:bodyPr wrap="square" rtlCol="0">
            <a:spAutoFit/>
          </a:bodyPr>
          <a:lstStyle/>
          <a:p>
            <a:r>
              <a:rPr lang="en-US" dirty="0" smtClean="0"/>
              <a:t>(17)</a:t>
            </a:r>
            <a:endParaRPr lang="en-US" dirty="0"/>
          </a:p>
        </p:txBody>
      </p:sp>
      <p:sp>
        <p:nvSpPr>
          <p:cNvPr id="41" name="TextBox 40"/>
          <p:cNvSpPr txBox="1"/>
          <p:nvPr/>
        </p:nvSpPr>
        <p:spPr>
          <a:xfrm>
            <a:off x="7019110" y="3860857"/>
            <a:ext cx="489857" cy="369332"/>
          </a:xfrm>
          <a:prstGeom prst="rect">
            <a:avLst/>
          </a:prstGeom>
          <a:noFill/>
        </p:spPr>
        <p:txBody>
          <a:bodyPr wrap="square" rtlCol="0">
            <a:spAutoFit/>
          </a:bodyPr>
          <a:lstStyle/>
          <a:p>
            <a:r>
              <a:rPr lang="en-US" dirty="0" smtClean="0"/>
              <a:t>(9)</a:t>
            </a:r>
            <a:endParaRPr lang="en-US" dirty="0"/>
          </a:p>
        </p:txBody>
      </p:sp>
      <p:sp>
        <p:nvSpPr>
          <p:cNvPr id="42" name="TextBox 41"/>
          <p:cNvSpPr txBox="1"/>
          <p:nvPr/>
        </p:nvSpPr>
        <p:spPr>
          <a:xfrm>
            <a:off x="8619310" y="4089457"/>
            <a:ext cx="718457" cy="369332"/>
          </a:xfrm>
          <a:prstGeom prst="rect">
            <a:avLst/>
          </a:prstGeom>
          <a:noFill/>
        </p:spPr>
        <p:txBody>
          <a:bodyPr wrap="square" rtlCol="0">
            <a:spAutoFit/>
          </a:bodyPr>
          <a:lstStyle/>
          <a:p>
            <a:r>
              <a:rPr lang="en-US" dirty="0" smtClean="0"/>
              <a:t>(27)</a:t>
            </a:r>
            <a:endParaRPr lang="en-US" dirty="0"/>
          </a:p>
        </p:txBody>
      </p:sp>
      <p:sp>
        <p:nvSpPr>
          <p:cNvPr id="43" name="TextBox 42"/>
          <p:cNvSpPr txBox="1"/>
          <p:nvPr/>
        </p:nvSpPr>
        <p:spPr>
          <a:xfrm>
            <a:off x="4275910" y="5232457"/>
            <a:ext cx="489857" cy="369332"/>
          </a:xfrm>
          <a:prstGeom prst="rect">
            <a:avLst/>
          </a:prstGeom>
          <a:noFill/>
        </p:spPr>
        <p:txBody>
          <a:bodyPr wrap="square" rtlCol="0">
            <a:spAutoFit/>
          </a:bodyPr>
          <a:lstStyle/>
          <a:p>
            <a:r>
              <a:rPr lang="en-US" dirty="0" smtClean="0"/>
              <a:t>(5)</a:t>
            </a:r>
            <a:endParaRPr lang="en-US" dirty="0"/>
          </a:p>
        </p:txBody>
      </p:sp>
      <p:sp>
        <p:nvSpPr>
          <p:cNvPr id="44" name="TextBox 43"/>
          <p:cNvSpPr txBox="1"/>
          <p:nvPr/>
        </p:nvSpPr>
        <p:spPr>
          <a:xfrm>
            <a:off x="5386253" y="5220789"/>
            <a:ext cx="718457" cy="369332"/>
          </a:xfrm>
          <a:prstGeom prst="rect">
            <a:avLst/>
          </a:prstGeom>
          <a:noFill/>
        </p:spPr>
        <p:txBody>
          <a:bodyPr wrap="square" rtlCol="0">
            <a:spAutoFit/>
          </a:bodyPr>
          <a:lstStyle/>
          <a:p>
            <a:r>
              <a:rPr lang="en-US" dirty="0" smtClean="0"/>
              <a:t>(10)</a:t>
            </a:r>
            <a:endParaRPr lang="en-US" dirty="0"/>
          </a:p>
        </p:txBody>
      </p:sp>
      <p:sp>
        <p:nvSpPr>
          <p:cNvPr id="45" name="TextBox 44"/>
          <p:cNvSpPr txBox="1"/>
          <p:nvPr/>
        </p:nvSpPr>
        <p:spPr>
          <a:xfrm>
            <a:off x="6485710" y="4851457"/>
            <a:ext cx="489857" cy="369332"/>
          </a:xfrm>
          <a:prstGeom prst="rect">
            <a:avLst/>
          </a:prstGeom>
          <a:noFill/>
        </p:spPr>
        <p:txBody>
          <a:bodyPr wrap="square" rtlCol="0">
            <a:spAutoFit/>
          </a:bodyPr>
          <a:lstStyle/>
          <a:p>
            <a:r>
              <a:rPr lang="en-US" dirty="0" smtClean="0"/>
              <a:t>(3)</a:t>
            </a:r>
            <a:endParaRPr lang="en-US" dirty="0"/>
          </a:p>
        </p:txBody>
      </p:sp>
      <p:sp>
        <p:nvSpPr>
          <p:cNvPr id="46" name="TextBox 45"/>
          <p:cNvSpPr txBox="1"/>
          <p:nvPr/>
        </p:nvSpPr>
        <p:spPr>
          <a:xfrm>
            <a:off x="7476310" y="4851457"/>
            <a:ext cx="489857" cy="369332"/>
          </a:xfrm>
          <a:prstGeom prst="rect">
            <a:avLst/>
          </a:prstGeom>
          <a:noFill/>
        </p:spPr>
        <p:txBody>
          <a:bodyPr wrap="square" rtlCol="0">
            <a:spAutoFit/>
          </a:bodyPr>
          <a:lstStyle/>
          <a:p>
            <a:r>
              <a:rPr lang="en-US" dirty="0" smtClean="0"/>
              <a:t>(4)</a:t>
            </a:r>
            <a:endParaRPr lang="en-US" dirty="0"/>
          </a:p>
        </p:txBody>
      </p:sp>
      <p:sp>
        <p:nvSpPr>
          <p:cNvPr id="47" name="TextBox 46"/>
          <p:cNvSpPr txBox="1"/>
          <p:nvPr/>
        </p:nvSpPr>
        <p:spPr>
          <a:xfrm>
            <a:off x="8129453" y="5537257"/>
            <a:ext cx="595086" cy="369332"/>
          </a:xfrm>
          <a:prstGeom prst="rect">
            <a:avLst/>
          </a:prstGeom>
          <a:noFill/>
        </p:spPr>
        <p:txBody>
          <a:bodyPr wrap="square" rtlCol="0">
            <a:spAutoFit/>
          </a:bodyPr>
          <a:lstStyle/>
          <a:p>
            <a:r>
              <a:rPr lang="en-US" dirty="0" smtClean="0"/>
              <a:t>(15)</a:t>
            </a:r>
            <a:endParaRPr lang="en-US" dirty="0"/>
          </a:p>
        </p:txBody>
      </p:sp>
      <p:sp>
        <p:nvSpPr>
          <p:cNvPr id="48" name="TextBox 47"/>
          <p:cNvSpPr txBox="1"/>
          <p:nvPr/>
        </p:nvSpPr>
        <p:spPr>
          <a:xfrm>
            <a:off x="9185367" y="5537257"/>
            <a:ext cx="692729" cy="369332"/>
          </a:xfrm>
          <a:prstGeom prst="rect">
            <a:avLst/>
          </a:prstGeom>
          <a:noFill/>
        </p:spPr>
        <p:txBody>
          <a:bodyPr wrap="square" rtlCol="0">
            <a:spAutoFit/>
          </a:bodyPr>
          <a:lstStyle/>
          <a:p>
            <a:r>
              <a:rPr lang="en-US" dirty="0" smtClean="0"/>
              <a:t>(10)</a:t>
            </a:r>
            <a:endParaRPr lang="en-US" dirty="0"/>
          </a:p>
        </p:txBody>
      </p:sp>
      <p:sp>
        <p:nvSpPr>
          <p:cNvPr id="49" name="Arc 48"/>
          <p:cNvSpPr/>
          <p:nvPr/>
        </p:nvSpPr>
        <p:spPr>
          <a:xfrm rot="10156592">
            <a:off x="6974084" y="1799047"/>
            <a:ext cx="700314" cy="533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p:cNvSpPr txBox="1"/>
          <p:nvPr/>
        </p:nvSpPr>
        <p:spPr>
          <a:xfrm>
            <a:off x="6580715" y="2305419"/>
            <a:ext cx="637966" cy="369332"/>
          </a:xfrm>
          <a:prstGeom prst="rect">
            <a:avLst/>
          </a:prstGeom>
          <a:noFill/>
        </p:spPr>
        <p:txBody>
          <a:bodyPr wrap="square" rtlCol="0">
            <a:spAutoFit/>
          </a:bodyPr>
          <a:lstStyle/>
          <a:p>
            <a:r>
              <a:rPr lang="en-US" b="1" dirty="0" smtClean="0">
                <a:solidFill>
                  <a:srgbClr val="E40524"/>
                </a:solidFill>
              </a:rPr>
              <a:t>(18)</a:t>
            </a:r>
            <a:endParaRPr lang="en-US" b="1" dirty="0">
              <a:solidFill>
                <a:srgbClr val="E40524"/>
              </a:solidFill>
            </a:endParaRPr>
          </a:p>
        </p:txBody>
      </p:sp>
    </p:spTree>
    <p:extLst>
      <p:ext uri="{BB962C8B-B14F-4D97-AF65-F5344CB8AC3E}">
        <p14:creationId xmlns:p14="http://schemas.microsoft.com/office/powerpoint/2010/main" val="3809043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500"/>
                                        <p:tgtEl>
                                          <p:spTgt spid="3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500"/>
                                        <p:tgtEl>
                                          <p:spTgt spid="9"/>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fade">
                                      <p:cBhvr>
                                        <p:cTn id="67" dur="500"/>
                                        <p:tgtEl>
                                          <p:spTgt spid="1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1"/>
                                        </p:tgtEl>
                                        <p:attrNameLst>
                                          <p:attrName>style.visibility</p:attrName>
                                        </p:attrNameLst>
                                      </p:cBhvr>
                                      <p:to>
                                        <p:strVal val="visible"/>
                                      </p:to>
                                    </p:set>
                                    <p:animEffect transition="in" filter="fade">
                                      <p:cBhvr>
                                        <p:cTn id="75" dur="500"/>
                                        <p:tgtEl>
                                          <p:spTgt spid="11"/>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500"/>
                                        <p:tgtEl>
                                          <p:spTgt spid="31"/>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500"/>
                                        <p:tgtEl>
                                          <p:spTgt spid="12"/>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43"/>
                                        </p:tgtEl>
                                        <p:attrNameLst>
                                          <p:attrName>style.visibility</p:attrName>
                                        </p:attrNameLst>
                                      </p:cBhvr>
                                      <p:to>
                                        <p:strVal val="visible"/>
                                      </p:to>
                                    </p:set>
                                    <p:animEffect transition="in" filter="fade">
                                      <p:cBhvr>
                                        <p:cTn id="89" dur="500"/>
                                        <p:tgtEl>
                                          <p:spTgt spid="4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25"/>
                                        </p:tgtEl>
                                        <p:attrNameLst>
                                          <p:attrName>style.visibility</p:attrName>
                                        </p:attrNameLst>
                                      </p:cBhvr>
                                      <p:to>
                                        <p:strVal val="visible"/>
                                      </p:to>
                                    </p:set>
                                    <p:animEffect transition="in" filter="fade">
                                      <p:cBhvr>
                                        <p:cTn id="94" dur="500"/>
                                        <p:tgtEl>
                                          <p:spTgt spid="25"/>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3"/>
                                        </p:tgtEl>
                                        <p:attrNameLst>
                                          <p:attrName>style.visibility</p:attrName>
                                        </p:attrNameLst>
                                      </p:cBhvr>
                                      <p:to>
                                        <p:strVal val="visible"/>
                                      </p:to>
                                    </p:set>
                                    <p:animEffect transition="in" filter="fade">
                                      <p:cBhvr>
                                        <p:cTn id="97" dur="500"/>
                                        <p:tgtEl>
                                          <p:spTgt spid="13"/>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500"/>
                                        <p:tgtEl>
                                          <p:spTgt spid="32"/>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0"/>
                                        </p:tgtEl>
                                        <p:attrNameLst>
                                          <p:attrName>style.visibility</p:attrName>
                                        </p:attrNameLst>
                                      </p:cBhvr>
                                      <p:to>
                                        <p:strVal val="visible"/>
                                      </p:to>
                                    </p:set>
                                    <p:animEffect transition="in" filter="fade">
                                      <p:cBhvr>
                                        <p:cTn id="103" dur="500"/>
                                        <p:tgtEl>
                                          <p:spTgt spid="40"/>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44"/>
                                        </p:tgtEl>
                                        <p:attrNameLst>
                                          <p:attrName>style.visibility</p:attrName>
                                        </p:attrNameLst>
                                      </p:cBhvr>
                                      <p:to>
                                        <p:strVal val="visible"/>
                                      </p:to>
                                    </p:set>
                                    <p:animEffect transition="in" filter="fade">
                                      <p:cBhvr>
                                        <p:cTn id="106" dur="500"/>
                                        <p:tgtEl>
                                          <p:spTgt spid="44"/>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26"/>
                                        </p:tgtEl>
                                        <p:attrNameLst>
                                          <p:attrName>style.visibility</p:attrName>
                                        </p:attrNameLst>
                                      </p:cBhvr>
                                      <p:to>
                                        <p:strVal val="visible"/>
                                      </p:to>
                                    </p:set>
                                    <p:animEffect transition="in" filter="fade">
                                      <p:cBhvr>
                                        <p:cTn id="111" dur="500"/>
                                        <p:tgtEl>
                                          <p:spTgt spid="26"/>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14"/>
                                        </p:tgtEl>
                                        <p:attrNameLst>
                                          <p:attrName>style.visibility</p:attrName>
                                        </p:attrNameLst>
                                      </p:cBhvr>
                                      <p:to>
                                        <p:strVal val="visible"/>
                                      </p:to>
                                    </p:set>
                                    <p:animEffect transition="in" filter="fade">
                                      <p:cBhvr>
                                        <p:cTn id="114" dur="500"/>
                                        <p:tgtEl>
                                          <p:spTgt spid="14"/>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45"/>
                                        </p:tgtEl>
                                        <p:attrNameLst>
                                          <p:attrName>style.visibility</p:attrName>
                                        </p:attrNameLst>
                                      </p:cBhvr>
                                      <p:to>
                                        <p:strVal val="visible"/>
                                      </p:to>
                                    </p:set>
                                    <p:animEffect transition="in" filter="fade">
                                      <p:cBhvr>
                                        <p:cTn id="117" dur="500"/>
                                        <p:tgtEl>
                                          <p:spTgt spid="45"/>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27"/>
                                        </p:tgtEl>
                                        <p:attrNameLst>
                                          <p:attrName>style.visibility</p:attrName>
                                        </p:attrNameLst>
                                      </p:cBhvr>
                                      <p:to>
                                        <p:strVal val="visible"/>
                                      </p:to>
                                    </p:set>
                                    <p:animEffect transition="in" filter="fade">
                                      <p:cBhvr>
                                        <p:cTn id="122" dur="500"/>
                                        <p:tgtEl>
                                          <p:spTgt spid="27"/>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5"/>
                                        </p:tgtEl>
                                        <p:attrNameLst>
                                          <p:attrName>style.visibility</p:attrName>
                                        </p:attrNameLst>
                                      </p:cBhvr>
                                      <p:to>
                                        <p:strVal val="visible"/>
                                      </p:to>
                                    </p:set>
                                    <p:animEffect transition="in" filter="fade">
                                      <p:cBhvr>
                                        <p:cTn id="125" dur="500"/>
                                        <p:tgtEl>
                                          <p:spTgt spid="15"/>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46"/>
                                        </p:tgtEl>
                                        <p:attrNameLst>
                                          <p:attrName>style.visibility</p:attrName>
                                        </p:attrNameLst>
                                      </p:cBhvr>
                                      <p:to>
                                        <p:strVal val="visible"/>
                                      </p:to>
                                    </p:set>
                                    <p:animEffect transition="in" filter="fade">
                                      <p:cBhvr>
                                        <p:cTn id="128" dur="500"/>
                                        <p:tgtEl>
                                          <p:spTgt spid="46"/>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33"/>
                                        </p:tgtEl>
                                        <p:attrNameLst>
                                          <p:attrName>style.visibility</p:attrName>
                                        </p:attrNameLst>
                                      </p:cBhvr>
                                      <p:to>
                                        <p:strVal val="visible"/>
                                      </p:to>
                                    </p:set>
                                    <p:animEffect transition="in" filter="fade">
                                      <p:cBhvr>
                                        <p:cTn id="131" dur="500"/>
                                        <p:tgtEl>
                                          <p:spTgt spid="33"/>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41"/>
                                        </p:tgtEl>
                                        <p:attrNameLst>
                                          <p:attrName>style.visibility</p:attrName>
                                        </p:attrNameLst>
                                      </p:cBhvr>
                                      <p:to>
                                        <p:strVal val="visible"/>
                                      </p:to>
                                    </p:set>
                                    <p:animEffect transition="in" filter="fade">
                                      <p:cBhvr>
                                        <p:cTn id="134" dur="500"/>
                                        <p:tgtEl>
                                          <p:spTgt spid="41"/>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nodeType="clickEffect">
                                  <p:stCondLst>
                                    <p:cond delay="0"/>
                                  </p:stCondLst>
                                  <p:childTnLst>
                                    <p:set>
                                      <p:cBhvr>
                                        <p:cTn id="138" dur="1" fill="hold">
                                          <p:stCondLst>
                                            <p:cond delay="0"/>
                                          </p:stCondLst>
                                        </p:cTn>
                                        <p:tgtEl>
                                          <p:spTgt spid="28"/>
                                        </p:tgtEl>
                                        <p:attrNameLst>
                                          <p:attrName>style.visibility</p:attrName>
                                        </p:attrNameLst>
                                      </p:cBhvr>
                                      <p:to>
                                        <p:strVal val="visible"/>
                                      </p:to>
                                    </p:set>
                                    <p:animEffect transition="in" filter="fade">
                                      <p:cBhvr>
                                        <p:cTn id="139" dur="500"/>
                                        <p:tgtEl>
                                          <p:spTgt spid="28"/>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16"/>
                                        </p:tgtEl>
                                        <p:attrNameLst>
                                          <p:attrName>style.visibility</p:attrName>
                                        </p:attrNameLst>
                                      </p:cBhvr>
                                      <p:to>
                                        <p:strVal val="visible"/>
                                      </p:to>
                                    </p:set>
                                    <p:animEffect transition="in" filter="fade">
                                      <p:cBhvr>
                                        <p:cTn id="142" dur="500"/>
                                        <p:tgtEl>
                                          <p:spTgt spid="16"/>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47"/>
                                        </p:tgtEl>
                                        <p:attrNameLst>
                                          <p:attrName>style.visibility</p:attrName>
                                        </p:attrNameLst>
                                      </p:cBhvr>
                                      <p:to>
                                        <p:strVal val="visible"/>
                                      </p:to>
                                    </p:set>
                                    <p:animEffect transition="in" filter="fade">
                                      <p:cBhvr>
                                        <p:cTn id="145" dur="500"/>
                                        <p:tgtEl>
                                          <p:spTgt spid="47"/>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nodeType="clickEffect">
                                  <p:stCondLst>
                                    <p:cond delay="0"/>
                                  </p:stCondLst>
                                  <p:childTnLst>
                                    <p:set>
                                      <p:cBhvr>
                                        <p:cTn id="149" dur="1" fill="hold">
                                          <p:stCondLst>
                                            <p:cond delay="0"/>
                                          </p:stCondLst>
                                        </p:cTn>
                                        <p:tgtEl>
                                          <p:spTgt spid="29"/>
                                        </p:tgtEl>
                                        <p:attrNameLst>
                                          <p:attrName>style.visibility</p:attrName>
                                        </p:attrNameLst>
                                      </p:cBhvr>
                                      <p:to>
                                        <p:strVal val="visible"/>
                                      </p:to>
                                    </p:set>
                                    <p:animEffect transition="in" filter="fade">
                                      <p:cBhvr>
                                        <p:cTn id="150" dur="500"/>
                                        <p:tgtEl>
                                          <p:spTgt spid="29"/>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17"/>
                                        </p:tgtEl>
                                        <p:attrNameLst>
                                          <p:attrName>style.visibility</p:attrName>
                                        </p:attrNameLst>
                                      </p:cBhvr>
                                      <p:to>
                                        <p:strVal val="visible"/>
                                      </p:to>
                                    </p:set>
                                    <p:animEffect transition="in" filter="fade">
                                      <p:cBhvr>
                                        <p:cTn id="153" dur="500"/>
                                        <p:tgtEl>
                                          <p:spTgt spid="17"/>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48"/>
                                        </p:tgtEl>
                                        <p:attrNameLst>
                                          <p:attrName>style.visibility</p:attrName>
                                        </p:attrNameLst>
                                      </p:cBhvr>
                                      <p:to>
                                        <p:strVal val="visible"/>
                                      </p:to>
                                    </p:set>
                                    <p:animEffect transition="in" filter="fade">
                                      <p:cBhvr>
                                        <p:cTn id="156" dur="500"/>
                                        <p:tgtEl>
                                          <p:spTgt spid="48"/>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34"/>
                                        </p:tgtEl>
                                        <p:attrNameLst>
                                          <p:attrName>style.visibility</p:attrName>
                                        </p:attrNameLst>
                                      </p:cBhvr>
                                      <p:to>
                                        <p:strVal val="visible"/>
                                      </p:to>
                                    </p:set>
                                    <p:animEffect transition="in" filter="fade">
                                      <p:cBhvr>
                                        <p:cTn id="159" dur="500"/>
                                        <p:tgtEl>
                                          <p:spTgt spid="34"/>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42"/>
                                        </p:tgtEl>
                                        <p:attrNameLst>
                                          <p:attrName>style.visibility</p:attrName>
                                        </p:attrNameLst>
                                      </p:cBhvr>
                                      <p:to>
                                        <p:strVal val="visible"/>
                                      </p:to>
                                    </p:set>
                                    <p:animEffect transition="in" filter="fade">
                                      <p:cBhvr>
                                        <p:cTn id="162" dur="500"/>
                                        <p:tgtEl>
                                          <p:spTgt spid="42"/>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39"/>
                                        </p:tgtEl>
                                        <p:attrNameLst>
                                          <p:attrName>style.visibility</p:attrName>
                                        </p:attrNameLst>
                                      </p:cBhvr>
                                      <p:to>
                                        <p:strVal val="visible"/>
                                      </p:to>
                                    </p:set>
                                    <p:animEffect transition="in" filter="fade">
                                      <p:cBhvr>
                                        <p:cTn id="167" dur="500"/>
                                        <p:tgtEl>
                                          <p:spTgt spid="39"/>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grpId="0" nodeType="clickEffect">
                                  <p:stCondLst>
                                    <p:cond delay="0"/>
                                  </p:stCondLst>
                                  <p:childTnLst>
                                    <p:set>
                                      <p:cBhvr>
                                        <p:cTn id="171" dur="1" fill="hold">
                                          <p:stCondLst>
                                            <p:cond delay="0"/>
                                          </p:stCondLst>
                                        </p:cTn>
                                        <p:tgtEl>
                                          <p:spTgt spid="49"/>
                                        </p:tgtEl>
                                        <p:attrNameLst>
                                          <p:attrName>style.visibility</p:attrName>
                                        </p:attrNameLst>
                                      </p:cBhvr>
                                      <p:to>
                                        <p:strVal val="visible"/>
                                      </p:to>
                                    </p:set>
                                    <p:animEffect transition="in" filter="fade">
                                      <p:cBhvr>
                                        <p:cTn id="172" dur="500"/>
                                        <p:tgtEl>
                                          <p:spTgt spid="49"/>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50"/>
                                        </p:tgtEl>
                                        <p:attrNameLst>
                                          <p:attrName>style.visibility</p:attrName>
                                        </p:attrNameLst>
                                      </p:cBhvr>
                                      <p:to>
                                        <p:strVal val="visible"/>
                                      </p:to>
                                    </p:set>
                                    <p:animEffect transition="in" filter="fade">
                                      <p:cBhvr>
                                        <p:cTn id="175"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30" grpId="0" animBg="1"/>
      <p:bldP spid="31" grpId="0" animBg="1"/>
      <p:bldP spid="32" grpId="0" animBg="1"/>
      <p:bldP spid="33" grpId="0" animBg="1"/>
      <p:bldP spid="34" grpId="0" animBg="1"/>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animBg="1"/>
      <p:bldP spid="5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 Search Techniques for AO*</a:t>
            </a:r>
          </a:p>
        </p:txBody>
      </p:sp>
      <p:sp>
        <p:nvSpPr>
          <p:cNvPr id="3" name="Content Placeholder 2"/>
          <p:cNvSpPr>
            <a:spLocks noGrp="1"/>
          </p:cNvSpPr>
          <p:nvPr>
            <p:ph idx="1"/>
          </p:nvPr>
        </p:nvSpPr>
        <p:spPr/>
        <p:txBody>
          <a:bodyPr/>
          <a:lstStyle/>
          <a:p>
            <a:r>
              <a:rPr lang="en-US" dirty="0"/>
              <a:t>Traverse the graph starting at the initial node and following the current best path, and accumulate the set of nodes that are on the path and have not yet been expanded. </a:t>
            </a:r>
          </a:p>
          <a:p>
            <a:r>
              <a:rPr lang="en-US" dirty="0" smtClean="0"/>
              <a:t>Pick </a:t>
            </a:r>
            <a:r>
              <a:rPr lang="en-US" dirty="0"/>
              <a:t>one of these unexpanded nodes and expand it. Add its successors to the graph and computer f'(cost of the remaining distance) for each of them. </a:t>
            </a:r>
          </a:p>
          <a:p>
            <a:r>
              <a:rPr lang="en-US" dirty="0" smtClean="0"/>
              <a:t>Change </a:t>
            </a:r>
            <a:r>
              <a:rPr lang="en-US" dirty="0"/>
              <a:t>the f' estimate of the newly expanded node to reflect the new information produced by its successors. </a:t>
            </a:r>
            <a:r>
              <a:rPr lang="en-US" dirty="0">
                <a:solidFill>
                  <a:srgbClr val="CC3399"/>
                </a:solidFill>
              </a:rPr>
              <a:t>Propagate this change backward through the graph</a:t>
            </a:r>
            <a:r>
              <a:rPr lang="en-US" dirty="0"/>
              <a:t>. Decide which is the current best path. </a:t>
            </a:r>
          </a:p>
          <a:p>
            <a:r>
              <a:rPr lang="en-US" dirty="0" smtClean="0"/>
              <a:t>The </a:t>
            </a:r>
            <a:r>
              <a:rPr lang="en-US" dirty="0"/>
              <a:t>propagation of revised cost estimation backward is in the tree is not necessary in A* algorithm. This is because in AO* algorithm expanded nodes are re-examined so that the current best path can be selected. </a:t>
            </a:r>
          </a:p>
          <a:p>
            <a:endParaRPr lang="en-US" dirty="0"/>
          </a:p>
        </p:txBody>
      </p:sp>
    </p:spTree>
    <p:extLst>
      <p:ext uri="{BB962C8B-B14F-4D97-AF65-F5344CB8AC3E}">
        <p14:creationId xmlns:p14="http://schemas.microsoft.com/office/powerpoint/2010/main" val="2894776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Constraint Satisfaction</a:t>
            </a:r>
          </a:p>
        </p:txBody>
      </p:sp>
      <p:sp>
        <p:nvSpPr>
          <p:cNvPr id="3" name="Content Placeholder 2"/>
          <p:cNvSpPr>
            <a:spLocks noGrp="1"/>
          </p:cNvSpPr>
          <p:nvPr>
            <p:ph idx="1"/>
          </p:nvPr>
        </p:nvSpPr>
        <p:spPr/>
        <p:txBody>
          <a:bodyPr/>
          <a:lstStyle/>
          <a:p>
            <a:r>
              <a:rPr lang="en-US" dirty="0"/>
              <a:t>Many AI problems can be viewed as problems of </a:t>
            </a:r>
            <a:r>
              <a:rPr lang="en-US" dirty="0">
                <a:solidFill>
                  <a:srgbClr val="CC3399"/>
                </a:solidFill>
              </a:rPr>
              <a:t>constraint satisfaction</a:t>
            </a:r>
            <a:r>
              <a:rPr lang="en-US" dirty="0"/>
              <a:t>.</a:t>
            </a:r>
          </a:p>
          <a:p>
            <a:r>
              <a:rPr lang="en-US" dirty="0"/>
              <a:t>For example, </a:t>
            </a:r>
            <a:r>
              <a:rPr lang="en-US" dirty="0">
                <a:solidFill>
                  <a:srgbClr val="CC3399"/>
                </a:solidFill>
              </a:rPr>
              <a:t>Crypt-arithmetic puzzle</a:t>
            </a:r>
            <a:r>
              <a:rPr lang="en-US" dirty="0"/>
              <a:t>:</a:t>
            </a:r>
          </a:p>
          <a:p>
            <a:endParaRPr lang="en-US" dirty="0"/>
          </a:p>
          <a:p>
            <a:endParaRPr lang="en-US" dirty="0"/>
          </a:p>
          <a:p>
            <a:r>
              <a:rPr lang="en-US" dirty="0" smtClean="0"/>
              <a:t>As </a:t>
            </a:r>
            <a:r>
              <a:rPr lang="en-US" dirty="0"/>
              <a:t>compared with a straightforward search procedure, viewing a problem as one of the constraint satisfaction can substantially reduce the amount of search</a:t>
            </a:r>
            <a:r>
              <a:rPr lang="en-US" dirty="0" smtClean="0"/>
              <a:t>.</a:t>
            </a:r>
          </a:p>
          <a:p>
            <a:r>
              <a:rPr lang="en-US" dirty="0"/>
              <a:t>Two-step process:</a:t>
            </a:r>
          </a:p>
          <a:p>
            <a:pPr marL="1001712" lvl="1" indent="-457200">
              <a:buFont typeface="+mj-lt"/>
              <a:buAutoNum type="arabicPeriod"/>
            </a:pPr>
            <a:r>
              <a:rPr lang="en-US" dirty="0"/>
              <a:t>Constraints are discovered and propagated as far as possible.</a:t>
            </a:r>
          </a:p>
          <a:p>
            <a:pPr marL="1001712" lvl="1" indent="-457200">
              <a:buFont typeface="+mj-lt"/>
              <a:buAutoNum type="arabicPeriod"/>
            </a:pPr>
            <a:r>
              <a:rPr lang="en-US" dirty="0"/>
              <a:t>If there is still not a solution, then search begins, adding new constraints.</a:t>
            </a:r>
          </a:p>
          <a:p>
            <a:r>
              <a:rPr lang="en-US" dirty="0" smtClean="0"/>
              <a:t>Initial </a:t>
            </a:r>
            <a:r>
              <a:rPr lang="en-US" dirty="0"/>
              <a:t>state contains the original constraints given in the problem.</a:t>
            </a:r>
          </a:p>
          <a:p>
            <a:r>
              <a:rPr lang="en-US" dirty="0"/>
              <a:t>A goal state is any state that has been </a:t>
            </a:r>
            <a:r>
              <a:rPr lang="en-US" dirty="0">
                <a:solidFill>
                  <a:srgbClr val="CC3399"/>
                </a:solidFill>
              </a:rPr>
              <a:t>constrained “enough”</a:t>
            </a:r>
            <a:r>
              <a:rPr lang="en-US" dirty="0"/>
              <a:t>. i.e. The goal is to discover some problem state that satisfies the given set of constraints. </a:t>
            </a:r>
          </a:p>
          <a:p>
            <a:endParaRPr lang="en-US" dirty="0"/>
          </a:p>
          <a:p>
            <a:endParaRPr lang="en-US" dirty="0"/>
          </a:p>
          <a:p>
            <a:endParaRPr lang="en-US" dirty="0"/>
          </a:p>
        </p:txBody>
      </p:sp>
      <p:pic>
        <p:nvPicPr>
          <p:cNvPr id="1026" name="Picture 2" descr="Cryptarithm Workshee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399" y="1387474"/>
            <a:ext cx="1931308" cy="1321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161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026"/>
                                        </p:tgtEl>
                                        <p:attrNameLst>
                                          <p:attrName>style.visibility</p:attrName>
                                        </p:attrNameLst>
                                      </p:cBhvr>
                                      <p:to>
                                        <p:strVal val="visible"/>
                                      </p:to>
                                    </p:set>
                                    <p:animEffect transition="in" filter="wipe(up)">
                                      <p:cBhvr>
                                        <p:cTn id="16" dur="1000"/>
                                        <p:tgtEl>
                                          <p:spTgt spid="10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D5CD07E8-CBAA-45BA-85CF-1233D4AA86C9}"/>
              </a:ext>
            </a:extLst>
          </p:cNvPr>
          <p:cNvSpPr txBox="1">
            <a:spLocks/>
          </p:cNvSpPr>
          <p:nvPr/>
        </p:nvSpPr>
        <p:spPr>
          <a:xfrm rot="16200000">
            <a:off x="-2972768" y="2971800"/>
            <a:ext cx="6858000" cy="914400"/>
          </a:xfrm>
          <a:prstGeom prst="rect">
            <a:avLst/>
          </a:prstGeom>
          <a:solidFill>
            <a:srgbClr val="DFDFDF">
              <a:alpha val="49804"/>
            </a:srgbClr>
          </a:solidFill>
          <a:ln>
            <a:noFill/>
          </a:ln>
        </p:spPr>
        <p:txBody>
          <a:bodyPr vert="horz" lIns="216000" tIns="108000" rIns="216000" bIns="108000" rtlCol="0" anchor="ctr">
            <a:normAutofit/>
          </a:bodyPr>
          <a:lstStyle>
            <a:lvl1pPr algn="r" defTabSz="914400" rtl="0" eaLnBrk="1" latinLnBrk="0" hangingPunct="1">
              <a:lnSpc>
                <a:spcPct val="90000"/>
              </a:lnSpc>
              <a:spcBef>
                <a:spcPct val="0"/>
              </a:spcBef>
              <a:buNone/>
              <a:defRPr lang="en-US" sz="3400" b="1" kern="1200" dirty="0">
                <a:solidFill>
                  <a:schemeClr val="tx1">
                    <a:lumMod val="90000"/>
                    <a:lumOff val="10000"/>
                  </a:schemeClr>
                </a:solidFill>
                <a:effectLst/>
                <a:latin typeface="+mj-lt"/>
                <a:ea typeface="+mj-ea"/>
                <a:cs typeface="+mj-cs"/>
              </a:defRPr>
            </a:lvl1pPr>
          </a:lstStyle>
          <a:p>
            <a:pPr algn="ctr"/>
            <a:r>
              <a:rPr lang="en-US" dirty="0" smtClean="0"/>
              <a:t>Crypt-arithmetic Puzzle</a:t>
            </a:r>
            <a:endParaRPr lang="en-US" dirty="0"/>
          </a:p>
        </p:txBody>
      </p:sp>
      <p:sp>
        <p:nvSpPr>
          <p:cNvPr id="71" name="Text Box 24"/>
          <p:cNvSpPr txBox="1">
            <a:spLocks noChangeArrowheads="1"/>
          </p:cNvSpPr>
          <p:nvPr/>
        </p:nvSpPr>
        <p:spPr bwMode="auto">
          <a:xfrm>
            <a:off x="1074928" y="182182"/>
            <a:ext cx="4023902" cy="1615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GB" sz="1800" dirty="0">
                <a:solidFill>
                  <a:srgbClr val="CC3399"/>
                </a:solidFill>
                <a:latin typeface="+mn-lt"/>
              </a:rPr>
              <a:t>Initial state:</a:t>
            </a:r>
          </a:p>
          <a:p>
            <a:pPr eaLnBrk="1" hangingPunct="1">
              <a:spcBef>
                <a:spcPct val="50000"/>
              </a:spcBef>
              <a:buFontTx/>
              <a:buChar char="•"/>
            </a:pPr>
            <a:r>
              <a:rPr lang="en-GB" sz="1800" dirty="0">
                <a:latin typeface="+mn-lt"/>
              </a:rPr>
              <a:t> </a:t>
            </a:r>
            <a:r>
              <a:rPr lang="en-GB" sz="1800" dirty="0" smtClean="0">
                <a:latin typeface="+mn-lt"/>
              </a:rPr>
              <a:t>Assign values between 0 to 9.</a:t>
            </a:r>
          </a:p>
          <a:p>
            <a:pPr eaLnBrk="1" hangingPunct="1">
              <a:spcBef>
                <a:spcPct val="50000"/>
              </a:spcBef>
              <a:buFontTx/>
              <a:buChar char="•"/>
            </a:pPr>
            <a:r>
              <a:rPr lang="en-GB" sz="1800" dirty="0" smtClean="0">
                <a:latin typeface="+mn-lt"/>
              </a:rPr>
              <a:t> No </a:t>
            </a:r>
            <a:r>
              <a:rPr lang="en-GB" sz="1800" dirty="0">
                <a:latin typeface="+mn-lt"/>
              </a:rPr>
              <a:t>two letters have </a:t>
            </a:r>
            <a:r>
              <a:rPr lang="en-GB" sz="1800" dirty="0" smtClean="0">
                <a:latin typeface="+mn-lt"/>
              </a:rPr>
              <a:t>the </a:t>
            </a:r>
            <a:r>
              <a:rPr lang="en-GB" sz="1800" dirty="0">
                <a:latin typeface="+mn-lt"/>
              </a:rPr>
              <a:t>same value.</a:t>
            </a:r>
          </a:p>
          <a:p>
            <a:pPr eaLnBrk="1" hangingPunct="1">
              <a:spcBef>
                <a:spcPct val="50000"/>
              </a:spcBef>
              <a:buFontTx/>
              <a:buChar char="•"/>
            </a:pPr>
            <a:r>
              <a:rPr lang="en-GB" sz="1800" dirty="0">
                <a:latin typeface="+mn-lt"/>
              </a:rPr>
              <a:t> The sum of the digits </a:t>
            </a:r>
            <a:r>
              <a:rPr lang="en-GB" sz="1800" dirty="0" smtClean="0">
                <a:latin typeface="+mn-lt"/>
              </a:rPr>
              <a:t>must </a:t>
            </a:r>
            <a:r>
              <a:rPr lang="en-GB" sz="1800" dirty="0">
                <a:latin typeface="+mn-lt"/>
              </a:rPr>
              <a:t>be as shown.</a:t>
            </a:r>
          </a:p>
        </p:txBody>
      </p:sp>
      <p:pic>
        <p:nvPicPr>
          <p:cNvPr id="76" name="Picture 2" descr="Cryptarithm Workshee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4943" y="182182"/>
            <a:ext cx="3135086" cy="214568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792484" y="2601685"/>
            <a:ext cx="640080" cy="640080"/>
          </a:xfrm>
          <a:prstGeom prst="rect">
            <a:avLst/>
          </a:prstGeom>
          <a:noFill/>
          <a:ln w="19050">
            <a:solidFill>
              <a:srgbClr val="CC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3720358" y="2601685"/>
            <a:ext cx="640080" cy="640080"/>
          </a:xfrm>
          <a:prstGeom prst="rect">
            <a:avLst/>
          </a:prstGeom>
          <a:noFill/>
          <a:ln w="19050">
            <a:solidFill>
              <a:srgbClr val="CC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4648232" y="2601685"/>
            <a:ext cx="640080" cy="640080"/>
          </a:xfrm>
          <a:prstGeom prst="rect">
            <a:avLst/>
          </a:prstGeom>
          <a:noFill/>
          <a:ln w="19050">
            <a:solidFill>
              <a:srgbClr val="CC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5576107" y="2601685"/>
            <a:ext cx="640080" cy="640080"/>
          </a:xfrm>
          <a:prstGeom prst="rect">
            <a:avLst/>
          </a:prstGeom>
          <a:noFill/>
          <a:ln w="19050">
            <a:solidFill>
              <a:srgbClr val="CC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792484" y="3520439"/>
            <a:ext cx="640080" cy="640080"/>
          </a:xfrm>
          <a:prstGeom prst="rect">
            <a:avLst/>
          </a:prstGeom>
          <a:noFill/>
          <a:ln w="19050">
            <a:solidFill>
              <a:srgbClr val="CC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3720358" y="3525882"/>
            <a:ext cx="640080" cy="640080"/>
          </a:xfrm>
          <a:prstGeom prst="rect">
            <a:avLst/>
          </a:prstGeom>
          <a:noFill/>
          <a:ln w="19050">
            <a:solidFill>
              <a:srgbClr val="CC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4650840" y="3510642"/>
            <a:ext cx="640080" cy="640080"/>
          </a:xfrm>
          <a:prstGeom prst="rect">
            <a:avLst/>
          </a:prstGeom>
          <a:noFill/>
          <a:ln w="19050">
            <a:solidFill>
              <a:srgbClr val="CC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576107" y="3510642"/>
            <a:ext cx="640080" cy="640080"/>
          </a:xfrm>
          <a:prstGeom prst="rect">
            <a:avLst/>
          </a:prstGeom>
          <a:noFill/>
          <a:ln w="19050">
            <a:solidFill>
              <a:srgbClr val="CC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1920294" y="4550228"/>
            <a:ext cx="640080" cy="640080"/>
          </a:xfrm>
          <a:prstGeom prst="rect">
            <a:avLst/>
          </a:prstGeom>
          <a:noFill/>
          <a:ln w="19050">
            <a:solidFill>
              <a:srgbClr val="CC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792484" y="4550228"/>
            <a:ext cx="640080" cy="640080"/>
          </a:xfrm>
          <a:prstGeom prst="rect">
            <a:avLst/>
          </a:prstGeom>
          <a:noFill/>
          <a:ln w="19050">
            <a:solidFill>
              <a:srgbClr val="CC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3720358" y="4550228"/>
            <a:ext cx="640080" cy="640080"/>
          </a:xfrm>
          <a:prstGeom prst="rect">
            <a:avLst/>
          </a:prstGeom>
          <a:noFill/>
          <a:ln w="19050">
            <a:solidFill>
              <a:srgbClr val="CC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4664876" y="4561114"/>
            <a:ext cx="640080" cy="640080"/>
          </a:xfrm>
          <a:prstGeom prst="rect">
            <a:avLst/>
          </a:prstGeom>
          <a:noFill/>
          <a:ln w="19050">
            <a:solidFill>
              <a:srgbClr val="CC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5565221" y="4561114"/>
            <a:ext cx="640080" cy="640080"/>
          </a:xfrm>
          <a:prstGeom prst="rect">
            <a:avLst/>
          </a:prstGeom>
          <a:noFill/>
          <a:ln w="19050">
            <a:solidFill>
              <a:srgbClr val="CC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V="1">
            <a:off x="1589314" y="4362995"/>
            <a:ext cx="4963886"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055278" y="4608658"/>
            <a:ext cx="457200" cy="523220"/>
          </a:xfrm>
          <a:prstGeom prst="rect">
            <a:avLst/>
          </a:prstGeom>
          <a:noFill/>
        </p:spPr>
        <p:txBody>
          <a:bodyPr wrap="square" rtlCol="0">
            <a:spAutoFit/>
          </a:bodyPr>
          <a:lstStyle/>
          <a:p>
            <a:pPr algn="ctr"/>
            <a:r>
              <a:rPr lang="en-US" sz="2800" dirty="0" smtClean="0">
                <a:solidFill>
                  <a:srgbClr val="0070C0"/>
                </a:solidFill>
              </a:rPr>
              <a:t>1</a:t>
            </a:r>
            <a:endParaRPr lang="en-US" sz="2800" dirty="0">
              <a:solidFill>
                <a:srgbClr val="0070C0"/>
              </a:solidFill>
            </a:endParaRPr>
          </a:p>
        </p:txBody>
      </p:sp>
      <p:sp>
        <p:nvSpPr>
          <p:cNvPr id="90" name="TextBox 89"/>
          <p:cNvSpPr txBox="1"/>
          <p:nvPr/>
        </p:nvSpPr>
        <p:spPr>
          <a:xfrm>
            <a:off x="2884966" y="3578869"/>
            <a:ext cx="457200" cy="523220"/>
          </a:xfrm>
          <a:prstGeom prst="rect">
            <a:avLst/>
          </a:prstGeom>
          <a:noFill/>
        </p:spPr>
        <p:txBody>
          <a:bodyPr wrap="square" rtlCol="0">
            <a:spAutoFit/>
          </a:bodyPr>
          <a:lstStyle/>
          <a:p>
            <a:pPr algn="ctr"/>
            <a:r>
              <a:rPr lang="en-US" sz="2800" dirty="0" smtClean="0">
                <a:solidFill>
                  <a:srgbClr val="0070C0"/>
                </a:solidFill>
              </a:rPr>
              <a:t>1</a:t>
            </a:r>
            <a:endParaRPr lang="en-US" sz="2800" dirty="0">
              <a:solidFill>
                <a:srgbClr val="0070C0"/>
              </a:solidFill>
            </a:endParaRPr>
          </a:p>
        </p:txBody>
      </p:sp>
      <p:sp>
        <p:nvSpPr>
          <p:cNvPr id="91" name="TextBox 90"/>
          <p:cNvSpPr txBox="1"/>
          <p:nvPr/>
        </p:nvSpPr>
        <p:spPr>
          <a:xfrm>
            <a:off x="2883924" y="2650255"/>
            <a:ext cx="457200" cy="523220"/>
          </a:xfrm>
          <a:prstGeom prst="rect">
            <a:avLst/>
          </a:prstGeom>
          <a:noFill/>
        </p:spPr>
        <p:txBody>
          <a:bodyPr wrap="square" rtlCol="0">
            <a:spAutoFit/>
          </a:bodyPr>
          <a:lstStyle/>
          <a:p>
            <a:pPr algn="ctr"/>
            <a:r>
              <a:rPr lang="en-US" sz="2800" dirty="0" smtClean="0">
                <a:solidFill>
                  <a:srgbClr val="0070C0"/>
                </a:solidFill>
              </a:rPr>
              <a:t>9</a:t>
            </a:r>
            <a:endParaRPr lang="en-US" sz="2800" dirty="0">
              <a:solidFill>
                <a:srgbClr val="0070C0"/>
              </a:solidFill>
            </a:endParaRPr>
          </a:p>
        </p:txBody>
      </p:sp>
      <p:sp>
        <p:nvSpPr>
          <p:cNvPr id="92" name="TextBox 91"/>
          <p:cNvSpPr txBox="1"/>
          <p:nvPr/>
        </p:nvSpPr>
        <p:spPr>
          <a:xfrm>
            <a:off x="2894167" y="4619544"/>
            <a:ext cx="457200" cy="523220"/>
          </a:xfrm>
          <a:prstGeom prst="rect">
            <a:avLst/>
          </a:prstGeom>
          <a:noFill/>
        </p:spPr>
        <p:txBody>
          <a:bodyPr wrap="square" rtlCol="0">
            <a:spAutoFit/>
          </a:bodyPr>
          <a:lstStyle/>
          <a:p>
            <a:pPr algn="ctr"/>
            <a:r>
              <a:rPr lang="en-US" sz="2800" dirty="0" smtClean="0">
                <a:solidFill>
                  <a:srgbClr val="0070C0"/>
                </a:solidFill>
              </a:rPr>
              <a:t>0</a:t>
            </a:r>
            <a:endParaRPr lang="en-US" sz="2800" dirty="0">
              <a:solidFill>
                <a:srgbClr val="0070C0"/>
              </a:solidFill>
            </a:endParaRPr>
          </a:p>
        </p:txBody>
      </p:sp>
      <p:graphicFrame>
        <p:nvGraphicFramePr>
          <p:cNvPr id="9" name="Table 8"/>
          <p:cNvGraphicFramePr>
            <a:graphicFrameLocks noGrp="1"/>
          </p:cNvGraphicFramePr>
          <p:nvPr>
            <p:extLst>
              <p:ext uri="{D42A27DB-BD31-4B8C-83A1-F6EECF244321}">
                <p14:modId xmlns:p14="http://schemas.microsoft.com/office/powerpoint/2010/main" val="628813249"/>
              </p:ext>
            </p:extLst>
          </p:nvPr>
        </p:nvGraphicFramePr>
        <p:xfrm>
          <a:off x="8884226" y="2473034"/>
          <a:ext cx="1506683" cy="3571440"/>
        </p:xfrm>
        <a:graphic>
          <a:graphicData uri="http://schemas.openxmlformats.org/drawingml/2006/table">
            <a:tbl>
              <a:tblPr firstRow="1" bandRow="1">
                <a:tableStyleId>{5DA37D80-6434-44D0-A028-1B22A696006F}</a:tableStyleId>
              </a:tblPr>
              <a:tblGrid>
                <a:gridCol w="727365"/>
                <a:gridCol w="779318"/>
              </a:tblGrid>
              <a:tr h="446430">
                <a:tc>
                  <a:txBody>
                    <a:bodyPr/>
                    <a:lstStyle/>
                    <a:p>
                      <a:pPr algn="ctr"/>
                      <a:r>
                        <a:rPr lang="en-US" b="1" dirty="0" smtClean="0">
                          <a:latin typeface="Bookman Old Style" panose="02050604050505020204" pitchFamily="18" charset="0"/>
                        </a:rPr>
                        <a:t>S</a:t>
                      </a:r>
                      <a:endParaRPr lang="en-US" b="1" dirty="0">
                        <a:latin typeface="Bookman Old Style" panose="02050604050505020204" pitchFamily="18" charset="0"/>
                      </a:endParaRPr>
                    </a:p>
                  </a:txBody>
                  <a:tcPr anchor="ctr"/>
                </a:tc>
                <a:tc>
                  <a:txBody>
                    <a:bodyPr/>
                    <a:lstStyle/>
                    <a:p>
                      <a:endParaRPr lang="en-US" dirty="0"/>
                    </a:p>
                  </a:txBody>
                  <a:tcPr/>
                </a:tc>
              </a:tr>
              <a:tr h="446430">
                <a:tc>
                  <a:txBody>
                    <a:bodyPr/>
                    <a:lstStyle/>
                    <a:p>
                      <a:pPr algn="ctr"/>
                      <a:r>
                        <a:rPr lang="en-US" b="1" dirty="0" smtClean="0">
                          <a:latin typeface="Bookman Old Style" panose="02050604050505020204" pitchFamily="18" charset="0"/>
                        </a:rPr>
                        <a:t>E</a:t>
                      </a:r>
                      <a:endParaRPr lang="en-US" b="1" dirty="0">
                        <a:latin typeface="Bookman Old Style" panose="02050604050505020204" pitchFamily="18" charset="0"/>
                      </a:endParaRPr>
                    </a:p>
                  </a:txBody>
                  <a:tcPr anchor="ctr"/>
                </a:tc>
                <a:tc>
                  <a:txBody>
                    <a:bodyPr/>
                    <a:lstStyle/>
                    <a:p>
                      <a:endParaRPr lang="en-US"/>
                    </a:p>
                  </a:txBody>
                  <a:tcPr/>
                </a:tc>
              </a:tr>
              <a:tr h="446430">
                <a:tc>
                  <a:txBody>
                    <a:bodyPr/>
                    <a:lstStyle/>
                    <a:p>
                      <a:pPr algn="ctr"/>
                      <a:r>
                        <a:rPr lang="en-US" b="1" dirty="0" smtClean="0">
                          <a:latin typeface="Bookman Old Style" panose="02050604050505020204" pitchFamily="18" charset="0"/>
                        </a:rPr>
                        <a:t>N</a:t>
                      </a:r>
                      <a:endParaRPr lang="en-US" b="1" dirty="0">
                        <a:latin typeface="Bookman Old Style" panose="02050604050505020204" pitchFamily="18" charset="0"/>
                      </a:endParaRPr>
                    </a:p>
                  </a:txBody>
                  <a:tcPr anchor="ctr"/>
                </a:tc>
                <a:tc>
                  <a:txBody>
                    <a:bodyPr/>
                    <a:lstStyle/>
                    <a:p>
                      <a:endParaRPr lang="en-US"/>
                    </a:p>
                  </a:txBody>
                  <a:tcPr/>
                </a:tc>
              </a:tr>
              <a:tr h="446430">
                <a:tc>
                  <a:txBody>
                    <a:bodyPr/>
                    <a:lstStyle/>
                    <a:p>
                      <a:pPr algn="ctr"/>
                      <a:r>
                        <a:rPr lang="en-US" b="1" dirty="0" smtClean="0">
                          <a:latin typeface="Bookman Old Style" panose="02050604050505020204" pitchFamily="18" charset="0"/>
                        </a:rPr>
                        <a:t>D</a:t>
                      </a:r>
                      <a:endParaRPr lang="en-US" b="1" dirty="0">
                        <a:latin typeface="Bookman Old Style" panose="02050604050505020204" pitchFamily="18" charset="0"/>
                      </a:endParaRPr>
                    </a:p>
                  </a:txBody>
                  <a:tcPr anchor="ctr"/>
                </a:tc>
                <a:tc>
                  <a:txBody>
                    <a:bodyPr/>
                    <a:lstStyle/>
                    <a:p>
                      <a:endParaRPr lang="en-US" dirty="0"/>
                    </a:p>
                  </a:txBody>
                  <a:tcPr/>
                </a:tc>
              </a:tr>
              <a:tr h="446430">
                <a:tc>
                  <a:txBody>
                    <a:bodyPr/>
                    <a:lstStyle/>
                    <a:p>
                      <a:pPr algn="ctr"/>
                      <a:r>
                        <a:rPr lang="en-US" b="1" dirty="0" smtClean="0">
                          <a:latin typeface="Bookman Old Style" panose="02050604050505020204" pitchFamily="18" charset="0"/>
                        </a:rPr>
                        <a:t>M</a:t>
                      </a:r>
                      <a:endParaRPr lang="en-US" b="1" dirty="0">
                        <a:latin typeface="Bookman Old Style" panose="02050604050505020204" pitchFamily="18" charset="0"/>
                      </a:endParaRPr>
                    </a:p>
                  </a:txBody>
                  <a:tcPr anchor="ctr"/>
                </a:tc>
                <a:tc>
                  <a:txBody>
                    <a:bodyPr/>
                    <a:lstStyle/>
                    <a:p>
                      <a:endParaRPr lang="en-US" dirty="0"/>
                    </a:p>
                  </a:txBody>
                  <a:tcPr/>
                </a:tc>
              </a:tr>
              <a:tr h="446430">
                <a:tc>
                  <a:txBody>
                    <a:bodyPr/>
                    <a:lstStyle/>
                    <a:p>
                      <a:pPr algn="ctr"/>
                      <a:r>
                        <a:rPr lang="en-US" b="1" dirty="0" smtClean="0">
                          <a:latin typeface="Bookman Old Style" panose="02050604050505020204" pitchFamily="18" charset="0"/>
                        </a:rPr>
                        <a:t>O</a:t>
                      </a:r>
                      <a:endParaRPr lang="en-US" b="1" dirty="0">
                        <a:latin typeface="Bookman Old Style" panose="02050604050505020204" pitchFamily="18" charset="0"/>
                      </a:endParaRPr>
                    </a:p>
                  </a:txBody>
                  <a:tcPr anchor="ctr"/>
                </a:tc>
                <a:tc>
                  <a:txBody>
                    <a:bodyPr/>
                    <a:lstStyle/>
                    <a:p>
                      <a:endParaRPr lang="en-US" dirty="0"/>
                    </a:p>
                  </a:txBody>
                  <a:tcPr/>
                </a:tc>
              </a:tr>
              <a:tr h="446430">
                <a:tc>
                  <a:txBody>
                    <a:bodyPr/>
                    <a:lstStyle/>
                    <a:p>
                      <a:pPr algn="ctr"/>
                      <a:r>
                        <a:rPr lang="en-US" b="1" dirty="0" smtClean="0">
                          <a:latin typeface="Bookman Old Style" panose="02050604050505020204" pitchFamily="18" charset="0"/>
                        </a:rPr>
                        <a:t>R</a:t>
                      </a:r>
                      <a:endParaRPr lang="en-US" b="1" dirty="0">
                        <a:latin typeface="Bookman Old Style" panose="02050604050505020204" pitchFamily="18" charset="0"/>
                      </a:endParaRPr>
                    </a:p>
                  </a:txBody>
                  <a:tcPr anchor="ctr"/>
                </a:tc>
                <a:tc>
                  <a:txBody>
                    <a:bodyPr/>
                    <a:lstStyle/>
                    <a:p>
                      <a:endParaRPr lang="en-US" dirty="0"/>
                    </a:p>
                  </a:txBody>
                  <a:tcPr/>
                </a:tc>
              </a:tr>
              <a:tr h="446430">
                <a:tc>
                  <a:txBody>
                    <a:bodyPr/>
                    <a:lstStyle/>
                    <a:p>
                      <a:pPr algn="ctr"/>
                      <a:r>
                        <a:rPr lang="en-US" b="1" dirty="0" smtClean="0">
                          <a:latin typeface="Bookman Old Style" panose="02050604050505020204" pitchFamily="18" charset="0"/>
                        </a:rPr>
                        <a:t>Y</a:t>
                      </a:r>
                      <a:endParaRPr lang="en-US" b="1" dirty="0">
                        <a:latin typeface="Bookman Old Style" panose="02050604050505020204" pitchFamily="18" charset="0"/>
                      </a:endParaRPr>
                    </a:p>
                  </a:txBody>
                  <a:tcPr anchor="ctr"/>
                </a:tc>
                <a:tc>
                  <a:txBody>
                    <a:bodyPr/>
                    <a:lstStyle/>
                    <a:p>
                      <a:endParaRPr lang="en-US" dirty="0"/>
                    </a:p>
                  </a:txBody>
                  <a:tcPr/>
                </a:tc>
              </a:tr>
            </a:tbl>
          </a:graphicData>
        </a:graphic>
      </p:graphicFrame>
      <p:sp>
        <p:nvSpPr>
          <p:cNvPr id="93" name="TextBox 92"/>
          <p:cNvSpPr txBox="1"/>
          <p:nvPr/>
        </p:nvSpPr>
        <p:spPr>
          <a:xfrm>
            <a:off x="9788236" y="4257445"/>
            <a:ext cx="389270" cy="400110"/>
          </a:xfrm>
          <a:prstGeom prst="rect">
            <a:avLst/>
          </a:prstGeom>
          <a:noFill/>
        </p:spPr>
        <p:txBody>
          <a:bodyPr wrap="square" rtlCol="0">
            <a:spAutoFit/>
          </a:bodyPr>
          <a:lstStyle/>
          <a:p>
            <a:pPr algn="ctr"/>
            <a:r>
              <a:rPr lang="en-US" sz="2000" b="1" dirty="0" smtClean="0">
                <a:solidFill>
                  <a:srgbClr val="CC3399"/>
                </a:solidFill>
              </a:rPr>
              <a:t>1</a:t>
            </a:r>
            <a:endParaRPr lang="en-US" sz="2000" b="1" dirty="0">
              <a:solidFill>
                <a:srgbClr val="CC3399"/>
              </a:solidFill>
            </a:endParaRPr>
          </a:p>
        </p:txBody>
      </p:sp>
      <p:sp>
        <p:nvSpPr>
          <p:cNvPr id="94" name="TextBox 93"/>
          <p:cNvSpPr txBox="1"/>
          <p:nvPr/>
        </p:nvSpPr>
        <p:spPr>
          <a:xfrm>
            <a:off x="3794436" y="2224749"/>
            <a:ext cx="457200" cy="400110"/>
          </a:xfrm>
          <a:prstGeom prst="rect">
            <a:avLst/>
          </a:prstGeom>
          <a:noFill/>
        </p:spPr>
        <p:txBody>
          <a:bodyPr wrap="square" rtlCol="0">
            <a:spAutoFit/>
          </a:bodyPr>
          <a:lstStyle/>
          <a:p>
            <a:pPr algn="ctr"/>
            <a:r>
              <a:rPr lang="en-US" sz="2000" dirty="0" smtClean="0">
                <a:solidFill>
                  <a:srgbClr val="F48CAF"/>
                </a:solidFill>
              </a:rPr>
              <a:t>1</a:t>
            </a:r>
            <a:endParaRPr lang="en-US" sz="2000" dirty="0">
              <a:solidFill>
                <a:srgbClr val="F48CAF"/>
              </a:solidFill>
            </a:endParaRPr>
          </a:p>
        </p:txBody>
      </p:sp>
      <p:sp>
        <p:nvSpPr>
          <p:cNvPr id="95" name="TextBox 94"/>
          <p:cNvSpPr txBox="1"/>
          <p:nvPr/>
        </p:nvSpPr>
        <p:spPr>
          <a:xfrm>
            <a:off x="9788236" y="2500869"/>
            <a:ext cx="389270" cy="400110"/>
          </a:xfrm>
          <a:prstGeom prst="rect">
            <a:avLst/>
          </a:prstGeom>
          <a:noFill/>
        </p:spPr>
        <p:txBody>
          <a:bodyPr wrap="square" rtlCol="0">
            <a:spAutoFit/>
          </a:bodyPr>
          <a:lstStyle/>
          <a:p>
            <a:pPr algn="ctr"/>
            <a:r>
              <a:rPr lang="en-US" sz="2000" b="1" dirty="0" smtClean="0">
                <a:solidFill>
                  <a:srgbClr val="CC3399"/>
                </a:solidFill>
              </a:rPr>
              <a:t>9</a:t>
            </a:r>
            <a:endParaRPr lang="en-US" sz="2000" b="1" dirty="0">
              <a:solidFill>
                <a:srgbClr val="CC3399"/>
              </a:solidFill>
            </a:endParaRPr>
          </a:p>
        </p:txBody>
      </p:sp>
      <p:sp>
        <p:nvSpPr>
          <p:cNvPr id="96" name="TextBox 95"/>
          <p:cNvSpPr txBox="1"/>
          <p:nvPr/>
        </p:nvSpPr>
        <p:spPr>
          <a:xfrm>
            <a:off x="3809999" y="3578869"/>
            <a:ext cx="457200" cy="523220"/>
          </a:xfrm>
          <a:prstGeom prst="rect">
            <a:avLst/>
          </a:prstGeom>
          <a:noFill/>
        </p:spPr>
        <p:txBody>
          <a:bodyPr wrap="square" rtlCol="0">
            <a:spAutoFit/>
          </a:bodyPr>
          <a:lstStyle/>
          <a:p>
            <a:pPr algn="ctr"/>
            <a:r>
              <a:rPr lang="en-US" sz="2800" dirty="0" smtClean="0">
                <a:solidFill>
                  <a:srgbClr val="0070C0"/>
                </a:solidFill>
              </a:rPr>
              <a:t>0</a:t>
            </a:r>
            <a:endParaRPr lang="en-US" sz="2800" dirty="0">
              <a:solidFill>
                <a:srgbClr val="0070C0"/>
              </a:solidFill>
            </a:endParaRPr>
          </a:p>
        </p:txBody>
      </p:sp>
      <p:sp>
        <p:nvSpPr>
          <p:cNvPr id="97" name="TextBox 96"/>
          <p:cNvSpPr txBox="1"/>
          <p:nvPr/>
        </p:nvSpPr>
        <p:spPr>
          <a:xfrm>
            <a:off x="9788236" y="4727223"/>
            <a:ext cx="389270" cy="400110"/>
          </a:xfrm>
          <a:prstGeom prst="rect">
            <a:avLst/>
          </a:prstGeom>
          <a:noFill/>
        </p:spPr>
        <p:txBody>
          <a:bodyPr wrap="square" rtlCol="0">
            <a:spAutoFit/>
          </a:bodyPr>
          <a:lstStyle/>
          <a:p>
            <a:pPr algn="ctr"/>
            <a:r>
              <a:rPr lang="en-US" sz="2000" b="1" dirty="0" smtClean="0">
                <a:solidFill>
                  <a:srgbClr val="CC3399"/>
                </a:solidFill>
              </a:rPr>
              <a:t>0</a:t>
            </a:r>
            <a:endParaRPr lang="en-US" sz="2000" b="1" dirty="0">
              <a:solidFill>
                <a:srgbClr val="CC3399"/>
              </a:solidFill>
            </a:endParaRPr>
          </a:p>
        </p:txBody>
      </p:sp>
      <p:sp>
        <p:nvSpPr>
          <p:cNvPr id="98" name="TextBox 97"/>
          <p:cNvSpPr txBox="1"/>
          <p:nvPr/>
        </p:nvSpPr>
        <p:spPr>
          <a:xfrm>
            <a:off x="3794436" y="2660115"/>
            <a:ext cx="457200" cy="523220"/>
          </a:xfrm>
          <a:prstGeom prst="rect">
            <a:avLst/>
          </a:prstGeom>
          <a:noFill/>
        </p:spPr>
        <p:txBody>
          <a:bodyPr wrap="square" rtlCol="0">
            <a:spAutoFit/>
          </a:bodyPr>
          <a:lstStyle/>
          <a:p>
            <a:pPr algn="ctr"/>
            <a:r>
              <a:rPr lang="en-US" sz="2800" dirty="0" smtClean="0">
                <a:solidFill>
                  <a:srgbClr val="0070C0"/>
                </a:solidFill>
              </a:rPr>
              <a:t>5</a:t>
            </a:r>
            <a:endParaRPr lang="en-US" sz="2800" dirty="0">
              <a:solidFill>
                <a:srgbClr val="0070C0"/>
              </a:solidFill>
            </a:endParaRPr>
          </a:p>
        </p:txBody>
      </p:sp>
      <p:sp>
        <p:nvSpPr>
          <p:cNvPr id="99" name="TextBox 98"/>
          <p:cNvSpPr txBox="1"/>
          <p:nvPr/>
        </p:nvSpPr>
        <p:spPr>
          <a:xfrm>
            <a:off x="3820120" y="4604113"/>
            <a:ext cx="457200" cy="523220"/>
          </a:xfrm>
          <a:prstGeom prst="rect">
            <a:avLst/>
          </a:prstGeom>
          <a:noFill/>
        </p:spPr>
        <p:txBody>
          <a:bodyPr wrap="square" rtlCol="0">
            <a:spAutoFit/>
          </a:bodyPr>
          <a:lstStyle/>
          <a:p>
            <a:pPr algn="ctr"/>
            <a:r>
              <a:rPr lang="en-US" sz="2800" dirty="0" smtClean="0">
                <a:solidFill>
                  <a:srgbClr val="0070C0"/>
                </a:solidFill>
              </a:rPr>
              <a:t>6</a:t>
            </a:r>
            <a:endParaRPr lang="en-US" sz="2800" dirty="0">
              <a:solidFill>
                <a:srgbClr val="0070C0"/>
              </a:solidFill>
            </a:endParaRPr>
          </a:p>
        </p:txBody>
      </p:sp>
      <p:sp>
        <p:nvSpPr>
          <p:cNvPr id="100" name="TextBox 99"/>
          <p:cNvSpPr txBox="1"/>
          <p:nvPr/>
        </p:nvSpPr>
        <p:spPr>
          <a:xfrm>
            <a:off x="9788236" y="2939736"/>
            <a:ext cx="389270" cy="400110"/>
          </a:xfrm>
          <a:prstGeom prst="rect">
            <a:avLst/>
          </a:prstGeom>
          <a:noFill/>
        </p:spPr>
        <p:txBody>
          <a:bodyPr wrap="square" rtlCol="0">
            <a:spAutoFit/>
          </a:bodyPr>
          <a:lstStyle/>
          <a:p>
            <a:pPr algn="ctr"/>
            <a:r>
              <a:rPr lang="en-US" sz="2000" b="1" dirty="0" smtClean="0">
                <a:solidFill>
                  <a:srgbClr val="CC3399"/>
                </a:solidFill>
              </a:rPr>
              <a:t>5</a:t>
            </a:r>
            <a:endParaRPr lang="en-US" sz="2000" b="1" dirty="0">
              <a:solidFill>
                <a:srgbClr val="CC3399"/>
              </a:solidFill>
            </a:endParaRPr>
          </a:p>
        </p:txBody>
      </p:sp>
      <p:sp>
        <p:nvSpPr>
          <p:cNvPr id="101" name="TextBox 100"/>
          <p:cNvSpPr txBox="1"/>
          <p:nvPr/>
        </p:nvSpPr>
        <p:spPr>
          <a:xfrm>
            <a:off x="9788236" y="3414540"/>
            <a:ext cx="389270" cy="400110"/>
          </a:xfrm>
          <a:prstGeom prst="rect">
            <a:avLst/>
          </a:prstGeom>
          <a:noFill/>
        </p:spPr>
        <p:txBody>
          <a:bodyPr wrap="square" rtlCol="0">
            <a:spAutoFit/>
          </a:bodyPr>
          <a:lstStyle/>
          <a:p>
            <a:pPr algn="ctr"/>
            <a:r>
              <a:rPr lang="en-US" sz="2000" b="1" dirty="0" smtClean="0">
                <a:solidFill>
                  <a:srgbClr val="CC3399"/>
                </a:solidFill>
              </a:rPr>
              <a:t>6</a:t>
            </a:r>
            <a:endParaRPr lang="en-US" sz="2000" b="1" dirty="0">
              <a:solidFill>
                <a:srgbClr val="CC3399"/>
              </a:solidFill>
            </a:endParaRPr>
          </a:p>
        </p:txBody>
      </p:sp>
      <p:sp>
        <p:nvSpPr>
          <p:cNvPr id="102" name="TextBox 101"/>
          <p:cNvSpPr txBox="1"/>
          <p:nvPr/>
        </p:nvSpPr>
        <p:spPr>
          <a:xfrm>
            <a:off x="4766831" y="4619544"/>
            <a:ext cx="457200" cy="523220"/>
          </a:xfrm>
          <a:prstGeom prst="rect">
            <a:avLst/>
          </a:prstGeom>
          <a:noFill/>
        </p:spPr>
        <p:txBody>
          <a:bodyPr wrap="square" rtlCol="0">
            <a:spAutoFit/>
          </a:bodyPr>
          <a:lstStyle/>
          <a:p>
            <a:pPr algn="ctr"/>
            <a:r>
              <a:rPr lang="en-US" sz="2800" dirty="0" smtClean="0">
                <a:solidFill>
                  <a:srgbClr val="0070C0"/>
                </a:solidFill>
              </a:rPr>
              <a:t>5</a:t>
            </a:r>
            <a:endParaRPr lang="en-US" sz="2800" dirty="0">
              <a:solidFill>
                <a:srgbClr val="0070C0"/>
              </a:solidFill>
            </a:endParaRPr>
          </a:p>
        </p:txBody>
      </p:sp>
      <p:sp>
        <p:nvSpPr>
          <p:cNvPr id="103" name="TextBox 102"/>
          <p:cNvSpPr txBox="1"/>
          <p:nvPr/>
        </p:nvSpPr>
        <p:spPr>
          <a:xfrm>
            <a:off x="5656661" y="3553040"/>
            <a:ext cx="457200" cy="523220"/>
          </a:xfrm>
          <a:prstGeom prst="rect">
            <a:avLst/>
          </a:prstGeom>
          <a:noFill/>
        </p:spPr>
        <p:txBody>
          <a:bodyPr wrap="square" rtlCol="0">
            <a:spAutoFit/>
          </a:bodyPr>
          <a:lstStyle/>
          <a:p>
            <a:pPr algn="ctr"/>
            <a:r>
              <a:rPr lang="en-US" sz="2800" dirty="0" smtClean="0">
                <a:solidFill>
                  <a:srgbClr val="0070C0"/>
                </a:solidFill>
              </a:rPr>
              <a:t>5</a:t>
            </a:r>
            <a:endParaRPr lang="en-US" sz="2800" dirty="0">
              <a:solidFill>
                <a:srgbClr val="0070C0"/>
              </a:solidFill>
            </a:endParaRPr>
          </a:p>
        </p:txBody>
      </p:sp>
      <p:sp>
        <p:nvSpPr>
          <p:cNvPr id="104" name="TextBox 103"/>
          <p:cNvSpPr txBox="1"/>
          <p:nvPr/>
        </p:nvSpPr>
        <p:spPr>
          <a:xfrm>
            <a:off x="4739672" y="2660204"/>
            <a:ext cx="457200" cy="523220"/>
          </a:xfrm>
          <a:prstGeom prst="rect">
            <a:avLst/>
          </a:prstGeom>
          <a:noFill/>
        </p:spPr>
        <p:txBody>
          <a:bodyPr wrap="square" rtlCol="0">
            <a:spAutoFit/>
          </a:bodyPr>
          <a:lstStyle/>
          <a:p>
            <a:pPr algn="ctr"/>
            <a:r>
              <a:rPr lang="en-US" sz="2800" dirty="0" smtClean="0">
                <a:solidFill>
                  <a:srgbClr val="0070C0"/>
                </a:solidFill>
              </a:rPr>
              <a:t>6</a:t>
            </a:r>
            <a:endParaRPr lang="en-US" sz="2800" dirty="0">
              <a:solidFill>
                <a:srgbClr val="0070C0"/>
              </a:solidFill>
            </a:endParaRPr>
          </a:p>
        </p:txBody>
      </p:sp>
      <p:sp>
        <p:nvSpPr>
          <p:cNvPr id="105" name="TextBox 104"/>
          <p:cNvSpPr txBox="1"/>
          <p:nvPr/>
        </p:nvSpPr>
        <p:spPr>
          <a:xfrm>
            <a:off x="4732983" y="3559921"/>
            <a:ext cx="457200" cy="523220"/>
          </a:xfrm>
          <a:prstGeom prst="rect">
            <a:avLst/>
          </a:prstGeom>
          <a:noFill/>
        </p:spPr>
        <p:txBody>
          <a:bodyPr wrap="square" rtlCol="0">
            <a:spAutoFit/>
          </a:bodyPr>
          <a:lstStyle/>
          <a:p>
            <a:pPr algn="ctr"/>
            <a:r>
              <a:rPr lang="en-US" sz="2800" dirty="0" smtClean="0">
                <a:solidFill>
                  <a:srgbClr val="0070C0"/>
                </a:solidFill>
              </a:rPr>
              <a:t>8</a:t>
            </a:r>
            <a:endParaRPr lang="en-US" sz="2800" dirty="0">
              <a:solidFill>
                <a:srgbClr val="0070C0"/>
              </a:solidFill>
            </a:endParaRPr>
          </a:p>
        </p:txBody>
      </p:sp>
      <p:sp>
        <p:nvSpPr>
          <p:cNvPr id="106" name="TextBox 105"/>
          <p:cNvSpPr txBox="1"/>
          <p:nvPr/>
        </p:nvSpPr>
        <p:spPr>
          <a:xfrm>
            <a:off x="5656661" y="2666939"/>
            <a:ext cx="457200" cy="523220"/>
          </a:xfrm>
          <a:prstGeom prst="rect">
            <a:avLst/>
          </a:prstGeom>
          <a:noFill/>
        </p:spPr>
        <p:txBody>
          <a:bodyPr wrap="square" rtlCol="0">
            <a:spAutoFit/>
          </a:bodyPr>
          <a:lstStyle/>
          <a:p>
            <a:pPr algn="ctr"/>
            <a:r>
              <a:rPr lang="en-US" sz="2800" dirty="0" smtClean="0">
                <a:solidFill>
                  <a:srgbClr val="0070C0"/>
                </a:solidFill>
              </a:rPr>
              <a:t>7</a:t>
            </a:r>
            <a:endParaRPr lang="en-US" sz="2800" dirty="0">
              <a:solidFill>
                <a:srgbClr val="0070C0"/>
              </a:solidFill>
            </a:endParaRPr>
          </a:p>
        </p:txBody>
      </p:sp>
      <p:sp>
        <p:nvSpPr>
          <p:cNvPr id="107" name="TextBox 106"/>
          <p:cNvSpPr txBox="1"/>
          <p:nvPr/>
        </p:nvSpPr>
        <p:spPr>
          <a:xfrm>
            <a:off x="5655251" y="4619544"/>
            <a:ext cx="457200" cy="523220"/>
          </a:xfrm>
          <a:prstGeom prst="rect">
            <a:avLst/>
          </a:prstGeom>
          <a:noFill/>
        </p:spPr>
        <p:txBody>
          <a:bodyPr wrap="square" rtlCol="0">
            <a:spAutoFit/>
          </a:bodyPr>
          <a:lstStyle/>
          <a:p>
            <a:pPr algn="ctr"/>
            <a:r>
              <a:rPr lang="en-US" sz="2800" dirty="0" smtClean="0">
                <a:solidFill>
                  <a:srgbClr val="0070C0"/>
                </a:solidFill>
              </a:rPr>
              <a:t>2</a:t>
            </a:r>
            <a:endParaRPr lang="en-US" sz="2800" dirty="0">
              <a:solidFill>
                <a:srgbClr val="0070C0"/>
              </a:solidFill>
            </a:endParaRPr>
          </a:p>
        </p:txBody>
      </p:sp>
      <p:sp>
        <p:nvSpPr>
          <p:cNvPr id="108" name="TextBox 107"/>
          <p:cNvSpPr txBox="1"/>
          <p:nvPr/>
        </p:nvSpPr>
        <p:spPr>
          <a:xfrm>
            <a:off x="4732983" y="2235455"/>
            <a:ext cx="457200" cy="400110"/>
          </a:xfrm>
          <a:prstGeom prst="rect">
            <a:avLst/>
          </a:prstGeom>
          <a:noFill/>
        </p:spPr>
        <p:txBody>
          <a:bodyPr wrap="square" rtlCol="0">
            <a:spAutoFit/>
          </a:bodyPr>
          <a:lstStyle/>
          <a:p>
            <a:pPr algn="ctr"/>
            <a:r>
              <a:rPr lang="en-US" sz="2000" dirty="0" smtClean="0">
                <a:solidFill>
                  <a:srgbClr val="F48CAF"/>
                </a:solidFill>
              </a:rPr>
              <a:t>1</a:t>
            </a:r>
            <a:endParaRPr lang="en-US" sz="2000" dirty="0">
              <a:solidFill>
                <a:srgbClr val="F48CAF"/>
              </a:solidFill>
            </a:endParaRPr>
          </a:p>
        </p:txBody>
      </p:sp>
      <p:sp>
        <p:nvSpPr>
          <p:cNvPr id="109" name="TextBox 108"/>
          <p:cNvSpPr txBox="1"/>
          <p:nvPr/>
        </p:nvSpPr>
        <p:spPr>
          <a:xfrm>
            <a:off x="9788236" y="3825828"/>
            <a:ext cx="389270" cy="400110"/>
          </a:xfrm>
          <a:prstGeom prst="rect">
            <a:avLst/>
          </a:prstGeom>
          <a:noFill/>
        </p:spPr>
        <p:txBody>
          <a:bodyPr wrap="square" rtlCol="0">
            <a:spAutoFit/>
          </a:bodyPr>
          <a:lstStyle/>
          <a:p>
            <a:pPr algn="ctr"/>
            <a:r>
              <a:rPr lang="en-US" sz="2000" b="1" dirty="0" smtClean="0">
                <a:solidFill>
                  <a:srgbClr val="CC3399"/>
                </a:solidFill>
              </a:rPr>
              <a:t>7</a:t>
            </a:r>
            <a:endParaRPr lang="en-US" sz="2000" b="1" dirty="0">
              <a:solidFill>
                <a:srgbClr val="CC3399"/>
              </a:solidFill>
            </a:endParaRPr>
          </a:p>
        </p:txBody>
      </p:sp>
      <p:sp>
        <p:nvSpPr>
          <p:cNvPr id="110" name="TextBox 109"/>
          <p:cNvSpPr txBox="1"/>
          <p:nvPr/>
        </p:nvSpPr>
        <p:spPr>
          <a:xfrm>
            <a:off x="9788236" y="5157947"/>
            <a:ext cx="389270" cy="400110"/>
          </a:xfrm>
          <a:prstGeom prst="rect">
            <a:avLst/>
          </a:prstGeom>
          <a:noFill/>
        </p:spPr>
        <p:txBody>
          <a:bodyPr wrap="square" rtlCol="0">
            <a:spAutoFit/>
          </a:bodyPr>
          <a:lstStyle/>
          <a:p>
            <a:pPr algn="ctr"/>
            <a:r>
              <a:rPr lang="en-US" sz="2000" b="1" dirty="0" smtClean="0">
                <a:solidFill>
                  <a:srgbClr val="CC3399"/>
                </a:solidFill>
              </a:rPr>
              <a:t>8</a:t>
            </a:r>
            <a:endParaRPr lang="en-US" sz="2000" b="1" dirty="0">
              <a:solidFill>
                <a:srgbClr val="CC3399"/>
              </a:solidFill>
            </a:endParaRPr>
          </a:p>
        </p:txBody>
      </p:sp>
      <p:sp>
        <p:nvSpPr>
          <p:cNvPr id="111" name="TextBox 110"/>
          <p:cNvSpPr txBox="1"/>
          <p:nvPr/>
        </p:nvSpPr>
        <p:spPr>
          <a:xfrm>
            <a:off x="9788236" y="5610735"/>
            <a:ext cx="389270" cy="400110"/>
          </a:xfrm>
          <a:prstGeom prst="rect">
            <a:avLst/>
          </a:prstGeom>
          <a:noFill/>
        </p:spPr>
        <p:txBody>
          <a:bodyPr wrap="square" rtlCol="0">
            <a:spAutoFit/>
          </a:bodyPr>
          <a:lstStyle/>
          <a:p>
            <a:pPr algn="ctr"/>
            <a:r>
              <a:rPr lang="en-US" sz="2000" b="1" dirty="0" smtClean="0">
                <a:solidFill>
                  <a:srgbClr val="CC3399"/>
                </a:solidFill>
              </a:rPr>
              <a:t>2</a:t>
            </a:r>
            <a:endParaRPr lang="en-US" sz="2000" b="1" dirty="0">
              <a:solidFill>
                <a:srgbClr val="CC3399"/>
              </a:solidFill>
            </a:endParaRPr>
          </a:p>
        </p:txBody>
      </p:sp>
    </p:spTree>
    <p:extLst>
      <p:ext uri="{BB962C8B-B14F-4D97-AF65-F5344CB8AC3E}">
        <p14:creationId xmlns:p14="http://schemas.microsoft.com/office/powerpoint/2010/main" val="2113862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500"/>
                                        <p:tgtEl>
                                          <p:spTgt spid="7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9"/>
                                        </p:tgtEl>
                                        <p:attrNameLst>
                                          <p:attrName>style.visibility</p:attrName>
                                        </p:attrNameLst>
                                      </p:cBhvr>
                                      <p:to>
                                        <p:strVal val="visible"/>
                                      </p:to>
                                    </p:set>
                                    <p:animEffect transition="in" filter="fade">
                                      <p:cBhvr>
                                        <p:cTn id="18" dur="500"/>
                                        <p:tgtEl>
                                          <p:spTgt spid="7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0"/>
                                        </p:tgtEl>
                                        <p:attrNameLst>
                                          <p:attrName>style.visibility</p:attrName>
                                        </p:attrNameLst>
                                      </p:cBhvr>
                                      <p:to>
                                        <p:strVal val="visible"/>
                                      </p:to>
                                    </p:set>
                                    <p:animEffect transition="in" filter="fade">
                                      <p:cBhvr>
                                        <p:cTn id="21" dur="500"/>
                                        <p:tgtEl>
                                          <p:spTgt spid="8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1"/>
                                        </p:tgtEl>
                                        <p:attrNameLst>
                                          <p:attrName>style.visibility</p:attrName>
                                        </p:attrNameLst>
                                      </p:cBhvr>
                                      <p:to>
                                        <p:strVal val="visible"/>
                                      </p:to>
                                    </p:set>
                                    <p:animEffect transition="in" filter="fade">
                                      <p:cBhvr>
                                        <p:cTn id="24" dur="500"/>
                                        <p:tgtEl>
                                          <p:spTgt spid="8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2"/>
                                        </p:tgtEl>
                                        <p:attrNameLst>
                                          <p:attrName>style.visibility</p:attrName>
                                        </p:attrNameLst>
                                      </p:cBhvr>
                                      <p:to>
                                        <p:strVal val="visible"/>
                                      </p:to>
                                    </p:set>
                                    <p:animEffect transition="in" filter="fade">
                                      <p:cBhvr>
                                        <p:cTn id="27" dur="500"/>
                                        <p:tgtEl>
                                          <p:spTgt spid="8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3"/>
                                        </p:tgtEl>
                                        <p:attrNameLst>
                                          <p:attrName>style.visibility</p:attrName>
                                        </p:attrNameLst>
                                      </p:cBhvr>
                                      <p:to>
                                        <p:strVal val="visible"/>
                                      </p:to>
                                    </p:set>
                                    <p:animEffect transition="in" filter="fade">
                                      <p:cBhvr>
                                        <p:cTn id="30" dur="500"/>
                                        <p:tgtEl>
                                          <p:spTgt spid="8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4"/>
                                        </p:tgtEl>
                                        <p:attrNameLst>
                                          <p:attrName>style.visibility</p:attrName>
                                        </p:attrNameLst>
                                      </p:cBhvr>
                                      <p:to>
                                        <p:strVal val="visible"/>
                                      </p:to>
                                    </p:set>
                                    <p:animEffect transition="in" filter="fade">
                                      <p:cBhvr>
                                        <p:cTn id="33" dur="500"/>
                                        <p:tgtEl>
                                          <p:spTgt spid="8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fade">
                                      <p:cBhvr>
                                        <p:cTn id="36" dur="500"/>
                                        <p:tgtEl>
                                          <p:spTgt spid="8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6"/>
                                        </p:tgtEl>
                                        <p:attrNameLst>
                                          <p:attrName>style.visibility</p:attrName>
                                        </p:attrNameLst>
                                      </p:cBhvr>
                                      <p:to>
                                        <p:strVal val="visible"/>
                                      </p:to>
                                    </p:set>
                                    <p:animEffect transition="in" filter="fade">
                                      <p:cBhvr>
                                        <p:cTn id="39" dur="500"/>
                                        <p:tgtEl>
                                          <p:spTgt spid="8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7"/>
                                        </p:tgtEl>
                                        <p:attrNameLst>
                                          <p:attrName>style.visibility</p:attrName>
                                        </p:attrNameLst>
                                      </p:cBhvr>
                                      <p:to>
                                        <p:strVal val="visible"/>
                                      </p:to>
                                    </p:set>
                                    <p:animEffect transition="in" filter="fade">
                                      <p:cBhvr>
                                        <p:cTn id="42" dur="500"/>
                                        <p:tgtEl>
                                          <p:spTgt spid="8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8"/>
                                        </p:tgtEl>
                                        <p:attrNameLst>
                                          <p:attrName>style.visibility</p:attrName>
                                        </p:attrNameLst>
                                      </p:cBhvr>
                                      <p:to>
                                        <p:strVal val="visible"/>
                                      </p:to>
                                    </p:set>
                                    <p:animEffect transition="in" filter="fade">
                                      <p:cBhvr>
                                        <p:cTn id="45" dur="500"/>
                                        <p:tgtEl>
                                          <p:spTgt spid="8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9"/>
                                        </p:tgtEl>
                                        <p:attrNameLst>
                                          <p:attrName>style.visibility</p:attrName>
                                        </p:attrNameLst>
                                      </p:cBhvr>
                                      <p:to>
                                        <p:strVal val="visible"/>
                                      </p:to>
                                    </p:set>
                                    <p:animEffect transition="in" filter="fade">
                                      <p:cBhvr>
                                        <p:cTn id="48" dur="500"/>
                                        <p:tgtEl>
                                          <p:spTgt spid="89"/>
                                        </p:tgtEl>
                                      </p:cBhvr>
                                    </p:animEffect>
                                  </p:childTnLst>
                                </p:cTn>
                              </p:par>
                              <p:par>
                                <p:cTn id="49" presetID="10" presetClass="entr" presetSubtype="0" fill="hold" nodeType="with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500"/>
                                        <p:tgtEl>
                                          <p:spTgt spid="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500"/>
                                        <p:tgtEl>
                                          <p:spTgt spid="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90"/>
                                        </p:tgtEl>
                                        <p:attrNameLst>
                                          <p:attrName>style.visibility</p:attrName>
                                        </p:attrNameLst>
                                      </p:cBhvr>
                                      <p:to>
                                        <p:strVal val="visible"/>
                                      </p:to>
                                    </p:set>
                                    <p:animEffect transition="in" filter="fade">
                                      <p:cBhvr>
                                        <p:cTn id="61" dur="500"/>
                                        <p:tgtEl>
                                          <p:spTgt spid="90"/>
                                        </p:tgtEl>
                                      </p:cBhvr>
                                    </p:animEffec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93"/>
                                        </p:tgtEl>
                                        <p:attrNameLst>
                                          <p:attrName>style.visibility</p:attrName>
                                        </p:attrNameLst>
                                      </p:cBhvr>
                                      <p:to>
                                        <p:strVal val="visible"/>
                                      </p:to>
                                    </p:set>
                                    <p:animEffect transition="in" filter="fade">
                                      <p:cBhvr>
                                        <p:cTn id="65" dur="500"/>
                                        <p:tgtEl>
                                          <p:spTgt spid="93"/>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91"/>
                                        </p:tgtEl>
                                        <p:attrNameLst>
                                          <p:attrName>style.visibility</p:attrName>
                                        </p:attrNameLst>
                                      </p:cBhvr>
                                      <p:to>
                                        <p:strVal val="visible"/>
                                      </p:to>
                                    </p:set>
                                    <p:animEffect transition="in" filter="fade">
                                      <p:cBhvr>
                                        <p:cTn id="70" dur="500"/>
                                        <p:tgtEl>
                                          <p:spTgt spid="91"/>
                                        </p:tgtEl>
                                      </p:cBhvr>
                                    </p:animEffect>
                                  </p:childTnLst>
                                </p:cTn>
                              </p:par>
                            </p:childTnLst>
                          </p:cTn>
                        </p:par>
                        <p:par>
                          <p:cTn id="71" fill="hold">
                            <p:stCondLst>
                              <p:cond delay="500"/>
                            </p:stCondLst>
                            <p:childTnLst>
                              <p:par>
                                <p:cTn id="72" presetID="10" presetClass="entr" presetSubtype="0" fill="hold" grpId="0" nodeType="afterEffect">
                                  <p:stCondLst>
                                    <p:cond delay="0"/>
                                  </p:stCondLst>
                                  <p:childTnLst>
                                    <p:set>
                                      <p:cBhvr>
                                        <p:cTn id="73" dur="1" fill="hold">
                                          <p:stCondLst>
                                            <p:cond delay="0"/>
                                          </p:stCondLst>
                                        </p:cTn>
                                        <p:tgtEl>
                                          <p:spTgt spid="95"/>
                                        </p:tgtEl>
                                        <p:attrNameLst>
                                          <p:attrName>style.visibility</p:attrName>
                                        </p:attrNameLst>
                                      </p:cBhvr>
                                      <p:to>
                                        <p:strVal val="visible"/>
                                      </p:to>
                                    </p:set>
                                    <p:animEffect transition="in" filter="fade">
                                      <p:cBhvr>
                                        <p:cTn id="74" dur="500"/>
                                        <p:tgtEl>
                                          <p:spTgt spid="95"/>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92"/>
                                        </p:tgtEl>
                                        <p:attrNameLst>
                                          <p:attrName>style.visibility</p:attrName>
                                        </p:attrNameLst>
                                      </p:cBhvr>
                                      <p:to>
                                        <p:strVal val="visible"/>
                                      </p:to>
                                    </p:set>
                                    <p:animEffect transition="in" filter="fade">
                                      <p:cBhvr>
                                        <p:cTn id="79" dur="500"/>
                                        <p:tgtEl>
                                          <p:spTgt spid="92"/>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96"/>
                                        </p:tgtEl>
                                        <p:attrNameLst>
                                          <p:attrName>style.visibility</p:attrName>
                                        </p:attrNameLst>
                                      </p:cBhvr>
                                      <p:to>
                                        <p:strVal val="visible"/>
                                      </p:to>
                                    </p:set>
                                    <p:animEffect transition="in" filter="fade">
                                      <p:cBhvr>
                                        <p:cTn id="84" dur="500"/>
                                        <p:tgtEl>
                                          <p:spTgt spid="9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94"/>
                                        </p:tgtEl>
                                        <p:attrNameLst>
                                          <p:attrName>style.visibility</p:attrName>
                                        </p:attrNameLst>
                                      </p:cBhvr>
                                      <p:to>
                                        <p:strVal val="visible"/>
                                      </p:to>
                                    </p:set>
                                    <p:animEffect transition="in" filter="fade">
                                      <p:cBhvr>
                                        <p:cTn id="89" dur="500"/>
                                        <p:tgtEl>
                                          <p:spTgt spid="94"/>
                                        </p:tgtEl>
                                      </p:cBhvr>
                                    </p:animEffect>
                                  </p:childTnLst>
                                </p:cTn>
                              </p:par>
                            </p:childTnLst>
                          </p:cTn>
                        </p:par>
                        <p:par>
                          <p:cTn id="90" fill="hold">
                            <p:stCondLst>
                              <p:cond delay="500"/>
                            </p:stCondLst>
                            <p:childTnLst>
                              <p:par>
                                <p:cTn id="91" presetID="10" presetClass="entr" presetSubtype="0" fill="hold" grpId="0" nodeType="afterEffect">
                                  <p:stCondLst>
                                    <p:cond delay="0"/>
                                  </p:stCondLst>
                                  <p:childTnLst>
                                    <p:set>
                                      <p:cBhvr>
                                        <p:cTn id="92" dur="1" fill="hold">
                                          <p:stCondLst>
                                            <p:cond delay="0"/>
                                          </p:stCondLst>
                                        </p:cTn>
                                        <p:tgtEl>
                                          <p:spTgt spid="97"/>
                                        </p:tgtEl>
                                        <p:attrNameLst>
                                          <p:attrName>style.visibility</p:attrName>
                                        </p:attrNameLst>
                                      </p:cBhvr>
                                      <p:to>
                                        <p:strVal val="visible"/>
                                      </p:to>
                                    </p:set>
                                    <p:animEffect transition="in" filter="fade">
                                      <p:cBhvr>
                                        <p:cTn id="93" dur="500"/>
                                        <p:tgtEl>
                                          <p:spTgt spid="97"/>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98"/>
                                        </p:tgtEl>
                                        <p:attrNameLst>
                                          <p:attrName>style.visibility</p:attrName>
                                        </p:attrNameLst>
                                      </p:cBhvr>
                                      <p:to>
                                        <p:strVal val="visible"/>
                                      </p:to>
                                    </p:set>
                                    <p:animEffect transition="in" filter="fade">
                                      <p:cBhvr>
                                        <p:cTn id="98" dur="500"/>
                                        <p:tgtEl>
                                          <p:spTgt spid="98"/>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99"/>
                                        </p:tgtEl>
                                        <p:attrNameLst>
                                          <p:attrName>style.visibility</p:attrName>
                                        </p:attrNameLst>
                                      </p:cBhvr>
                                      <p:to>
                                        <p:strVal val="visible"/>
                                      </p:to>
                                    </p:set>
                                    <p:animEffect transition="in" filter="fade">
                                      <p:cBhvr>
                                        <p:cTn id="103" dur="500"/>
                                        <p:tgtEl>
                                          <p:spTgt spid="99"/>
                                        </p:tgtEl>
                                      </p:cBhvr>
                                    </p:animEffect>
                                  </p:childTnLst>
                                </p:cTn>
                              </p:par>
                            </p:childTnLst>
                          </p:cTn>
                        </p:par>
                        <p:par>
                          <p:cTn id="104" fill="hold">
                            <p:stCondLst>
                              <p:cond delay="500"/>
                            </p:stCondLst>
                            <p:childTnLst>
                              <p:par>
                                <p:cTn id="105" presetID="10" presetClass="entr" presetSubtype="0" fill="hold" grpId="0" nodeType="afterEffect">
                                  <p:stCondLst>
                                    <p:cond delay="0"/>
                                  </p:stCondLst>
                                  <p:childTnLst>
                                    <p:set>
                                      <p:cBhvr>
                                        <p:cTn id="106" dur="1" fill="hold">
                                          <p:stCondLst>
                                            <p:cond delay="0"/>
                                          </p:stCondLst>
                                        </p:cTn>
                                        <p:tgtEl>
                                          <p:spTgt spid="100"/>
                                        </p:tgtEl>
                                        <p:attrNameLst>
                                          <p:attrName>style.visibility</p:attrName>
                                        </p:attrNameLst>
                                      </p:cBhvr>
                                      <p:to>
                                        <p:strVal val="visible"/>
                                      </p:to>
                                    </p:set>
                                    <p:animEffect transition="in" filter="fade">
                                      <p:cBhvr>
                                        <p:cTn id="107" dur="500"/>
                                        <p:tgtEl>
                                          <p:spTgt spid="100"/>
                                        </p:tgtEl>
                                      </p:cBhvr>
                                    </p:animEffect>
                                  </p:childTnLst>
                                </p:cTn>
                              </p:par>
                            </p:childTnLst>
                          </p:cTn>
                        </p:par>
                        <p:par>
                          <p:cTn id="108" fill="hold">
                            <p:stCondLst>
                              <p:cond delay="1000"/>
                            </p:stCondLst>
                            <p:childTnLst>
                              <p:par>
                                <p:cTn id="109" presetID="10" presetClass="entr" presetSubtype="0" fill="hold" grpId="0" nodeType="afterEffect">
                                  <p:stCondLst>
                                    <p:cond delay="0"/>
                                  </p:stCondLst>
                                  <p:childTnLst>
                                    <p:set>
                                      <p:cBhvr>
                                        <p:cTn id="110" dur="1" fill="hold">
                                          <p:stCondLst>
                                            <p:cond delay="0"/>
                                          </p:stCondLst>
                                        </p:cTn>
                                        <p:tgtEl>
                                          <p:spTgt spid="101"/>
                                        </p:tgtEl>
                                        <p:attrNameLst>
                                          <p:attrName>style.visibility</p:attrName>
                                        </p:attrNameLst>
                                      </p:cBhvr>
                                      <p:to>
                                        <p:strVal val="visible"/>
                                      </p:to>
                                    </p:set>
                                    <p:animEffect transition="in" filter="fade">
                                      <p:cBhvr>
                                        <p:cTn id="111" dur="500"/>
                                        <p:tgtEl>
                                          <p:spTgt spid="101"/>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102"/>
                                        </p:tgtEl>
                                        <p:attrNameLst>
                                          <p:attrName>style.visibility</p:attrName>
                                        </p:attrNameLst>
                                      </p:cBhvr>
                                      <p:to>
                                        <p:strVal val="visible"/>
                                      </p:to>
                                    </p:set>
                                    <p:animEffect transition="in" filter="fade">
                                      <p:cBhvr>
                                        <p:cTn id="116" dur="500"/>
                                        <p:tgtEl>
                                          <p:spTgt spid="102"/>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103"/>
                                        </p:tgtEl>
                                        <p:attrNameLst>
                                          <p:attrName>style.visibility</p:attrName>
                                        </p:attrNameLst>
                                      </p:cBhvr>
                                      <p:to>
                                        <p:strVal val="visible"/>
                                      </p:to>
                                    </p:set>
                                    <p:animEffect transition="in" filter="fade">
                                      <p:cBhvr>
                                        <p:cTn id="121" dur="500"/>
                                        <p:tgtEl>
                                          <p:spTgt spid="103"/>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grpId="0" nodeType="clickEffect">
                                  <p:stCondLst>
                                    <p:cond delay="0"/>
                                  </p:stCondLst>
                                  <p:childTnLst>
                                    <p:set>
                                      <p:cBhvr>
                                        <p:cTn id="125" dur="1" fill="hold">
                                          <p:stCondLst>
                                            <p:cond delay="0"/>
                                          </p:stCondLst>
                                        </p:cTn>
                                        <p:tgtEl>
                                          <p:spTgt spid="104"/>
                                        </p:tgtEl>
                                        <p:attrNameLst>
                                          <p:attrName>style.visibility</p:attrName>
                                        </p:attrNameLst>
                                      </p:cBhvr>
                                      <p:to>
                                        <p:strVal val="visible"/>
                                      </p:to>
                                    </p:set>
                                    <p:animEffect transition="in" filter="fade">
                                      <p:cBhvr>
                                        <p:cTn id="126" dur="500"/>
                                        <p:tgtEl>
                                          <p:spTgt spid="104"/>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105"/>
                                        </p:tgtEl>
                                        <p:attrNameLst>
                                          <p:attrName>style.visibility</p:attrName>
                                        </p:attrNameLst>
                                      </p:cBhvr>
                                      <p:to>
                                        <p:strVal val="visible"/>
                                      </p:to>
                                    </p:set>
                                    <p:animEffect transition="in" filter="fade">
                                      <p:cBhvr>
                                        <p:cTn id="131" dur="500"/>
                                        <p:tgtEl>
                                          <p:spTgt spid="105"/>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108"/>
                                        </p:tgtEl>
                                        <p:attrNameLst>
                                          <p:attrName>style.visibility</p:attrName>
                                        </p:attrNameLst>
                                      </p:cBhvr>
                                      <p:to>
                                        <p:strVal val="visible"/>
                                      </p:to>
                                    </p:set>
                                    <p:animEffect transition="in" filter="fade">
                                      <p:cBhvr>
                                        <p:cTn id="136" dur="500"/>
                                        <p:tgtEl>
                                          <p:spTgt spid="108"/>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106"/>
                                        </p:tgtEl>
                                        <p:attrNameLst>
                                          <p:attrName>style.visibility</p:attrName>
                                        </p:attrNameLst>
                                      </p:cBhvr>
                                      <p:to>
                                        <p:strVal val="visible"/>
                                      </p:to>
                                    </p:set>
                                    <p:animEffect transition="in" filter="fade">
                                      <p:cBhvr>
                                        <p:cTn id="141" dur="500"/>
                                        <p:tgtEl>
                                          <p:spTgt spid="106"/>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ntr" presetSubtype="0" fill="hold" grpId="0" nodeType="clickEffect">
                                  <p:stCondLst>
                                    <p:cond delay="0"/>
                                  </p:stCondLst>
                                  <p:childTnLst>
                                    <p:set>
                                      <p:cBhvr>
                                        <p:cTn id="145" dur="1" fill="hold">
                                          <p:stCondLst>
                                            <p:cond delay="0"/>
                                          </p:stCondLst>
                                        </p:cTn>
                                        <p:tgtEl>
                                          <p:spTgt spid="107"/>
                                        </p:tgtEl>
                                        <p:attrNameLst>
                                          <p:attrName>style.visibility</p:attrName>
                                        </p:attrNameLst>
                                      </p:cBhvr>
                                      <p:to>
                                        <p:strVal val="visible"/>
                                      </p:to>
                                    </p:set>
                                    <p:animEffect transition="in" filter="fade">
                                      <p:cBhvr>
                                        <p:cTn id="146" dur="500"/>
                                        <p:tgtEl>
                                          <p:spTgt spid="107"/>
                                        </p:tgtEl>
                                      </p:cBhvr>
                                    </p:animEffect>
                                  </p:childTnLst>
                                </p:cTn>
                              </p:par>
                            </p:childTnLst>
                          </p:cTn>
                        </p:par>
                        <p:par>
                          <p:cTn id="147" fill="hold">
                            <p:stCondLst>
                              <p:cond delay="500"/>
                            </p:stCondLst>
                            <p:childTnLst>
                              <p:par>
                                <p:cTn id="148" presetID="10" presetClass="entr" presetSubtype="0" fill="hold" grpId="0" nodeType="afterEffect">
                                  <p:stCondLst>
                                    <p:cond delay="0"/>
                                  </p:stCondLst>
                                  <p:childTnLst>
                                    <p:set>
                                      <p:cBhvr>
                                        <p:cTn id="149" dur="1" fill="hold">
                                          <p:stCondLst>
                                            <p:cond delay="0"/>
                                          </p:stCondLst>
                                        </p:cTn>
                                        <p:tgtEl>
                                          <p:spTgt spid="109"/>
                                        </p:tgtEl>
                                        <p:attrNameLst>
                                          <p:attrName>style.visibility</p:attrName>
                                        </p:attrNameLst>
                                      </p:cBhvr>
                                      <p:to>
                                        <p:strVal val="visible"/>
                                      </p:to>
                                    </p:set>
                                    <p:animEffect transition="in" filter="fade">
                                      <p:cBhvr>
                                        <p:cTn id="150" dur="500"/>
                                        <p:tgtEl>
                                          <p:spTgt spid="109"/>
                                        </p:tgtEl>
                                      </p:cBhvr>
                                    </p:animEffect>
                                  </p:childTnLst>
                                </p:cTn>
                              </p:par>
                            </p:childTnLst>
                          </p:cTn>
                        </p:par>
                        <p:par>
                          <p:cTn id="151" fill="hold">
                            <p:stCondLst>
                              <p:cond delay="1000"/>
                            </p:stCondLst>
                            <p:childTnLst>
                              <p:par>
                                <p:cTn id="152" presetID="10" presetClass="entr" presetSubtype="0" fill="hold" grpId="0" nodeType="afterEffect">
                                  <p:stCondLst>
                                    <p:cond delay="0"/>
                                  </p:stCondLst>
                                  <p:childTnLst>
                                    <p:set>
                                      <p:cBhvr>
                                        <p:cTn id="153" dur="1" fill="hold">
                                          <p:stCondLst>
                                            <p:cond delay="0"/>
                                          </p:stCondLst>
                                        </p:cTn>
                                        <p:tgtEl>
                                          <p:spTgt spid="110"/>
                                        </p:tgtEl>
                                        <p:attrNameLst>
                                          <p:attrName>style.visibility</p:attrName>
                                        </p:attrNameLst>
                                      </p:cBhvr>
                                      <p:to>
                                        <p:strVal val="visible"/>
                                      </p:to>
                                    </p:set>
                                    <p:animEffect transition="in" filter="fade">
                                      <p:cBhvr>
                                        <p:cTn id="154" dur="500"/>
                                        <p:tgtEl>
                                          <p:spTgt spid="110"/>
                                        </p:tgtEl>
                                      </p:cBhvr>
                                    </p:animEffect>
                                  </p:childTnLst>
                                </p:cTn>
                              </p:par>
                            </p:childTnLst>
                          </p:cTn>
                        </p:par>
                        <p:par>
                          <p:cTn id="155" fill="hold">
                            <p:stCondLst>
                              <p:cond delay="1500"/>
                            </p:stCondLst>
                            <p:childTnLst>
                              <p:par>
                                <p:cTn id="156" presetID="10" presetClass="entr" presetSubtype="0" fill="hold" grpId="0" nodeType="afterEffect">
                                  <p:stCondLst>
                                    <p:cond delay="0"/>
                                  </p:stCondLst>
                                  <p:childTnLst>
                                    <p:set>
                                      <p:cBhvr>
                                        <p:cTn id="157" dur="1" fill="hold">
                                          <p:stCondLst>
                                            <p:cond delay="0"/>
                                          </p:stCondLst>
                                        </p:cTn>
                                        <p:tgtEl>
                                          <p:spTgt spid="111"/>
                                        </p:tgtEl>
                                        <p:attrNameLst>
                                          <p:attrName>style.visibility</p:attrName>
                                        </p:attrNameLst>
                                      </p:cBhvr>
                                      <p:to>
                                        <p:strVal val="visible"/>
                                      </p:to>
                                    </p:set>
                                    <p:animEffect transition="in" filter="fade">
                                      <p:cBhvr>
                                        <p:cTn id="158"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3"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8" grpId="0"/>
      <p:bldP spid="90" grpId="0"/>
      <p:bldP spid="91" grpId="0"/>
      <p:bldP spid="92" grpId="0"/>
      <p:bldP spid="93" grpId="0"/>
      <p:bldP spid="94" grpId="0"/>
      <p:bldP spid="95" grpId="0"/>
      <p:bldP spid="96" grpId="0"/>
      <p:bldP spid="97" grpId="0"/>
      <p:bldP spid="98" grpId="0"/>
      <p:bldP spid="99" grpId="0"/>
      <p:bldP spid="100" grpId="0"/>
      <p:bldP spid="101" grpId="0"/>
      <p:bldP spid="102" grpId="0"/>
      <p:bldP spid="103" grpId="0"/>
      <p:bldP spid="104" grpId="0"/>
      <p:bldP spid="105" grpId="0"/>
      <p:bldP spid="106" grpId="0"/>
      <p:bldP spid="107" grpId="0"/>
      <p:bldP spid="108" grpId="0"/>
      <p:bldP spid="109" grpId="0"/>
      <p:bldP spid="110" grpId="0"/>
      <p:bldP spid="11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Iterative Deepening Search</a:t>
            </a:r>
          </a:p>
        </p:txBody>
      </p:sp>
      <p:sp>
        <p:nvSpPr>
          <p:cNvPr id="3" name="Content Placeholder 2"/>
          <p:cNvSpPr>
            <a:spLocks noGrp="1"/>
          </p:cNvSpPr>
          <p:nvPr>
            <p:ph idx="1"/>
          </p:nvPr>
        </p:nvSpPr>
        <p:spPr/>
        <p:txBody>
          <a:bodyPr/>
          <a:lstStyle/>
          <a:p>
            <a:r>
              <a:rPr lang="en-US" dirty="0"/>
              <a:t>Depth first search is incomplete if there is </a:t>
            </a:r>
            <a:r>
              <a:rPr lang="en-US" dirty="0">
                <a:solidFill>
                  <a:srgbClr val="CC3399"/>
                </a:solidFill>
              </a:rPr>
              <a:t>an infinite branch </a:t>
            </a:r>
            <a:r>
              <a:rPr lang="en-US" dirty="0"/>
              <a:t>in the search tree. </a:t>
            </a:r>
          </a:p>
          <a:p>
            <a:r>
              <a:rPr lang="en-US" dirty="0" smtClean="0"/>
              <a:t>Infinite branches can happen if: </a:t>
            </a:r>
          </a:p>
          <a:p>
            <a:pPr lvl="1"/>
            <a:r>
              <a:rPr lang="en-US" dirty="0" smtClean="0"/>
              <a:t>paths contain loops </a:t>
            </a:r>
          </a:p>
          <a:p>
            <a:pPr lvl="1"/>
            <a:r>
              <a:rPr lang="en-US" dirty="0" smtClean="0"/>
              <a:t>infinite number of states and/or operators.</a:t>
            </a:r>
          </a:p>
          <a:p>
            <a:r>
              <a:rPr lang="en-US" dirty="0" smtClean="0"/>
              <a:t>For </a:t>
            </a:r>
            <a:r>
              <a:rPr lang="en-US" dirty="0"/>
              <a:t>problems with infinite state spaces, several variants of depth-first search have been developed: depth limited search, iterative deepening search.</a:t>
            </a:r>
          </a:p>
          <a:p>
            <a:r>
              <a:rPr lang="en-US" dirty="0"/>
              <a:t>Depth limited search expands the search tree depth-first up to a </a:t>
            </a:r>
            <a:r>
              <a:rPr lang="en-US" dirty="0">
                <a:solidFill>
                  <a:srgbClr val="CC3399"/>
                </a:solidFill>
              </a:rPr>
              <a:t>maximum depth 𝑙</a:t>
            </a:r>
            <a:r>
              <a:rPr lang="en-US" dirty="0"/>
              <a:t>. </a:t>
            </a:r>
          </a:p>
          <a:p>
            <a:r>
              <a:rPr lang="en-US" dirty="0"/>
              <a:t>The nodes at depth 𝒍 are treated as if they had no successors.</a:t>
            </a:r>
          </a:p>
          <a:p>
            <a:r>
              <a:rPr lang="en-US" dirty="0"/>
              <a:t>Iterative deepening (depth-first) search (IDDS) is a form of depth limited search which progressively increases the bound. </a:t>
            </a:r>
          </a:p>
          <a:p>
            <a:r>
              <a:rPr lang="en-US" dirty="0"/>
              <a:t>It first tries 𝑙 = 1, then 𝑙 = 2, then 𝑙 = 3, etc. until a solution is found at 𝑙 = 𝑑.</a:t>
            </a:r>
          </a:p>
          <a:p>
            <a:endParaRPr lang="en-US" dirty="0"/>
          </a:p>
        </p:txBody>
      </p:sp>
    </p:spTree>
    <p:extLst>
      <p:ext uri="{BB962C8B-B14F-4D97-AF65-F5344CB8AC3E}">
        <p14:creationId xmlns:p14="http://schemas.microsoft.com/office/powerpoint/2010/main" val="3399376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Iterative Deepening Search</a:t>
            </a:r>
          </a:p>
        </p:txBody>
      </p:sp>
      <p:pic>
        <p:nvPicPr>
          <p:cNvPr id="4" name="Content Placeholder 3"/>
          <p:cNvPicPr>
            <a:picLocks noGrp="1" noChangeAspect="1"/>
          </p:cNvPicPr>
          <p:nvPr>
            <p:ph idx="1"/>
          </p:nvPr>
        </p:nvPicPr>
        <p:blipFill>
          <a:blip r:embed="rId2"/>
          <a:stretch>
            <a:fillRect/>
          </a:stretch>
        </p:blipFill>
        <p:spPr>
          <a:xfrm>
            <a:off x="322812" y="842238"/>
            <a:ext cx="5490160" cy="5589587"/>
          </a:xfrm>
          <a:prstGeom prst="rect">
            <a:avLst/>
          </a:prstGeom>
        </p:spPr>
      </p:pic>
      <p:sp>
        <p:nvSpPr>
          <p:cNvPr id="5" name="AutoShape 2" descr="http://theoryofprogramming.azurewebsites.net/wp-content/uploads/2018/01/iddfs-1-1.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6" name="Content Placeholder 4">
            <a:extLst>
              <a:ext uri="{FF2B5EF4-FFF2-40B4-BE49-F238E27FC236}">
                <a16:creationId xmlns:a16="http://schemas.microsoft.com/office/drawing/2014/main" xmlns="" id="{2486BC6F-42B7-4A1D-889E-1B1818D1D5FB}"/>
              </a:ext>
            </a:extLst>
          </p:cNvPr>
          <p:cNvGraphicFramePr>
            <a:graphicFrameLocks/>
          </p:cNvGraphicFramePr>
          <p:nvPr>
            <p:extLst>
              <p:ext uri="{D42A27DB-BD31-4B8C-83A1-F6EECF244321}">
                <p14:modId xmlns:p14="http://schemas.microsoft.com/office/powerpoint/2010/main" val="2773724517"/>
              </p:ext>
            </p:extLst>
          </p:nvPr>
        </p:nvGraphicFramePr>
        <p:xfrm>
          <a:off x="6199910" y="1169893"/>
          <a:ext cx="5621976" cy="3454356"/>
        </p:xfrm>
        <a:graphic>
          <a:graphicData uri="http://schemas.openxmlformats.org/drawingml/2006/table">
            <a:tbl>
              <a:tblPr firstRow="1" bandRow="1">
                <a:tableStyleId>{8EC20E35-A176-4012-BC5E-935CFFF8708E}</a:tableStyleId>
              </a:tblPr>
              <a:tblGrid>
                <a:gridCol w="1128513">
                  <a:extLst>
                    <a:ext uri="{9D8B030D-6E8A-4147-A177-3AD203B41FA5}">
                      <a16:colId xmlns:a16="http://schemas.microsoft.com/office/drawing/2014/main" xmlns="" val="20000"/>
                    </a:ext>
                  </a:extLst>
                </a:gridCol>
                <a:gridCol w="4493463">
                  <a:extLst>
                    <a:ext uri="{9D8B030D-6E8A-4147-A177-3AD203B41FA5}">
                      <a16:colId xmlns:a16="http://schemas.microsoft.com/office/drawing/2014/main" xmlns="" val="20001"/>
                    </a:ext>
                  </a:extLst>
                </a:gridCol>
              </a:tblGrid>
              <a:tr h="575726">
                <a:tc>
                  <a:txBody>
                    <a:bodyPr/>
                    <a:lstStyle/>
                    <a:p>
                      <a:pPr algn="ctr"/>
                      <a:r>
                        <a:rPr lang="en-US" sz="2400" b="1" dirty="0" smtClean="0">
                          <a:solidFill>
                            <a:schemeClr val="bg1"/>
                          </a:solidFill>
                        </a:rPr>
                        <a:t>Depth </a:t>
                      </a:r>
                      <a:endParaRPr lang="en-US" sz="2400" b="1" dirty="0">
                        <a:solidFill>
                          <a:schemeClr val="bg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F92672">
                            <a:shade val="30000"/>
                            <a:satMod val="115000"/>
                          </a:srgbClr>
                        </a:gs>
                        <a:gs pos="50000">
                          <a:srgbClr val="F92672">
                            <a:shade val="67500"/>
                            <a:satMod val="115000"/>
                          </a:srgbClr>
                        </a:gs>
                        <a:gs pos="100000">
                          <a:srgbClr val="F92672">
                            <a:shade val="100000"/>
                            <a:satMod val="115000"/>
                          </a:srgbClr>
                        </a:gs>
                      </a:gsLst>
                      <a:path path="circle">
                        <a:fillToRect l="100000" t="100000"/>
                      </a:path>
                      <a:tileRect r="-100000" b="-100000"/>
                    </a:gradFill>
                  </a:tcPr>
                </a:tc>
                <a:tc>
                  <a:txBody>
                    <a:bodyPr/>
                    <a:lstStyle/>
                    <a:p>
                      <a:pPr algn="ctr"/>
                      <a:r>
                        <a:rPr lang="en-US" sz="2400" b="1" kern="1200" dirty="0" smtClean="0">
                          <a:solidFill>
                            <a:schemeClr val="bg1"/>
                          </a:solidFill>
                          <a:latin typeface="+mn-lt"/>
                          <a:ea typeface="+mn-ea"/>
                          <a:cs typeface="+mn-cs"/>
                        </a:rPr>
                        <a:t>DLS</a:t>
                      </a:r>
                      <a:r>
                        <a:rPr lang="en-US" sz="2400" b="1" kern="1200" baseline="0" dirty="0" smtClean="0">
                          <a:solidFill>
                            <a:schemeClr val="bg1"/>
                          </a:solidFill>
                          <a:latin typeface="+mn-lt"/>
                          <a:ea typeface="+mn-ea"/>
                          <a:cs typeface="+mn-cs"/>
                        </a:rPr>
                        <a:t> Traversal</a:t>
                      </a:r>
                      <a:endParaRPr lang="en-US" sz="2400" b="1" kern="1200" dirty="0">
                        <a:solidFill>
                          <a:schemeClr val="bg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F92672">
                            <a:shade val="30000"/>
                            <a:satMod val="115000"/>
                          </a:srgbClr>
                        </a:gs>
                        <a:gs pos="50000">
                          <a:srgbClr val="F92672">
                            <a:shade val="67500"/>
                            <a:satMod val="115000"/>
                          </a:srgbClr>
                        </a:gs>
                        <a:gs pos="100000">
                          <a:srgbClr val="F92672">
                            <a:shade val="100000"/>
                            <a:satMod val="115000"/>
                          </a:srgbClr>
                        </a:gs>
                      </a:gsLst>
                      <a:path path="circle">
                        <a:fillToRect l="100000" t="100000"/>
                      </a:path>
                      <a:tileRect r="-100000" b="-100000"/>
                    </a:gradFill>
                  </a:tcPr>
                </a:tc>
                <a:extLst>
                  <a:ext uri="{0D108BD9-81ED-4DB2-BD59-A6C34878D82A}">
                    <a16:rowId xmlns:a16="http://schemas.microsoft.com/office/drawing/2014/main" xmlns="" val="10001"/>
                  </a:ext>
                </a:extLst>
              </a:tr>
              <a:tr h="575726">
                <a:tc>
                  <a:txBody>
                    <a:bodyPr/>
                    <a:lstStyle/>
                    <a:p>
                      <a:pPr algn="ctr"/>
                      <a:r>
                        <a:rPr lang="en-US" sz="2400" dirty="0" smtClean="0"/>
                        <a:t>0</a:t>
                      </a:r>
                      <a:endParaRPr lang="en-US" sz="2400" dirty="0"/>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just"/>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575726">
                <a:tc>
                  <a:txBody>
                    <a:bodyPr/>
                    <a:lstStyle/>
                    <a:p>
                      <a:pPr algn="ctr"/>
                      <a:r>
                        <a:rPr lang="en-US" sz="2400" dirty="0" smtClean="0"/>
                        <a:t>1</a:t>
                      </a:r>
                      <a:endParaRPr lang="en-US" sz="2400" dirty="0"/>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575726">
                <a:tc>
                  <a:txBody>
                    <a:bodyPr/>
                    <a:lstStyle/>
                    <a:p>
                      <a:pPr algn="ctr"/>
                      <a:r>
                        <a:rPr lang="en-US" sz="2400" dirty="0" smtClean="0"/>
                        <a:t>2</a:t>
                      </a:r>
                      <a:endParaRPr lang="en-US" sz="2400" dirty="0"/>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575726">
                <a:tc>
                  <a:txBody>
                    <a:bodyPr/>
                    <a:lstStyle/>
                    <a:p>
                      <a:pPr algn="ctr"/>
                      <a:r>
                        <a:rPr lang="en-US" sz="2400" dirty="0" smtClean="0"/>
                        <a:t>3</a:t>
                      </a:r>
                      <a:endParaRPr lang="en-US" sz="2400" dirty="0"/>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r h="575726">
                <a:tc>
                  <a:txBody>
                    <a:bodyPr/>
                    <a:lstStyle/>
                    <a:p>
                      <a:pPr algn="ctr"/>
                      <a:r>
                        <a:rPr lang="en-US" sz="2400" dirty="0" smtClean="0"/>
                        <a:t>4</a:t>
                      </a:r>
                      <a:endParaRPr lang="en-US" sz="2400" dirty="0"/>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7"/>
                  </a:ext>
                </a:extLst>
              </a:tr>
            </a:tbl>
          </a:graphicData>
        </a:graphic>
      </p:graphicFrame>
      <p:sp>
        <p:nvSpPr>
          <p:cNvPr id="7" name="TextBox 6"/>
          <p:cNvSpPr txBox="1"/>
          <p:nvPr/>
        </p:nvSpPr>
        <p:spPr>
          <a:xfrm>
            <a:off x="7323907" y="4105871"/>
            <a:ext cx="4428308" cy="461665"/>
          </a:xfrm>
          <a:prstGeom prst="rect">
            <a:avLst/>
          </a:prstGeom>
          <a:noFill/>
        </p:spPr>
        <p:txBody>
          <a:bodyPr wrap="square" rtlCol="0">
            <a:spAutoFit/>
          </a:bodyPr>
          <a:lstStyle/>
          <a:p>
            <a:r>
              <a:rPr lang="pt-BR" sz="2400" b="1" dirty="0">
                <a:solidFill>
                  <a:srgbClr val="0070C0"/>
                </a:solidFill>
              </a:rPr>
              <a:t>A B E I F J K O P C G L </a:t>
            </a:r>
            <a:r>
              <a:rPr lang="pt-BR" sz="2400" b="1" dirty="0" smtClean="0">
                <a:solidFill>
                  <a:srgbClr val="DE002A"/>
                </a:solidFill>
              </a:rPr>
              <a:t>R</a:t>
            </a:r>
            <a:endParaRPr lang="en-US" sz="2400" b="1" dirty="0">
              <a:solidFill>
                <a:srgbClr val="DE002A"/>
              </a:solidFill>
            </a:endParaRPr>
          </a:p>
        </p:txBody>
      </p:sp>
      <p:sp>
        <p:nvSpPr>
          <p:cNvPr id="8" name="TextBox 7"/>
          <p:cNvSpPr txBox="1"/>
          <p:nvPr/>
        </p:nvSpPr>
        <p:spPr>
          <a:xfrm>
            <a:off x="7323907" y="3523486"/>
            <a:ext cx="4428308" cy="461665"/>
          </a:xfrm>
          <a:prstGeom prst="rect">
            <a:avLst/>
          </a:prstGeom>
          <a:noFill/>
        </p:spPr>
        <p:txBody>
          <a:bodyPr wrap="square" rtlCol="0">
            <a:spAutoFit/>
          </a:bodyPr>
          <a:lstStyle/>
          <a:p>
            <a:r>
              <a:rPr lang="pt-BR" sz="2400" b="1" dirty="0">
                <a:solidFill>
                  <a:srgbClr val="0070C0"/>
                </a:solidFill>
              </a:rPr>
              <a:t>A B E I F J K C G L D H M N</a:t>
            </a:r>
            <a:endParaRPr lang="en-US" sz="2400" b="1" dirty="0">
              <a:solidFill>
                <a:srgbClr val="0070C0"/>
              </a:solidFill>
            </a:endParaRPr>
          </a:p>
        </p:txBody>
      </p:sp>
      <p:sp>
        <p:nvSpPr>
          <p:cNvPr id="9" name="TextBox 8"/>
          <p:cNvSpPr txBox="1"/>
          <p:nvPr/>
        </p:nvSpPr>
        <p:spPr>
          <a:xfrm>
            <a:off x="7323907" y="2941099"/>
            <a:ext cx="4428308" cy="461665"/>
          </a:xfrm>
          <a:prstGeom prst="rect">
            <a:avLst/>
          </a:prstGeom>
          <a:noFill/>
        </p:spPr>
        <p:txBody>
          <a:bodyPr wrap="square" rtlCol="0">
            <a:spAutoFit/>
          </a:bodyPr>
          <a:lstStyle/>
          <a:p>
            <a:r>
              <a:rPr lang="pt-BR" sz="2400" b="1" dirty="0">
                <a:solidFill>
                  <a:srgbClr val="0070C0"/>
                </a:solidFill>
              </a:rPr>
              <a:t>A B E F C G D H</a:t>
            </a:r>
            <a:endParaRPr lang="en-US" sz="2400" b="1" dirty="0">
              <a:solidFill>
                <a:srgbClr val="0070C0"/>
              </a:solidFill>
            </a:endParaRPr>
          </a:p>
        </p:txBody>
      </p:sp>
      <p:sp>
        <p:nvSpPr>
          <p:cNvPr id="10" name="TextBox 9"/>
          <p:cNvSpPr txBox="1"/>
          <p:nvPr/>
        </p:nvSpPr>
        <p:spPr>
          <a:xfrm>
            <a:off x="7323907" y="2358712"/>
            <a:ext cx="4428308" cy="461665"/>
          </a:xfrm>
          <a:prstGeom prst="rect">
            <a:avLst/>
          </a:prstGeom>
          <a:noFill/>
        </p:spPr>
        <p:txBody>
          <a:bodyPr wrap="square" rtlCol="0">
            <a:spAutoFit/>
          </a:bodyPr>
          <a:lstStyle/>
          <a:p>
            <a:r>
              <a:rPr lang="pt-BR" sz="2400" b="1" dirty="0">
                <a:solidFill>
                  <a:srgbClr val="0070C0"/>
                </a:solidFill>
              </a:rPr>
              <a:t>A B C D</a:t>
            </a:r>
            <a:endParaRPr lang="en-US" sz="2400" b="1" dirty="0">
              <a:solidFill>
                <a:srgbClr val="0070C0"/>
              </a:solidFill>
            </a:endParaRPr>
          </a:p>
        </p:txBody>
      </p:sp>
      <p:sp>
        <p:nvSpPr>
          <p:cNvPr id="11" name="TextBox 10"/>
          <p:cNvSpPr txBox="1"/>
          <p:nvPr/>
        </p:nvSpPr>
        <p:spPr>
          <a:xfrm>
            <a:off x="7323907" y="1776325"/>
            <a:ext cx="4428308" cy="461665"/>
          </a:xfrm>
          <a:prstGeom prst="rect">
            <a:avLst/>
          </a:prstGeom>
          <a:noFill/>
        </p:spPr>
        <p:txBody>
          <a:bodyPr wrap="square" rtlCol="0">
            <a:spAutoFit/>
          </a:bodyPr>
          <a:lstStyle/>
          <a:p>
            <a:r>
              <a:rPr lang="pt-BR" sz="2400" b="1" dirty="0">
                <a:solidFill>
                  <a:srgbClr val="0070C0"/>
                </a:solidFill>
              </a:rPr>
              <a:t>A</a:t>
            </a:r>
            <a:endParaRPr lang="en-US" sz="2400" b="1" dirty="0">
              <a:solidFill>
                <a:srgbClr val="0070C0"/>
              </a:solidFill>
            </a:endParaRPr>
          </a:p>
        </p:txBody>
      </p:sp>
    </p:spTree>
    <p:extLst>
      <p:ext uri="{BB962C8B-B14F-4D97-AF65-F5344CB8AC3E}">
        <p14:creationId xmlns:p14="http://schemas.microsoft.com/office/powerpoint/2010/main" val="92210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out)">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1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1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1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1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1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Define the Problem as State Space Search</a:t>
            </a:r>
          </a:p>
        </p:txBody>
      </p:sp>
      <p:sp>
        <p:nvSpPr>
          <p:cNvPr id="3" name="Content Placeholder 2"/>
          <p:cNvSpPr>
            <a:spLocks noGrp="1"/>
          </p:cNvSpPr>
          <p:nvPr>
            <p:ph idx="1"/>
          </p:nvPr>
        </p:nvSpPr>
        <p:spPr/>
        <p:txBody>
          <a:bodyPr/>
          <a:lstStyle/>
          <a:p>
            <a:r>
              <a:rPr lang="en-US" dirty="0"/>
              <a:t>To provide a formal description of a problem, we need to do the following: </a:t>
            </a:r>
          </a:p>
          <a:p>
            <a:pPr marL="914400" lvl="1" indent="-457200">
              <a:buFont typeface="+mj-lt"/>
              <a:buAutoNum type="arabicPeriod"/>
            </a:pPr>
            <a:r>
              <a:rPr lang="en-US" dirty="0">
                <a:solidFill>
                  <a:srgbClr val="CC3399"/>
                </a:solidFill>
              </a:rPr>
              <a:t>Define a state space </a:t>
            </a:r>
            <a:r>
              <a:rPr lang="en-US" dirty="0"/>
              <a:t>that contains all the possible configurations of the relevant objects.</a:t>
            </a:r>
          </a:p>
          <a:p>
            <a:pPr marL="914400" lvl="1" indent="-457200">
              <a:buFont typeface="+mj-lt"/>
              <a:buAutoNum type="arabicPeriod"/>
            </a:pPr>
            <a:r>
              <a:rPr lang="en-US" dirty="0"/>
              <a:t>Specify one or more states that describe possible situations, from which the problem solving process may start. These states are called </a:t>
            </a:r>
            <a:r>
              <a:rPr lang="en-US" dirty="0">
                <a:solidFill>
                  <a:srgbClr val="CC3399"/>
                </a:solidFill>
              </a:rPr>
              <a:t>initial states</a:t>
            </a:r>
            <a:r>
              <a:rPr lang="en-US" dirty="0"/>
              <a:t>.</a:t>
            </a:r>
          </a:p>
          <a:p>
            <a:pPr marL="914400" lvl="1" indent="-457200">
              <a:buFont typeface="+mj-lt"/>
              <a:buAutoNum type="arabicPeriod"/>
            </a:pPr>
            <a:r>
              <a:rPr lang="en-US" dirty="0"/>
              <a:t>Specify one or more states that would be acceptable solution to the problem. These states are called </a:t>
            </a:r>
            <a:r>
              <a:rPr lang="en-US" dirty="0">
                <a:solidFill>
                  <a:srgbClr val="CC3399"/>
                </a:solidFill>
              </a:rPr>
              <a:t>goal states. </a:t>
            </a:r>
          </a:p>
          <a:p>
            <a:r>
              <a:rPr lang="en-US" dirty="0"/>
              <a:t> Specify </a:t>
            </a:r>
            <a:r>
              <a:rPr lang="en-US" dirty="0">
                <a:solidFill>
                  <a:srgbClr val="CC3399"/>
                </a:solidFill>
              </a:rPr>
              <a:t>a set of rules </a:t>
            </a:r>
            <a:r>
              <a:rPr lang="en-US" dirty="0"/>
              <a:t>that describe the actions (operators) available. </a:t>
            </a:r>
          </a:p>
          <a:p>
            <a:r>
              <a:rPr lang="en-US" dirty="0"/>
              <a:t> The problem can then be solved by using the rules, in combination with </a:t>
            </a:r>
            <a:r>
              <a:rPr lang="en-US" dirty="0">
                <a:solidFill>
                  <a:srgbClr val="CC3399"/>
                </a:solidFill>
              </a:rPr>
              <a:t>an appropriate control strategy</a:t>
            </a:r>
            <a:r>
              <a:rPr lang="en-US" dirty="0"/>
              <a:t>, to move through the problem space until a path from an initial state to a goal state is found. This process is known as ‘search’.</a:t>
            </a:r>
          </a:p>
          <a:p>
            <a:endParaRPr lang="en-US" dirty="0"/>
          </a:p>
        </p:txBody>
      </p:sp>
    </p:spTree>
    <p:extLst>
      <p:ext uri="{BB962C8B-B14F-4D97-AF65-F5344CB8AC3E}">
        <p14:creationId xmlns:p14="http://schemas.microsoft.com/office/powerpoint/2010/main" val="298596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Means End Analysis</a:t>
            </a:r>
            <a:endParaRPr lang="en-US" dirty="0"/>
          </a:p>
        </p:txBody>
      </p:sp>
      <p:sp>
        <p:nvSpPr>
          <p:cNvPr id="3" name="Content Placeholder 2"/>
          <p:cNvSpPr>
            <a:spLocks noGrp="1"/>
          </p:cNvSpPr>
          <p:nvPr>
            <p:ph idx="1"/>
          </p:nvPr>
        </p:nvSpPr>
        <p:spPr/>
        <p:txBody>
          <a:bodyPr/>
          <a:lstStyle/>
          <a:p>
            <a:r>
              <a:rPr lang="en-US" dirty="0"/>
              <a:t>Most of the search strategies either reason </a:t>
            </a:r>
            <a:r>
              <a:rPr lang="en-US" dirty="0">
                <a:solidFill>
                  <a:srgbClr val="CC3399"/>
                </a:solidFill>
              </a:rPr>
              <a:t>forward of </a:t>
            </a:r>
            <a:r>
              <a:rPr lang="en-US" dirty="0" smtClean="0">
                <a:solidFill>
                  <a:srgbClr val="CC3399"/>
                </a:solidFill>
              </a:rPr>
              <a:t>backward</a:t>
            </a:r>
            <a:r>
              <a:rPr lang="en-US" dirty="0" smtClean="0"/>
              <a:t>, Often </a:t>
            </a:r>
            <a:r>
              <a:rPr lang="en-US" dirty="0"/>
              <a:t>a mixture </a:t>
            </a:r>
            <a:r>
              <a:rPr lang="en-US" dirty="0" smtClean="0"/>
              <a:t>of the two </a:t>
            </a:r>
            <a:r>
              <a:rPr lang="en-US" dirty="0"/>
              <a:t>directions is appropriate. </a:t>
            </a:r>
            <a:endParaRPr lang="en-US" dirty="0" smtClean="0"/>
          </a:p>
          <a:p>
            <a:r>
              <a:rPr lang="en-US" dirty="0" smtClean="0"/>
              <a:t>Such </a:t>
            </a:r>
            <a:r>
              <a:rPr lang="en-US" dirty="0"/>
              <a:t>mixed strategy would make it possible to solve the </a:t>
            </a:r>
            <a:r>
              <a:rPr lang="en-US" dirty="0" smtClean="0"/>
              <a:t>major parts </a:t>
            </a:r>
            <a:r>
              <a:rPr lang="en-US" dirty="0"/>
              <a:t>of problem first and solve the smaller problems the arise when combining them together.</a:t>
            </a:r>
          </a:p>
          <a:p>
            <a:r>
              <a:rPr lang="en-US" dirty="0"/>
              <a:t>Such a technique is called </a:t>
            </a:r>
            <a:r>
              <a:rPr lang="en-US" dirty="0" smtClean="0">
                <a:solidFill>
                  <a:srgbClr val="CC3399"/>
                </a:solidFill>
              </a:rPr>
              <a:t>Means </a:t>
            </a:r>
            <a:r>
              <a:rPr lang="en-US" dirty="0">
                <a:solidFill>
                  <a:srgbClr val="CC3399"/>
                </a:solidFill>
              </a:rPr>
              <a:t>- Ends </a:t>
            </a:r>
            <a:r>
              <a:rPr lang="en-US" dirty="0" smtClean="0">
                <a:solidFill>
                  <a:srgbClr val="CC3399"/>
                </a:solidFill>
              </a:rPr>
              <a:t>Analysis</a:t>
            </a:r>
            <a:r>
              <a:rPr lang="en-US" dirty="0" smtClean="0"/>
              <a:t>.</a:t>
            </a:r>
            <a:endParaRPr lang="en-US" dirty="0"/>
          </a:p>
          <a:p>
            <a:r>
              <a:rPr lang="en-US" dirty="0"/>
              <a:t>The means -ends analysis process centers around </a:t>
            </a:r>
            <a:r>
              <a:rPr lang="en-US" dirty="0">
                <a:solidFill>
                  <a:srgbClr val="CC3399"/>
                </a:solidFill>
              </a:rPr>
              <a:t>finding the difference </a:t>
            </a:r>
            <a:r>
              <a:rPr lang="en-US" dirty="0"/>
              <a:t>between current state </a:t>
            </a:r>
            <a:r>
              <a:rPr lang="en-US" dirty="0" smtClean="0"/>
              <a:t>and goal </a:t>
            </a:r>
            <a:r>
              <a:rPr lang="en-US" dirty="0"/>
              <a:t>state. </a:t>
            </a:r>
            <a:endParaRPr lang="en-US" dirty="0" smtClean="0"/>
          </a:p>
          <a:p>
            <a:r>
              <a:rPr lang="en-US" dirty="0" smtClean="0"/>
              <a:t>The </a:t>
            </a:r>
            <a:r>
              <a:rPr lang="en-US" dirty="0"/>
              <a:t>problem space of means - ends analysis has </a:t>
            </a:r>
            <a:endParaRPr lang="en-US" dirty="0" smtClean="0"/>
          </a:p>
          <a:p>
            <a:pPr lvl="1"/>
            <a:r>
              <a:rPr lang="en-US" dirty="0" smtClean="0"/>
              <a:t>an </a:t>
            </a:r>
            <a:r>
              <a:rPr lang="en-US" dirty="0"/>
              <a:t>initial state and one or more </a:t>
            </a:r>
            <a:r>
              <a:rPr lang="en-US" dirty="0" smtClean="0"/>
              <a:t>goal state</a:t>
            </a:r>
            <a:r>
              <a:rPr lang="en-US" dirty="0"/>
              <a:t>, </a:t>
            </a:r>
            <a:endParaRPr lang="en-US" dirty="0" smtClean="0"/>
          </a:p>
          <a:p>
            <a:pPr lvl="1"/>
            <a:r>
              <a:rPr lang="en-US" dirty="0" smtClean="0"/>
              <a:t>a </a:t>
            </a:r>
            <a:r>
              <a:rPr lang="en-US" dirty="0"/>
              <a:t>set of operate with a set of preconditions their application and difference functions </a:t>
            </a:r>
            <a:r>
              <a:rPr lang="en-US" dirty="0" smtClean="0"/>
              <a:t>that computes </a:t>
            </a:r>
            <a:r>
              <a:rPr lang="en-US" dirty="0"/>
              <a:t>the difference between two state a(</a:t>
            </a:r>
            <a:r>
              <a:rPr lang="en-US" dirty="0" err="1"/>
              <a:t>i</a:t>
            </a:r>
            <a:r>
              <a:rPr lang="en-US" dirty="0"/>
              <a:t>) and s(j). </a:t>
            </a:r>
            <a:endParaRPr lang="en-US" dirty="0" smtClean="0"/>
          </a:p>
        </p:txBody>
      </p:sp>
    </p:spTree>
    <p:extLst>
      <p:ext uri="{BB962C8B-B14F-4D97-AF65-F5344CB8AC3E}">
        <p14:creationId xmlns:p14="http://schemas.microsoft.com/office/powerpoint/2010/main" val="2351225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Means End Analysis</a:t>
            </a:r>
          </a:p>
        </p:txBody>
      </p:sp>
      <p:sp>
        <p:nvSpPr>
          <p:cNvPr id="3" name="Content Placeholder 2"/>
          <p:cNvSpPr>
            <a:spLocks noGrp="1"/>
          </p:cNvSpPr>
          <p:nvPr>
            <p:ph idx="1"/>
          </p:nvPr>
        </p:nvSpPr>
        <p:spPr/>
        <p:txBody>
          <a:bodyPr/>
          <a:lstStyle/>
          <a:p>
            <a:r>
              <a:rPr lang="en-US" dirty="0"/>
              <a:t>The means-ends analysis process </a:t>
            </a:r>
            <a:r>
              <a:rPr lang="en-US" dirty="0">
                <a:solidFill>
                  <a:srgbClr val="CC3399"/>
                </a:solidFill>
              </a:rPr>
              <a:t>can be applied recursively </a:t>
            </a:r>
            <a:r>
              <a:rPr lang="en-US" dirty="0"/>
              <a:t>for a problem. </a:t>
            </a:r>
            <a:endParaRPr lang="en-US" dirty="0" smtClean="0"/>
          </a:p>
          <a:p>
            <a:r>
              <a:rPr lang="en-US" dirty="0" smtClean="0"/>
              <a:t>Following </a:t>
            </a:r>
            <a:r>
              <a:rPr lang="en-US" dirty="0"/>
              <a:t>are the main Steps which describes the working of MEA technique for solving a problem.</a:t>
            </a:r>
          </a:p>
          <a:p>
            <a:pPr lvl="1"/>
            <a:r>
              <a:rPr lang="en-US" dirty="0" smtClean="0"/>
              <a:t>First</a:t>
            </a:r>
            <a:r>
              <a:rPr lang="en-US" dirty="0"/>
              <a:t>, evaluate the difference between Initial State and final State.</a:t>
            </a:r>
          </a:p>
          <a:p>
            <a:pPr lvl="1"/>
            <a:r>
              <a:rPr lang="en-US" dirty="0"/>
              <a:t>Select the various operators which can be applied for each difference.</a:t>
            </a:r>
          </a:p>
          <a:p>
            <a:pPr lvl="1"/>
            <a:r>
              <a:rPr lang="en-US" dirty="0"/>
              <a:t>Apply the operator at each difference, which reduces the difference between the current state and goal state</a:t>
            </a:r>
            <a:r>
              <a:rPr lang="en-US" dirty="0" smtClean="0"/>
              <a:t>.</a:t>
            </a:r>
          </a:p>
          <a:p>
            <a:endParaRPr lang="en-US" dirty="0" smtClean="0"/>
          </a:p>
          <a:p>
            <a:r>
              <a:rPr lang="en-US" dirty="0" smtClean="0"/>
              <a:t>In </a:t>
            </a:r>
            <a:r>
              <a:rPr lang="en-US" dirty="0"/>
              <a:t>the MEA process, we detect the differences between the current state and goal state. </a:t>
            </a:r>
          </a:p>
          <a:p>
            <a:r>
              <a:rPr lang="en-US" dirty="0"/>
              <a:t>Once these differences occur, then we can apply an operator to reduce the differences. </a:t>
            </a:r>
          </a:p>
          <a:p>
            <a:r>
              <a:rPr lang="en-US" dirty="0"/>
              <a:t>But sometimes it is possible that an operator cannot be applied to the current state. </a:t>
            </a:r>
          </a:p>
        </p:txBody>
      </p:sp>
    </p:spTree>
    <p:extLst>
      <p:ext uri="{BB962C8B-B14F-4D97-AF65-F5344CB8AC3E}">
        <p14:creationId xmlns:p14="http://schemas.microsoft.com/office/powerpoint/2010/main" val="180120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Means End Analysis</a:t>
            </a:r>
          </a:p>
        </p:txBody>
      </p:sp>
      <p:sp>
        <p:nvSpPr>
          <p:cNvPr id="3" name="Content Placeholder 2"/>
          <p:cNvSpPr>
            <a:spLocks noGrp="1"/>
          </p:cNvSpPr>
          <p:nvPr>
            <p:ph idx="1"/>
          </p:nvPr>
        </p:nvSpPr>
        <p:spPr/>
        <p:txBody>
          <a:bodyPr/>
          <a:lstStyle/>
          <a:p>
            <a:r>
              <a:rPr lang="en-US" dirty="0"/>
              <a:t>So, we create the sub-problem of the current state, in which operator can be applied, such type of backward chaining in which operators are selected, and then sub goals are set up to establish the preconditions of the operator is called Operator </a:t>
            </a:r>
            <a:r>
              <a:rPr lang="en-US" dirty="0" err="1"/>
              <a:t>Subgoaling</a:t>
            </a:r>
            <a:r>
              <a:rPr lang="en-US" dirty="0"/>
              <a:t>.</a:t>
            </a:r>
          </a:p>
          <a:p>
            <a:endParaRPr lang="en-US" dirty="0"/>
          </a:p>
        </p:txBody>
      </p:sp>
      <p:pic>
        <p:nvPicPr>
          <p:cNvPr id="4" name="Picture 3"/>
          <p:cNvPicPr>
            <a:picLocks noChangeAspect="1"/>
          </p:cNvPicPr>
          <p:nvPr/>
        </p:nvPicPr>
        <p:blipFill rotWithShape="1">
          <a:blip r:embed="rId2"/>
          <a:srcRect l="1548" t="17936" r="3095" b="7778"/>
          <a:stretch/>
        </p:blipFill>
        <p:spPr>
          <a:xfrm>
            <a:off x="2112323" y="2415145"/>
            <a:ext cx="6181998" cy="3611951"/>
          </a:xfrm>
          <a:prstGeom prst="rect">
            <a:avLst/>
          </a:prstGeom>
        </p:spPr>
      </p:pic>
    </p:spTree>
    <p:extLst>
      <p:ext uri="{BB962C8B-B14F-4D97-AF65-F5344CB8AC3E}">
        <p14:creationId xmlns:p14="http://schemas.microsoft.com/office/powerpoint/2010/main" val="559128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 </a:t>
            </a:r>
            <a:r>
              <a:rPr lang="en-US" dirty="0" smtClean="0"/>
              <a:t>: Means-Ends Analysis</a:t>
            </a:r>
            <a:endParaRPr lang="en-US" dirty="0"/>
          </a:p>
        </p:txBody>
      </p:sp>
      <p:sp>
        <p:nvSpPr>
          <p:cNvPr id="3" name="Content Placeholder 2"/>
          <p:cNvSpPr>
            <a:spLocks noGrp="1"/>
          </p:cNvSpPr>
          <p:nvPr>
            <p:ph idx="1"/>
          </p:nvPr>
        </p:nvSpPr>
        <p:spPr>
          <a:solidFill>
            <a:srgbClr val="424242"/>
          </a:solidFill>
        </p:spPr>
        <p:txBody>
          <a:bodyPr vert="horz" lIns="91440" tIns="45720" rIns="91440" bIns="45720" rtlCol="0">
            <a:noAutofit/>
          </a:bodyPr>
          <a:lstStyle/>
          <a:p>
            <a:pPr marL="457200" indent="-457200">
              <a:buClr>
                <a:schemeClr val="accent5"/>
              </a:buClr>
              <a:buFont typeface="+mj-lt"/>
              <a:buAutoNum type="arabicPeriod"/>
            </a:pPr>
            <a:r>
              <a:rPr lang="en-US" dirty="0" smtClean="0">
                <a:solidFill>
                  <a:schemeClr val="accent2"/>
                </a:solidFill>
                <a:latin typeface="Consolas" panose="020B0609020204030204" pitchFamily="49" charset="0"/>
              </a:rPr>
              <a:t>Compare </a:t>
            </a:r>
            <a:r>
              <a:rPr lang="en-US" dirty="0">
                <a:solidFill>
                  <a:schemeClr val="accent2"/>
                </a:solidFill>
                <a:latin typeface="Consolas" panose="020B0609020204030204" pitchFamily="49" charset="0"/>
              </a:rPr>
              <a:t>CURRENT to GOAL, if there are no differences between both then return Success and Exit.</a:t>
            </a:r>
          </a:p>
          <a:p>
            <a:pPr marL="457200" indent="-457200">
              <a:buClr>
                <a:schemeClr val="accent5"/>
              </a:buClr>
              <a:buFont typeface="+mj-lt"/>
              <a:buAutoNum type="arabicPeriod"/>
            </a:pPr>
            <a:r>
              <a:rPr lang="en-US" dirty="0" smtClean="0">
                <a:solidFill>
                  <a:schemeClr val="accent2"/>
                </a:solidFill>
                <a:latin typeface="Consolas" panose="020B0609020204030204" pitchFamily="49" charset="0"/>
              </a:rPr>
              <a:t>Else</a:t>
            </a:r>
            <a:r>
              <a:rPr lang="en-US" dirty="0">
                <a:solidFill>
                  <a:schemeClr val="accent2"/>
                </a:solidFill>
                <a:latin typeface="Consolas" panose="020B0609020204030204" pitchFamily="49" charset="0"/>
              </a:rPr>
              <a:t>, select the most significant difference and reduce it by doing the following steps until the success or failure occurs.</a:t>
            </a:r>
          </a:p>
          <a:p>
            <a:pPr marL="1001712" lvl="1" indent="-457200">
              <a:buClr>
                <a:schemeClr val="accent5"/>
              </a:buClr>
              <a:buFont typeface="+mj-lt"/>
              <a:buAutoNum type="alphaLcPeriod"/>
            </a:pPr>
            <a:r>
              <a:rPr lang="en-US" dirty="0">
                <a:solidFill>
                  <a:schemeClr val="accent2"/>
                </a:solidFill>
                <a:latin typeface="Consolas" panose="020B0609020204030204" pitchFamily="49" charset="0"/>
              </a:rPr>
              <a:t>Select a new operator O which is applicable for the current difference, and if there is no such operator, then signal failure.</a:t>
            </a:r>
          </a:p>
          <a:p>
            <a:pPr marL="1001712" lvl="1" indent="-457200">
              <a:buClr>
                <a:schemeClr val="accent5"/>
              </a:buClr>
              <a:buFont typeface="+mj-lt"/>
              <a:buAutoNum type="alphaLcPeriod"/>
            </a:pPr>
            <a:r>
              <a:rPr lang="en-US" dirty="0">
                <a:solidFill>
                  <a:schemeClr val="accent2"/>
                </a:solidFill>
                <a:latin typeface="Consolas" panose="020B0609020204030204" pitchFamily="49" charset="0"/>
              </a:rPr>
              <a:t>Attempt to apply operator O to CURRENT. Make a description of two states.</a:t>
            </a:r>
          </a:p>
          <a:p>
            <a:pPr marL="1335087" lvl="2" indent="-457200">
              <a:buClr>
                <a:schemeClr val="accent5"/>
              </a:buClr>
              <a:buFont typeface="+mj-lt"/>
              <a:buAutoNum type="romanLcPeriod"/>
            </a:pPr>
            <a:r>
              <a:rPr lang="en-US" dirty="0" smtClean="0">
                <a:solidFill>
                  <a:schemeClr val="accent2"/>
                </a:solidFill>
                <a:latin typeface="Consolas" panose="020B0609020204030204" pitchFamily="49" charset="0"/>
              </a:rPr>
              <a:t>O-Start</a:t>
            </a:r>
            <a:r>
              <a:rPr lang="en-US" dirty="0">
                <a:solidFill>
                  <a:schemeClr val="accent2"/>
                </a:solidFill>
                <a:latin typeface="Consolas" panose="020B0609020204030204" pitchFamily="49" charset="0"/>
              </a:rPr>
              <a:t>, a state in which O?s preconditions are satisfied.</a:t>
            </a:r>
          </a:p>
          <a:p>
            <a:pPr marL="1335087" lvl="2" indent="-457200">
              <a:buClr>
                <a:schemeClr val="accent5"/>
              </a:buClr>
              <a:buFont typeface="+mj-lt"/>
              <a:buAutoNum type="romanLcPeriod"/>
            </a:pPr>
            <a:r>
              <a:rPr lang="en-US" dirty="0" smtClean="0">
                <a:solidFill>
                  <a:schemeClr val="accent2"/>
                </a:solidFill>
                <a:latin typeface="Consolas" panose="020B0609020204030204" pitchFamily="49" charset="0"/>
              </a:rPr>
              <a:t>O-Result</a:t>
            </a:r>
            <a:r>
              <a:rPr lang="en-US" dirty="0">
                <a:solidFill>
                  <a:schemeClr val="accent2"/>
                </a:solidFill>
                <a:latin typeface="Consolas" panose="020B0609020204030204" pitchFamily="49" charset="0"/>
              </a:rPr>
              <a:t>, the state that would result if O were applied In O-start.</a:t>
            </a:r>
          </a:p>
          <a:p>
            <a:pPr marL="1001712" lvl="1" indent="-457200">
              <a:buClr>
                <a:schemeClr val="accent5"/>
              </a:buClr>
              <a:buFont typeface="+mj-lt"/>
              <a:buAutoNum type="alphaLcPeriod"/>
            </a:pPr>
            <a:r>
              <a:rPr lang="en-US" dirty="0" smtClean="0">
                <a:solidFill>
                  <a:schemeClr val="accent2"/>
                </a:solidFill>
                <a:latin typeface="Consolas" panose="020B0609020204030204" pitchFamily="49" charset="0"/>
              </a:rPr>
              <a:t>If (</a:t>
            </a:r>
            <a:r>
              <a:rPr lang="en-US" dirty="0">
                <a:solidFill>
                  <a:schemeClr val="accent2"/>
                </a:solidFill>
                <a:latin typeface="Consolas" panose="020B0609020204030204" pitchFamily="49" charset="0"/>
              </a:rPr>
              <a:t>First-Part &lt;------ MEA (CURRENT, O-START</a:t>
            </a:r>
            <a:r>
              <a:rPr lang="en-US" dirty="0" smtClean="0">
                <a:solidFill>
                  <a:schemeClr val="accent2"/>
                </a:solidFill>
                <a:latin typeface="Consolas" panose="020B0609020204030204" pitchFamily="49" charset="0"/>
              </a:rPr>
              <a:t>) And (</a:t>
            </a:r>
            <a:r>
              <a:rPr lang="en-US" dirty="0">
                <a:solidFill>
                  <a:schemeClr val="accent2"/>
                </a:solidFill>
                <a:latin typeface="Consolas" panose="020B0609020204030204" pitchFamily="49" charset="0"/>
              </a:rPr>
              <a:t>LAST-Part &lt;----- MEA (O-Result, GOAL), are successful, then signal Success and return the result of combining FIRST-PART, O, and LAST-PART.</a:t>
            </a:r>
          </a:p>
        </p:txBody>
      </p:sp>
    </p:spTree>
    <p:extLst>
      <p:ext uri="{BB962C8B-B14F-4D97-AF65-F5344CB8AC3E}">
        <p14:creationId xmlns:p14="http://schemas.microsoft.com/office/powerpoint/2010/main" val="940561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96232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Space Representation - Play Chess</a:t>
            </a:r>
          </a:p>
        </p:txBody>
      </p:sp>
      <p:sp>
        <p:nvSpPr>
          <p:cNvPr id="3" name="Content Placeholder 2"/>
          <p:cNvSpPr>
            <a:spLocks noGrp="1"/>
          </p:cNvSpPr>
          <p:nvPr>
            <p:ph idx="1"/>
          </p:nvPr>
        </p:nvSpPr>
        <p:spPr/>
        <p:txBody>
          <a:bodyPr/>
          <a:lstStyle/>
          <a:p>
            <a:r>
              <a:rPr lang="en-US" dirty="0"/>
              <a:t>Consider the problem of “Playing Chess”, to build a program that could play chess, we have to specify,</a:t>
            </a:r>
          </a:p>
          <a:p>
            <a:pPr marL="914400" lvl="1" indent="-457200">
              <a:buFont typeface="+mj-lt"/>
              <a:buAutoNum type="arabicPeriod"/>
            </a:pPr>
            <a:r>
              <a:rPr lang="en-US" dirty="0"/>
              <a:t>The starting position of the chess board, </a:t>
            </a:r>
          </a:p>
          <a:p>
            <a:pPr marL="914400" lvl="1" indent="-457200">
              <a:buFont typeface="+mj-lt"/>
              <a:buAutoNum type="arabicPeriod"/>
            </a:pPr>
            <a:r>
              <a:rPr lang="en-US" dirty="0"/>
              <a:t>The rules that define legal moves. </a:t>
            </a:r>
          </a:p>
          <a:p>
            <a:pPr marL="914400" lvl="1" indent="-457200">
              <a:buFont typeface="+mj-lt"/>
              <a:buAutoNum type="arabicPeriod"/>
            </a:pPr>
            <a:r>
              <a:rPr lang="en-US" dirty="0"/>
              <a:t>And the board position that represent a win. </a:t>
            </a:r>
          </a:p>
          <a:p>
            <a:endParaRPr lang="en-US" dirty="0"/>
          </a:p>
          <a:p>
            <a:pPr marL="457200" indent="-457200">
              <a:buFont typeface="+mj-lt"/>
              <a:buAutoNum type="arabicPeriod"/>
            </a:pPr>
            <a:r>
              <a:rPr lang="en-US" dirty="0"/>
              <a:t>Initial Position of the chess </a:t>
            </a:r>
            <a:r>
              <a:rPr lang="en-US" dirty="0" smtClean="0"/>
              <a:t>board : The </a:t>
            </a:r>
            <a:r>
              <a:rPr lang="en-US" dirty="0"/>
              <a:t>starting position can be described by an 8 X 8 array square in which each element square (x, y) describes the board position of an appropriate piece in the official chess opening position.</a:t>
            </a:r>
          </a:p>
          <a:p>
            <a:endParaRPr lang="en-US" dirty="0"/>
          </a:p>
        </p:txBody>
      </p:sp>
    </p:spTree>
    <p:extLst>
      <p:ext uri="{BB962C8B-B14F-4D97-AF65-F5344CB8AC3E}">
        <p14:creationId xmlns:p14="http://schemas.microsoft.com/office/powerpoint/2010/main" val="216449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Space Representation - Play Chess</a:t>
            </a:r>
          </a:p>
        </p:txBody>
      </p:sp>
      <p:sp>
        <p:nvSpPr>
          <p:cNvPr id="3" name="Content Placeholder 2"/>
          <p:cNvSpPr>
            <a:spLocks noGrp="1"/>
          </p:cNvSpPr>
          <p:nvPr>
            <p:ph idx="1"/>
          </p:nvPr>
        </p:nvSpPr>
        <p:spPr/>
        <p:txBody>
          <a:bodyPr/>
          <a:lstStyle/>
          <a:p>
            <a:pPr marL="457200" indent="-457200">
              <a:buFont typeface="+mj-lt"/>
              <a:buAutoNum type="arabicPeriod" startAt="2"/>
            </a:pPr>
            <a:r>
              <a:rPr lang="en-US" dirty="0"/>
              <a:t>The rules that define legal moves  </a:t>
            </a:r>
          </a:p>
          <a:p>
            <a:pPr lvl="1"/>
            <a:r>
              <a:rPr lang="en-US" dirty="0"/>
              <a:t>The legal moves provide the way of getting from initial state of final state. </a:t>
            </a:r>
          </a:p>
          <a:p>
            <a:pPr lvl="1"/>
            <a:r>
              <a:rPr lang="en-US" dirty="0"/>
              <a:t>It can be described as a set of rules consisting of two parts:  A left side that gives the current position and the right side that describes the change to be made to the board position. </a:t>
            </a:r>
          </a:p>
          <a:p>
            <a:pPr lvl="1"/>
            <a:endParaRPr lang="en-US" dirty="0"/>
          </a:p>
          <a:p>
            <a:pPr marL="457200" indent="-457200">
              <a:buFont typeface="+mj-lt"/>
              <a:buAutoNum type="arabicPeriod" startAt="2"/>
            </a:pPr>
            <a:r>
              <a:rPr lang="en-US" dirty="0"/>
              <a:t>The board position that represents a win </a:t>
            </a:r>
          </a:p>
          <a:p>
            <a:pPr lvl="1"/>
            <a:r>
              <a:rPr lang="en-US" dirty="0"/>
              <a:t>The goal is any board position in which the opponent does not have a legal move and his or her “king” is under attack. </a:t>
            </a:r>
          </a:p>
          <a:p>
            <a:endParaRPr lang="en-US" dirty="0"/>
          </a:p>
        </p:txBody>
      </p:sp>
    </p:spTree>
    <p:extLst>
      <p:ext uri="{BB962C8B-B14F-4D97-AF65-F5344CB8AC3E}">
        <p14:creationId xmlns:p14="http://schemas.microsoft.com/office/powerpoint/2010/main" val="4129331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Space Representation – Water Jug</a:t>
            </a:r>
          </a:p>
        </p:txBody>
      </p:sp>
      <p:sp>
        <p:nvSpPr>
          <p:cNvPr id="3" name="Content Placeholder 2"/>
          <p:cNvSpPr>
            <a:spLocks noGrp="1"/>
          </p:cNvSpPr>
          <p:nvPr>
            <p:ph idx="1"/>
          </p:nvPr>
        </p:nvSpPr>
        <p:spPr/>
        <p:txBody>
          <a:bodyPr/>
          <a:lstStyle/>
          <a:p>
            <a:r>
              <a:rPr lang="en-US" dirty="0"/>
              <a:t>Problem Definition: You are given two jugs, a 4-gallon one and a 3-gallon one, a pump which has unlimited water which you can use to fill the jug, and the ground on which water may be poured. Neither jug has any measuring markings on it. How can you get exactly 2 gallons of water in the 4-gallon jug?</a:t>
            </a:r>
          </a:p>
          <a:p>
            <a:endParaRPr lang="en-US" dirty="0"/>
          </a:p>
          <a:p>
            <a:pPr marL="457200" indent="-457200">
              <a:buFont typeface="+mj-lt"/>
              <a:buAutoNum type="arabicPeriod"/>
            </a:pPr>
            <a:r>
              <a:rPr lang="en-US" dirty="0"/>
              <a:t>Initial State</a:t>
            </a:r>
          </a:p>
          <a:p>
            <a:pPr lvl="1"/>
            <a:r>
              <a:rPr lang="en-US" dirty="0"/>
              <a:t>We will represent a state of the problem as a tuple (x, y), where x represents the amount of water in the 4-gallon jug and y represents the amount of water in the 3-gallon jug. </a:t>
            </a:r>
          </a:p>
          <a:p>
            <a:pPr lvl="1"/>
            <a:r>
              <a:rPr lang="en-US" dirty="0"/>
              <a:t>Note that 0 ≤ x ≤ 4, and 0 ≤ y ≤ 3. </a:t>
            </a:r>
          </a:p>
          <a:p>
            <a:pPr lvl="1"/>
            <a:r>
              <a:rPr lang="en-US" dirty="0"/>
              <a:t>Here the initial state is (0, 0). The goal state is (2, n) for any value of n.</a:t>
            </a:r>
          </a:p>
          <a:p>
            <a:endParaRPr lang="en-US" dirty="0"/>
          </a:p>
        </p:txBody>
      </p:sp>
    </p:spTree>
    <p:extLst>
      <p:ext uri="{BB962C8B-B14F-4D97-AF65-F5344CB8AC3E}">
        <p14:creationId xmlns:p14="http://schemas.microsoft.com/office/powerpoint/2010/main" val="3696412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4410</TotalTime>
  <Words>5454</Words>
  <Application>Microsoft Office PowerPoint</Application>
  <PresentationFormat>Widescreen</PresentationFormat>
  <Paragraphs>933</Paragraphs>
  <Slides>64</Slides>
  <Notes>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64</vt:i4>
      </vt:variant>
    </vt:vector>
  </HeadingPairs>
  <TitlesOfParts>
    <vt:vector size="81" baseType="lpstr">
      <vt:lpstr>Wingdings</vt:lpstr>
      <vt:lpstr>Roboto Condensed Light</vt:lpstr>
      <vt:lpstr>Segoe UI Black</vt:lpstr>
      <vt:lpstr>Wingdings 3</vt:lpstr>
      <vt:lpstr>Open Sans</vt:lpstr>
      <vt:lpstr>Arial Unicode MS</vt:lpstr>
      <vt:lpstr>Wingdings 2</vt:lpstr>
      <vt:lpstr>Open Sans SemiBold</vt:lpstr>
      <vt:lpstr>Arial</vt:lpstr>
      <vt:lpstr>Century Schoolbook</vt:lpstr>
      <vt:lpstr>Bookman Old Style</vt:lpstr>
      <vt:lpstr>Cambria Math</vt:lpstr>
      <vt:lpstr>Consolas</vt:lpstr>
      <vt:lpstr>Calibri</vt:lpstr>
      <vt:lpstr>Roboto Condensed</vt:lpstr>
      <vt:lpstr>Times New Roman</vt:lpstr>
      <vt:lpstr>Office Theme</vt:lpstr>
      <vt:lpstr>Unit-2:  Problems, State Space Search &amp; Heuristic Search Techniques</vt:lpstr>
      <vt:lpstr>PowerPoint Presentation</vt:lpstr>
      <vt:lpstr>Introduction</vt:lpstr>
      <vt:lpstr>Problem and Problem Solving</vt:lpstr>
      <vt:lpstr>State and State Space Representation</vt:lpstr>
      <vt:lpstr>Define the Problem as State Space Search</vt:lpstr>
      <vt:lpstr>State Space Representation - Play Chess</vt:lpstr>
      <vt:lpstr>State Space Representation - Play Chess</vt:lpstr>
      <vt:lpstr>State Space Representation – Water Jug</vt:lpstr>
      <vt:lpstr>State Space Representation – Water Jug</vt:lpstr>
      <vt:lpstr>State Space Representation – Water Jug</vt:lpstr>
      <vt:lpstr>State Space Representation – Water Jug</vt:lpstr>
      <vt:lpstr>Water Jug – Solution </vt:lpstr>
      <vt:lpstr>State Space Representation – 8 Puzzle</vt:lpstr>
      <vt:lpstr>State Space Representation – 8 Puzzle</vt:lpstr>
      <vt:lpstr>PowerPoint Presentation</vt:lpstr>
      <vt:lpstr>Problem Characteristics </vt:lpstr>
      <vt:lpstr>Chess Analysis with Respect to Seven Problem Characteristics </vt:lpstr>
      <vt:lpstr>8 Puzzle Analysis with Respect to Seven Problem Characteristics </vt:lpstr>
      <vt:lpstr>Production System</vt:lpstr>
      <vt:lpstr>Production System Characteristics </vt:lpstr>
      <vt:lpstr>Issues in the Design of Search Programs</vt:lpstr>
      <vt:lpstr>Search Techniques </vt:lpstr>
      <vt:lpstr>Introduction </vt:lpstr>
      <vt:lpstr>Uninformed Search Techniques</vt:lpstr>
      <vt:lpstr>Difference Between DFS &amp; BFS</vt:lpstr>
      <vt:lpstr>Heuristic Search Techniques</vt:lpstr>
      <vt:lpstr>Visiting each District of Gujarat State</vt:lpstr>
      <vt:lpstr>Heuristic Search Techniques</vt:lpstr>
      <vt:lpstr>Heuristic Search Techniques</vt:lpstr>
      <vt:lpstr>Generate and Test Strategy</vt:lpstr>
      <vt:lpstr>Hill Climbing Example - Blocks World Problem </vt:lpstr>
      <vt:lpstr>Hill Climbing Example - Blocks World Problem </vt:lpstr>
      <vt:lpstr>Hill Climbing Example - Blocks World Problem </vt:lpstr>
      <vt:lpstr>Hill Climbing Example - Blocks World Problem </vt:lpstr>
      <vt:lpstr>Simple Hill Climbing - Algorithm</vt:lpstr>
      <vt:lpstr>PowerPoint Presentation</vt:lpstr>
      <vt:lpstr>Steepest-Ascent Hill Climbing - Algorithm</vt:lpstr>
      <vt:lpstr>Best First Search</vt:lpstr>
      <vt:lpstr>Best First Search</vt:lpstr>
      <vt:lpstr>How to find a better path</vt:lpstr>
      <vt:lpstr>A* Example</vt:lpstr>
      <vt:lpstr>A* Example</vt:lpstr>
      <vt:lpstr>A* Example</vt:lpstr>
      <vt:lpstr>A* Example</vt:lpstr>
      <vt:lpstr>A* Example</vt:lpstr>
      <vt:lpstr>A* Example</vt:lpstr>
      <vt:lpstr>A* Example Solution</vt:lpstr>
      <vt:lpstr>The A* Algorithm</vt:lpstr>
      <vt:lpstr>The A* Algorithm</vt:lpstr>
      <vt:lpstr>The A* Algorithm</vt:lpstr>
      <vt:lpstr>Problem Reduction</vt:lpstr>
      <vt:lpstr>AND-OR Graph</vt:lpstr>
      <vt:lpstr>AND – OR Graph</vt:lpstr>
      <vt:lpstr>Heuristic Search Techniques for AO*</vt:lpstr>
      <vt:lpstr>Constraint Satisfaction</vt:lpstr>
      <vt:lpstr>PowerPoint Presentation</vt:lpstr>
      <vt:lpstr>Iterative Deepening Search</vt:lpstr>
      <vt:lpstr>Iterative Deepening Search</vt:lpstr>
      <vt:lpstr>Means End Analysis</vt:lpstr>
      <vt:lpstr>Means End Analysis</vt:lpstr>
      <vt:lpstr>Means End Analysis</vt:lpstr>
      <vt:lpstr>Algorithm : Means-Ends Analysis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umesh patel</cp:lastModifiedBy>
  <cp:revision>530</cp:revision>
  <dcterms:created xsi:type="dcterms:W3CDTF">2020-05-01T05:09:15Z</dcterms:created>
  <dcterms:modified xsi:type="dcterms:W3CDTF">2021-07-22T05:42:32Z</dcterms:modified>
</cp:coreProperties>
</file>